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entation.xml" ContentType="application/vnd.openxmlformats-officedocument.presentationml.presentation.main+xml"/>
  <Override PartName="/ppt/notesSlides/notesSlide11.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3" r:id="rId1"/>
  </p:sldMasterIdLst>
  <p:notesMasterIdLst>
    <p:notesMasterId r:id="rId114"/>
  </p:notesMasterIdLst>
  <p:sldIdLst>
    <p:sldId id="256" r:id="rId2"/>
    <p:sldId id="258" r:id="rId3"/>
    <p:sldId id="421" r:id="rId4"/>
    <p:sldId id="272" r:id="rId5"/>
    <p:sldId id="410" r:id="rId6"/>
    <p:sldId id="411" r:id="rId7"/>
    <p:sldId id="273" r:id="rId8"/>
    <p:sldId id="408" r:id="rId9"/>
    <p:sldId id="409" r:id="rId10"/>
    <p:sldId id="455" r:id="rId11"/>
    <p:sldId id="285" r:id="rId12"/>
    <p:sldId id="413" r:id="rId13"/>
    <p:sldId id="456" r:id="rId14"/>
    <p:sldId id="412" r:id="rId15"/>
    <p:sldId id="414" r:id="rId16"/>
    <p:sldId id="415" r:id="rId17"/>
    <p:sldId id="416" r:id="rId18"/>
    <p:sldId id="418" r:id="rId19"/>
    <p:sldId id="417" r:id="rId20"/>
    <p:sldId id="457" r:id="rId21"/>
    <p:sldId id="419" r:id="rId22"/>
    <p:sldId id="458" r:id="rId23"/>
    <p:sldId id="460" r:id="rId24"/>
    <p:sldId id="420" r:id="rId25"/>
    <p:sldId id="483" r:id="rId26"/>
    <p:sldId id="482" r:id="rId27"/>
    <p:sldId id="459" r:id="rId28"/>
    <p:sldId id="282" r:id="rId29"/>
    <p:sldId id="484" r:id="rId30"/>
    <p:sldId id="422" r:id="rId31"/>
    <p:sldId id="423" r:id="rId32"/>
    <p:sldId id="425" r:id="rId33"/>
    <p:sldId id="426" r:id="rId34"/>
    <p:sldId id="485" r:id="rId35"/>
    <p:sldId id="461" r:id="rId36"/>
    <p:sldId id="462" r:id="rId37"/>
    <p:sldId id="463" r:id="rId38"/>
    <p:sldId id="486" r:id="rId39"/>
    <p:sldId id="424" r:id="rId40"/>
    <p:sldId id="440" r:id="rId41"/>
    <p:sldId id="441" r:id="rId42"/>
    <p:sldId id="442" r:id="rId43"/>
    <p:sldId id="443" r:id="rId44"/>
    <p:sldId id="444" r:id="rId45"/>
    <p:sldId id="400" r:id="rId46"/>
    <p:sldId id="466" r:id="rId47"/>
    <p:sldId id="431" r:id="rId48"/>
    <p:sldId id="432" r:id="rId49"/>
    <p:sldId id="487" r:id="rId50"/>
    <p:sldId id="427" r:id="rId51"/>
    <p:sldId id="464" r:id="rId52"/>
    <p:sldId id="428" r:id="rId53"/>
    <p:sldId id="488" r:id="rId54"/>
    <p:sldId id="465" r:id="rId55"/>
    <p:sldId id="489" r:id="rId56"/>
    <p:sldId id="490" r:id="rId57"/>
    <p:sldId id="429" r:id="rId58"/>
    <p:sldId id="403" r:id="rId59"/>
    <p:sldId id="433" r:id="rId60"/>
    <p:sldId id="467" r:id="rId61"/>
    <p:sldId id="468" r:id="rId62"/>
    <p:sldId id="434" r:id="rId63"/>
    <p:sldId id="492" r:id="rId64"/>
    <p:sldId id="469" r:id="rId65"/>
    <p:sldId id="491" r:id="rId66"/>
    <p:sldId id="470" r:id="rId67"/>
    <p:sldId id="435" r:id="rId68"/>
    <p:sldId id="493" r:id="rId69"/>
    <p:sldId id="504" r:id="rId70"/>
    <p:sldId id="505" r:id="rId71"/>
    <p:sldId id="506" r:id="rId72"/>
    <p:sldId id="508" r:id="rId73"/>
    <p:sldId id="509" r:id="rId74"/>
    <p:sldId id="510" r:id="rId75"/>
    <p:sldId id="404" r:id="rId76"/>
    <p:sldId id="471" r:id="rId77"/>
    <p:sldId id="437" r:id="rId78"/>
    <p:sldId id="472" r:id="rId79"/>
    <p:sldId id="438" r:id="rId80"/>
    <p:sldId id="473" r:id="rId81"/>
    <p:sldId id="439" r:id="rId82"/>
    <p:sldId id="494" r:id="rId83"/>
    <p:sldId id="402" r:id="rId84"/>
    <p:sldId id="445" r:id="rId85"/>
    <p:sldId id="474" r:id="rId86"/>
    <p:sldId id="475" r:id="rId87"/>
    <p:sldId id="446" r:id="rId88"/>
    <p:sldId id="476" r:id="rId89"/>
    <p:sldId id="477" r:id="rId90"/>
    <p:sldId id="495" r:id="rId91"/>
    <p:sldId id="447" r:id="rId92"/>
    <p:sldId id="496" r:id="rId93"/>
    <p:sldId id="407" r:id="rId94"/>
    <p:sldId id="500" r:id="rId95"/>
    <p:sldId id="501" r:id="rId96"/>
    <p:sldId id="502" r:id="rId97"/>
    <p:sldId id="507" r:id="rId98"/>
    <p:sldId id="503" r:id="rId99"/>
    <p:sldId id="405" r:id="rId100"/>
    <p:sldId id="478" r:id="rId101"/>
    <p:sldId id="448" r:id="rId102"/>
    <p:sldId id="479" r:id="rId103"/>
    <p:sldId id="499" r:id="rId104"/>
    <p:sldId id="480" r:id="rId105"/>
    <p:sldId id="449" r:id="rId106"/>
    <p:sldId id="481" r:id="rId107"/>
    <p:sldId id="450" r:id="rId108"/>
    <p:sldId id="497" r:id="rId109"/>
    <p:sldId id="406" r:id="rId110"/>
    <p:sldId id="498" r:id="rId111"/>
    <p:sldId id="452" r:id="rId112"/>
    <p:sldId id="257" r:id="rId113"/>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1"/>
    <p:restoredTop sz="77135"/>
  </p:normalViewPr>
  <p:slideViewPr>
    <p:cSldViewPr snapToGrid="0">
      <p:cViewPr>
        <p:scale>
          <a:sx n="94" d="100"/>
          <a:sy n="94" d="100"/>
        </p:scale>
        <p:origin x="1544" y="23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customXml" Target="../customXml/item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8E92F-2533-094D-B4DB-EB1F932D8C88}" type="datetimeFigureOut">
              <a:rPr lang="fr-FR" smtClean="0"/>
              <a:t>11/02/2026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E6CCE-BF27-C841-8275-0528EAECEBC0}" type="slidenum">
              <a:rPr lang="fr-FR" smtClean="0"/>
              <a:t>‹N°›</a:t>
            </a:fld>
            <a:endParaRPr lang="fr-FR"/>
          </a:p>
        </p:txBody>
      </p:sp>
    </p:spTree>
    <p:extLst>
      <p:ext uri="{BB962C8B-B14F-4D97-AF65-F5344CB8AC3E}">
        <p14:creationId xmlns:p14="http://schemas.microsoft.com/office/powerpoint/2010/main" val="184925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a:t>
            </a:fld>
            <a:endParaRPr lang="fr-FR"/>
          </a:p>
        </p:txBody>
      </p:sp>
    </p:spTree>
    <p:extLst>
      <p:ext uri="{BB962C8B-B14F-4D97-AF65-F5344CB8AC3E}">
        <p14:creationId xmlns:p14="http://schemas.microsoft.com/office/powerpoint/2010/main" val="101337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Proteus ou autres producteurs uréase : rechercher lithiase</a:t>
            </a:r>
          </a:p>
          <a:p>
            <a:r>
              <a:rPr lang="fr-FR" dirty="0"/>
              <a:t>TR indiqué chez les hommes.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11</a:t>
            </a:fld>
            <a:endParaRPr lang="fr-FR"/>
          </a:p>
        </p:txBody>
      </p:sp>
    </p:spTree>
    <p:extLst>
      <p:ext uri="{BB962C8B-B14F-4D97-AF65-F5344CB8AC3E}">
        <p14:creationId xmlns:p14="http://schemas.microsoft.com/office/powerpoint/2010/main" val="55623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5089-170F-E59C-F075-32808E5085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7CE5B8-3DF8-1439-9884-BF0601082C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2B954E-62C8-1EB9-A57C-CA7F2D4B83AE}"/>
              </a:ext>
            </a:extLst>
          </p:cNvPr>
          <p:cNvSpPr>
            <a:spLocks noGrp="1"/>
          </p:cNvSpPr>
          <p:nvPr>
            <p:ph type="body" idx="1"/>
          </p:nvPr>
        </p:nvSpPr>
        <p:spPr/>
        <p:txBody>
          <a:bodyPr/>
          <a:lstStyle/>
          <a:p>
            <a:r>
              <a:rPr lang="fr-FR" dirty="0"/>
              <a:t>Prostatite chronique très rare aussi chez le jeune homme</a:t>
            </a:r>
          </a:p>
        </p:txBody>
      </p:sp>
      <p:sp>
        <p:nvSpPr>
          <p:cNvPr id="4" name="Espace réservé du numéro de diapositive 3">
            <a:extLst>
              <a:ext uri="{FF2B5EF4-FFF2-40B4-BE49-F238E27FC236}">
                <a16:creationId xmlns:a16="http://schemas.microsoft.com/office/drawing/2014/main" id="{74E5E4D1-B76E-9418-8246-841FD7634E9A}"/>
              </a:ext>
            </a:extLst>
          </p:cNvPr>
          <p:cNvSpPr>
            <a:spLocks noGrp="1"/>
          </p:cNvSpPr>
          <p:nvPr>
            <p:ph type="sldNum" sz="quarter" idx="5"/>
          </p:nvPr>
        </p:nvSpPr>
        <p:spPr/>
        <p:txBody>
          <a:bodyPr/>
          <a:lstStyle/>
          <a:p>
            <a:fld id="{A75E6CCE-BF27-C841-8275-0528EAECEBC0}" type="slidenum">
              <a:rPr lang="fr-FR" smtClean="0"/>
              <a:t>12</a:t>
            </a:fld>
            <a:endParaRPr lang="fr-FR"/>
          </a:p>
        </p:txBody>
      </p:sp>
    </p:spTree>
    <p:extLst>
      <p:ext uri="{BB962C8B-B14F-4D97-AF65-F5344CB8AC3E}">
        <p14:creationId xmlns:p14="http://schemas.microsoft.com/office/powerpoint/2010/main" val="258028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F2145-278E-17A7-C319-8015CDC106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841D42-0A9A-BD7D-0577-E60CD18F4E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3E3C2A-3012-4274-52CE-F22C424089C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B1F7C5F-CA8C-740F-C581-9E817C23C26D}"/>
              </a:ext>
            </a:extLst>
          </p:cNvPr>
          <p:cNvSpPr>
            <a:spLocks noGrp="1"/>
          </p:cNvSpPr>
          <p:nvPr>
            <p:ph type="sldNum" sz="quarter" idx="5"/>
          </p:nvPr>
        </p:nvSpPr>
        <p:spPr/>
        <p:txBody>
          <a:bodyPr/>
          <a:lstStyle/>
          <a:p>
            <a:fld id="{A75E6CCE-BF27-C841-8275-0528EAECEBC0}" type="slidenum">
              <a:rPr lang="fr-FR" smtClean="0"/>
              <a:t>13</a:t>
            </a:fld>
            <a:endParaRPr lang="fr-FR"/>
          </a:p>
        </p:txBody>
      </p:sp>
    </p:spTree>
    <p:extLst>
      <p:ext uri="{BB962C8B-B14F-4D97-AF65-F5344CB8AC3E}">
        <p14:creationId xmlns:p14="http://schemas.microsoft.com/office/powerpoint/2010/main" val="138928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0B7FA-34F8-5BFD-F036-BAFA1ACAE3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18697A-89F2-67DC-6702-148A35060A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C6E3A1-834F-7A86-B178-2AB977332A94}"/>
              </a:ext>
            </a:extLst>
          </p:cNvPr>
          <p:cNvSpPr>
            <a:spLocks noGrp="1"/>
          </p:cNvSpPr>
          <p:nvPr>
            <p:ph type="body" idx="1"/>
          </p:nvPr>
        </p:nvSpPr>
        <p:spPr/>
        <p:txBody>
          <a:bodyPr/>
          <a:lstStyle/>
          <a:p>
            <a:r>
              <a:rPr lang="fr-FR" dirty="0"/>
              <a:t>Recommandation forte (très forte au vu du nombres d’études sur lesquelles elle se base)</a:t>
            </a:r>
          </a:p>
          <a:p>
            <a:endParaRPr lang="fr-FR" dirty="0"/>
          </a:p>
          <a:p>
            <a:pPr marL="228600" indent="-228600">
              <a:buAutoNum type="arabicParenR"/>
            </a:pPr>
            <a:r>
              <a:rPr lang="fr-FR" dirty="0"/>
              <a:t>Pas de facteur de risque : BA ne cause pas de dommage aux reins, ni d’insuffisance rénale</a:t>
            </a:r>
          </a:p>
          <a:p>
            <a:pPr marL="228600" indent="-228600">
              <a:buAutoNum type="arabicParenR"/>
            </a:pPr>
            <a:r>
              <a:rPr lang="fr-FR" dirty="0"/>
              <a:t>Infection urinaire récurrente symptomatique : le fait de traiter quand c’est asymptomatique augmente le risque de récidive</a:t>
            </a:r>
          </a:p>
          <a:p>
            <a:pPr marL="228600" indent="-228600">
              <a:buAutoNum type="arabicParenR"/>
            </a:pPr>
            <a:r>
              <a:rPr lang="fr-FR" dirty="0"/>
              <a:t>Diabète : déséquilibré est un risque pour une mauvaise évolution si infection symptomatique mais traiter BA ne modifie pas le risque d’IU et de complications</a:t>
            </a:r>
          </a:p>
          <a:p>
            <a:pPr marL="228600" indent="-228600">
              <a:buAutoNum type="arabicParenR"/>
            </a:pPr>
            <a:r>
              <a:rPr lang="fr-FR" dirty="0"/>
              <a:t>Post ménopause : même prise en charge que pour </a:t>
            </a:r>
            <a:r>
              <a:rPr lang="fr-FR" dirty="0" err="1"/>
              <a:t>pré-ménopause</a:t>
            </a:r>
            <a:endParaRPr lang="fr-FR" dirty="0"/>
          </a:p>
          <a:p>
            <a:pPr marL="228600" indent="-228600">
              <a:buAutoNum type="arabicParenR"/>
            </a:pPr>
            <a:r>
              <a:rPr lang="fr-FR" dirty="0"/>
              <a:t>Patients institutionalisés : personnes âgées, parfois difficile de faire différence entre symptomatique et asymptomatique, cause probable de prescriptions excessives ; pas moins d’incontinence ; + d’effets secondaires</a:t>
            </a:r>
          </a:p>
          <a:p>
            <a:pPr marL="228600" indent="-228600">
              <a:buAutoNum type="arabicParenR"/>
            </a:pPr>
            <a:r>
              <a:rPr lang="fr-FR" dirty="0"/>
              <a:t>Transplantés : pas d’impact sur la greffe ou la fonction rénale ; augmente même le risque d’infection urinaire symptomatiques dans les 2 mois suivant la greffe si on traiter BA</a:t>
            </a:r>
          </a:p>
          <a:p>
            <a:pPr marL="228600" indent="-228600">
              <a:buAutoNum type="arabicParenR"/>
            </a:pPr>
            <a:r>
              <a:rPr lang="fr-FR" dirty="0"/>
              <a:t>Malformations, dysfonction ou reconstruction appareil urinaire : aucun bénéfice du traitement au long cours, protection d’une colonisation par E. Coli par rapport aux IU symptomatiques</a:t>
            </a:r>
          </a:p>
          <a:p>
            <a:pPr marL="228600" indent="-228600">
              <a:buAutoNum type="arabicParenR"/>
            </a:pPr>
            <a:r>
              <a:rPr lang="fr-FR" dirty="0"/>
              <a:t>Changements de sondes à demeure : pas d’intérêt de dépister ou traiter</a:t>
            </a:r>
          </a:p>
          <a:p>
            <a:pPr marL="228600" indent="-228600">
              <a:buAutoNum type="arabicParenR"/>
            </a:pPr>
            <a:r>
              <a:rPr lang="fr-FR" dirty="0"/>
              <a:t>Patients immunodéprimés : à discuter au cas par cas</a:t>
            </a:r>
          </a:p>
          <a:p>
            <a:pPr marL="228600" indent="-228600">
              <a:buAutoNum type="arabicParenR"/>
            </a:pPr>
            <a:r>
              <a:rPr lang="fr-FR" dirty="0"/>
              <a:t>Chir ortho ou vasculaire : pas de modification du risque infectieux post opératoire</a:t>
            </a:r>
          </a:p>
        </p:txBody>
      </p:sp>
      <p:sp>
        <p:nvSpPr>
          <p:cNvPr id="4" name="Espace réservé du numéro de diapositive 3">
            <a:extLst>
              <a:ext uri="{FF2B5EF4-FFF2-40B4-BE49-F238E27FC236}">
                <a16:creationId xmlns:a16="http://schemas.microsoft.com/office/drawing/2014/main" id="{2C719519-27E6-B042-7179-157DEFE0866C}"/>
              </a:ext>
            </a:extLst>
          </p:cNvPr>
          <p:cNvSpPr>
            <a:spLocks noGrp="1"/>
          </p:cNvSpPr>
          <p:nvPr>
            <p:ph type="sldNum" sz="quarter" idx="5"/>
          </p:nvPr>
        </p:nvSpPr>
        <p:spPr/>
        <p:txBody>
          <a:bodyPr/>
          <a:lstStyle/>
          <a:p>
            <a:fld id="{A75E6CCE-BF27-C841-8275-0528EAECEBC0}" type="slidenum">
              <a:rPr lang="fr-FR" smtClean="0"/>
              <a:t>14</a:t>
            </a:fld>
            <a:endParaRPr lang="fr-FR"/>
          </a:p>
        </p:txBody>
      </p:sp>
    </p:spTree>
    <p:extLst>
      <p:ext uri="{BB962C8B-B14F-4D97-AF65-F5344CB8AC3E}">
        <p14:creationId xmlns:p14="http://schemas.microsoft.com/office/powerpoint/2010/main" val="126482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8759-B8C2-03E6-6F8C-AFA8C45167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2F2DEF-EB58-593C-41B0-F90C16B8DA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FAE1CD-4541-DFCD-55E3-FF89112E3FA4}"/>
              </a:ext>
            </a:extLst>
          </p:cNvPr>
          <p:cNvSpPr>
            <a:spLocks noGrp="1"/>
          </p:cNvSpPr>
          <p:nvPr>
            <p:ph type="body" idx="1"/>
          </p:nvPr>
        </p:nvSpPr>
        <p:spPr/>
        <p:txBody>
          <a:bodyPr/>
          <a:lstStyle/>
          <a:p>
            <a:r>
              <a:rPr lang="fr-FR" dirty="0"/>
              <a:t>Grossesse : </a:t>
            </a:r>
          </a:p>
          <a:p>
            <a:r>
              <a:rPr lang="fr-FR" dirty="0"/>
              <a:t>- qualité des études globalement faible et études anciennes mais bénéfice clinique reconnu</a:t>
            </a:r>
          </a:p>
          <a:p>
            <a:r>
              <a:rPr lang="fr-FR" dirty="0"/>
              <a:t>- diminue le risque d’infection symptomatique</a:t>
            </a:r>
          </a:p>
          <a:p>
            <a:r>
              <a:rPr lang="fr-FR" dirty="0"/>
              <a:t>- permet de se </a:t>
            </a:r>
            <a:r>
              <a:rPr lang="fr-FR" dirty="0" err="1"/>
              <a:t>débarasser</a:t>
            </a:r>
            <a:r>
              <a:rPr lang="fr-FR" dirty="0"/>
              <a:t> de la bactériurie</a:t>
            </a:r>
          </a:p>
          <a:p>
            <a:r>
              <a:rPr lang="fr-FR" dirty="0"/>
              <a:t>- Amoxicilline / </a:t>
            </a:r>
            <a:r>
              <a:rPr lang="fr-FR" dirty="0" err="1"/>
              <a:t>Zinnat</a:t>
            </a:r>
            <a:endParaRPr lang="fr-FR" dirty="0"/>
          </a:p>
          <a:p>
            <a:endParaRPr lang="fr-FR" dirty="0"/>
          </a:p>
          <a:p>
            <a:r>
              <a:rPr lang="fr-FR" dirty="0"/>
              <a:t>Chir </a:t>
            </a:r>
            <a:r>
              <a:rPr lang="fr-FR" dirty="0" err="1"/>
              <a:t>uro</a:t>
            </a:r>
            <a:r>
              <a:rPr lang="fr-FR" dirty="0"/>
              <a:t> :</a:t>
            </a:r>
          </a:p>
          <a:p>
            <a:r>
              <a:rPr lang="fr-FR" dirty="0"/>
              <a:t>- diminue significativement le risque d’infection post op symptomatique, de température et d’</a:t>
            </a:r>
            <a:r>
              <a:rPr lang="fr-FR" dirty="0" err="1"/>
              <a:t>urosepsis</a:t>
            </a:r>
            <a:endParaRPr lang="fr-FR" dirty="0"/>
          </a:p>
          <a:p>
            <a:r>
              <a:rPr lang="fr-FR" dirty="0"/>
              <a:t>– toujours faire ECBU avant </a:t>
            </a:r>
            <a:r>
              <a:rPr lang="fr-FR" dirty="0" err="1"/>
              <a:t>chir</a:t>
            </a:r>
            <a:r>
              <a:rPr lang="fr-FR" dirty="0"/>
              <a:t> endo</a:t>
            </a:r>
          </a:p>
        </p:txBody>
      </p:sp>
      <p:sp>
        <p:nvSpPr>
          <p:cNvPr id="4" name="Espace réservé du numéro de diapositive 3">
            <a:extLst>
              <a:ext uri="{FF2B5EF4-FFF2-40B4-BE49-F238E27FC236}">
                <a16:creationId xmlns:a16="http://schemas.microsoft.com/office/drawing/2014/main" id="{3AA4FFED-2559-376F-57D3-53F3021E0185}"/>
              </a:ext>
            </a:extLst>
          </p:cNvPr>
          <p:cNvSpPr>
            <a:spLocks noGrp="1"/>
          </p:cNvSpPr>
          <p:nvPr>
            <p:ph type="sldNum" sz="quarter" idx="5"/>
          </p:nvPr>
        </p:nvSpPr>
        <p:spPr/>
        <p:txBody>
          <a:bodyPr/>
          <a:lstStyle/>
          <a:p>
            <a:fld id="{A75E6CCE-BF27-C841-8275-0528EAECEBC0}" type="slidenum">
              <a:rPr lang="fr-FR" smtClean="0"/>
              <a:t>15</a:t>
            </a:fld>
            <a:endParaRPr lang="fr-FR"/>
          </a:p>
        </p:txBody>
      </p:sp>
    </p:spTree>
    <p:extLst>
      <p:ext uri="{BB962C8B-B14F-4D97-AF65-F5344CB8AC3E}">
        <p14:creationId xmlns:p14="http://schemas.microsoft.com/office/powerpoint/2010/main" val="389157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5F4B-D2C3-471A-41D9-01DF7CE41C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7D10BDC-FEC1-791A-B9FE-58F14802DC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09D338-F786-6F8A-D5D2-A07D46CCEDB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50206F4-CB36-6521-2FFC-191F2051EA45}"/>
              </a:ext>
            </a:extLst>
          </p:cNvPr>
          <p:cNvSpPr>
            <a:spLocks noGrp="1"/>
          </p:cNvSpPr>
          <p:nvPr>
            <p:ph type="sldNum" sz="quarter" idx="5"/>
          </p:nvPr>
        </p:nvSpPr>
        <p:spPr/>
        <p:txBody>
          <a:bodyPr/>
          <a:lstStyle/>
          <a:p>
            <a:fld id="{A75E6CCE-BF27-C841-8275-0528EAECEBC0}" type="slidenum">
              <a:rPr lang="fr-FR" smtClean="0"/>
              <a:t>16</a:t>
            </a:fld>
            <a:endParaRPr lang="fr-FR"/>
          </a:p>
        </p:txBody>
      </p:sp>
    </p:spTree>
    <p:extLst>
      <p:ext uri="{BB962C8B-B14F-4D97-AF65-F5344CB8AC3E}">
        <p14:creationId xmlns:p14="http://schemas.microsoft.com/office/powerpoint/2010/main" val="4063342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L’infection urinaire localisée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17</a:t>
            </a:fld>
            <a:endParaRPr lang="fr-FR"/>
          </a:p>
        </p:txBody>
      </p:sp>
    </p:spTree>
    <p:extLst>
      <p:ext uri="{BB962C8B-B14F-4D97-AF65-F5344CB8AC3E}">
        <p14:creationId xmlns:p14="http://schemas.microsoft.com/office/powerpoint/2010/main" val="2380570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Mère avec ATCD de cystite semble prédisposer ou une histoire de cystites dans l’enfance.</a:t>
            </a:r>
          </a:p>
          <a:p>
            <a:endParaRPr lang="fr-FR" dirty="0"/>
          </a:p>
          <a:p>
            <a:r>
              <a:rPr lang="fr-FR" dirty="0"/>
              <a:t>Agées : beaucoup de symptômes urinaires ne sont pas en rapport avec une cystite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18</a:t>
            </a:fld>
            <a:endParaRPr lang="fr-FR"/>
          </a:p>
        </p:txBody>
      </p:sp>
    </p:spTree>
    <p:extLst>
      <p:ext uri="{BB962C8B-B14F-4D97-AF65-F5344CB8AC3E}">
        <p14:creationId xmlns:p14="http://schemas.microsoft.com/office/powerpoint/2010/main" val="221250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19</a:t>
            </a:fld>
            <a:endParaRPr lang="fr-FR"/>
          </a:p>
        </p:txBody>
      </p:sp>
    </p:spTree>
    <p:extLst>
      <p:ext uri="{BB962C8B-B14F-4D97-AF65-F5344CB8AC3E}">
        <p14:creationId xmlns:p14="http://schemas.microsoft.com/office/powerpoint/2010/main" val="1784847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ECBU : examen cytobactériologique des urines</a:t>
            </a:r>
          </a:p>
          <a:p>
            <a:r>
              <a:rPr lang="fr-FR" dirty="0" err="1"/>
              <a:t>Pyélo</a:t>
            </a:r>
            <a:r>
              <a:rPr lang="fr-FR" dirty="0"/>
              <a:t> peut être précédée de peu par une simple cystite… pas hésiter à faire ECBU</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20</a:t>
            </a:fld>
            <a:endParaRPr lang="fr-FR"/>
          </a:p>
        </p:txBody>
      </p:sp>
    </p:spTree>
    <p:extLst>
      <p:ext uri="{BB962C8B-B14F-4D97-AF65-F5344CB8AC3E}">
        <p14:creationId xmlns:p14="http://schemas.microsoft.com/office/powerpoint/2010/main" val="223928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un gros morceau.</a:t>
            </a:r>
          </a:p>
          <a:p>
            <a:r>
              <a:rPr lang="fr-FR" dirty="0"/>
              <a:t>Je vais essayer de synthétiser pour faire ressortir les messages clés dans chaque pathologie.</a:t>
            </a:r>
          </a:p>
          <a:p>
            <a:r>
              <a:rPr lang="fr-FR" dirty="0"/>
              <a:t>On commence par les plus classiques puis les infections sexuellement transmissibles.</a:t>
            </a:r>
          </a:p>
          <a:p>
            <a:endParaRPr lang="fr-FR" dirty="0"/>
          </a:p>
          <a:p>
            <a:r>
              <a:rPr lang="fr-FR" dirty="0"/>
              <a:t>Mon exposé est basé sur les recommandations de l’association européenne d’urologie qui sont remises à jour chaque année. J’ai vérifié le BAPCOC également pour être sûr que ça soit dans les clous en Belgique.</a:t>
            </a:r>
          </a:p>
          <a:p>
            <a:r>
              <a:rPr lang="fr-FR" dirty="0"/>
              <a:t>On parle ici des pathologies adultes, il y a un peu plus de pathologie masculine que féminine puisqu’on se focalise sur les organes génitaux masculins en plus du le système urinaire.</a:t>
            </a:r>
          </a:p>
          <a:p>
            <a:endParaRPr lang="fr-FR" dirty="0"/>
          </a:p>
          <a:p>
            <a:r>
              <a:rPr lang="fr-FR" dirty="0"/>
              <a:t>C’est des recommandations internationales, tout ne s’applique pas parfaitement à la réalité du terrain chez nous. Je n’hésiterai pas à vous faire part de certains commentaires ou critiques par rapport à tout ça.</a:t>
            </a:r>
          </a:p>
          <a:p>
            <a:endParaRPr lang="fr-FR" dirty="0"/>
          </a:p>
          <a:p>
            <a:r>
              <a:rPr lang="fr-FR" dirty="0"/>
              <a:t>C’est très complet, je passerai un peu plus vite sur certaines choses.</a:t>
            </a:r>
          </a:p>
          <a:p>
            <a:endParaRPr lang="fr-FR" dirty="0"/>
          </a:p>
          <a:p>
            <a:r>
              <a:rPr lang="fr-FR" dirty="0"/>
              <a:t>Je n’ai aucun conflit d’intérêt, les médicaments illustrés sont juste là à titre d’exemple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a:t>
            </a:fld>
            <a:endParaRPr lang="fr-FR"/>
          </a:p>
        </p:txBody>
      </p:sp>
    </p:spTree>
    <p:extLst>
      <p:ext uri="{BB962C8B-B14F-4D97-AF65-F5344CB8AC3E}">
        <p14:creationId xmlns:p14="http://schemas.microsoft.com/office/powerpoint/2010/main" val="3668285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des grandes nouveauté des recommandations 2025 !</a:t>
            </a:r>
          </a:p>
          <a:p>
            <a:r>
              <a:rPr lang="fr-FR" dirty="0"/>
              <a:t>Revue de 995 abstracts : finalement analyse de 20 revues systématiques et 24 publications originales.</a:t>
            </a:r>
          </a:p>
          <a:p>
            <a:r>
              <a:rPr lang="fr-FR" dirty="0"/>
              <a:t>On parle bien de TRAITER une cystite sans ATB. Pas simplement de prévenir.</a:t>
            </a:r>
          </a:p>
          <a:p>
            <a:endParaRPr lang="fr-FR" dirty="0"/>
          </a:p>
          <a:p>
            <a:r>
              <a:rPr lang="fr-FR" dirty="0"/>
              <a:t>PAC = </a:t>
            </a:r>
            <a:r>
              <a:rPr lang="fr-FR" dirty="0" err="1"/>
              <a:t>proanthocyanidines</a:t>
            </a:r>
            <a:r>
              <a:rPr lang="fr-FR" dirty="0"/>
              <a:t> (facteur actif)</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21</a:t>
            </a:fld>
            <a:endParaRPr lang="fr-FR"/>
          </a:p>
        </p:txBody>
      </p:sp>
    </p:spTree>
    <p:extLst>
      <p:ext uri="{BB962C8B-B14F-4D97-AF65-F5344CB8AC3E}">
        <p14:creationId xmlns:p14="http://schemas.microsoft.com/office/powerpoint/2010/main" val="2005058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Passage de symptomatique à BA</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Thérapie non antibiotique (AINS, phytothérapie) : peut permettre une </a:t>
            </a:r>
            <a:r>
              <a:rPr lang="fr-FR" b="1" dirty="0"/>
              <a:t>réduction des besoins ATB de 63% !</a:t>
            </a:r>
          </a:p>
          <a:p>
            <a:r>
              <a:rPr lang="fr-FR" dirty="0"/>
              <a:t>Dans une population non gériatrique.</a:t>
            </a:r>
          </a:p>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23</a:t>
            </a:fld>
            <a:endParaRPr lang="fr-FR"/>
          </a:p>
        </p:txBody>
      </p:sp>
    </p:spTree>
    <p:extLst>
      <p:ext uri="{BB962C8B-B14F-4D97-AF65-F5344CB8AC3E}">
        <p14:creationId xmlns:p14="http://schemas.microsoft.com/office/powerpoint/2010/main" val="2370909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24</a:t>
            </a:fld>
            <a:endParaRPr lang="fr-FR"/>
          </a:p>
        </p:txBody>
      </p:sp>
    </p:spTree>
    <p:extLst>
      <p:ext uri="{BB962C8B-B14F-4D97-AF65-F5344CB8AC3E}">
        <p14:creationId xmlns:p14="http://schemas.microsoft.com/office/powerpoint/2010/main" val="4148252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Grossesse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Pénicilline, </a:t>
            </a:r>
            <a:r>
              <a:rPr lang="fr-FR" dirty="0" err="1"/>
              <a:t>cephalosporine</a:t>
            </a:r>
            <a:r>
              <a:rPr lang="fr-FR" dirty="0"/>
              <a:t>, fosfomycine OK</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err="1"/>
              <a:t>Fura</a:t>
            </a:r>
            <a:r>
              <a:rPr lang="fr-FR" dirty="0"/>
              <a:t> : pas à la fin de la grossesse, pas si déficience en G6PD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Bactrim : pas 1</a:t>
            </a:r>
            <a:r>
              <a:rPr lang="fr-FR" baseline="30000" dirty="0"/>
              <a:t>er</a:t>
            </a:r>
            <a:r>
              <a:rPr lang="fr-FR" dirty="0"/>
              <a:t> </a:t>
            </a:r>
            <a:r>
              <a:rPr lang="fr-FR" dirty="0" err="1"/>
              <a:t>trimèstre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Sulfamidés (pas dernier </a:t>
            </a:r>
            <a:r>
              <a:rPr lang="fr-FR" dirty="0" err="1"/>
              <a:t>trimèstre</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IRC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adapter aminoglycosides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contrindication </a:t>
            </a:r>
            <a:r>
              <a:rPr lang="fr-FR" dirty="0" err="1"/>
              <a:t>Fura</a:t>
            </a:r>
            <a:r>
              <a:rPr lang="fr-FR" dirty="0"/>
              <a:t> &lt; 30 </a:t>
            </a:r>
            <a:r>
              <a:rPr lang="fr-FR" dirty="0" err="1"/>
              <a:t>mL</a:t>
            </a:r>
            <a:r>
              <a:rPr lang="fr-FR" dirty="0"/>
              <a:t>/min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Homme : quand ça arrive, ATB qui pénètrent bien dans la prostate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25</a:t>
            </a:fld>
            <a:endParaRPr lang="fr-FR"/>
          </a:p>
        </p:txBody>
      </p:sp>
    </p:spTree>
    <p:extLst>
      <p:ext uri="{BB962C8B-B14F-4D97-AF65-F5344CB8AC3E}">
        <p14:creationId xmlns:p14="http://schemas.microsoft.com/office/powerpoint/2010/main" val="4065971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err="1"/>
              <a:t>Aminopénicillines</a:t>
            </a:r>
            <a:r>
              <a:rPr lang="fr-FR" b="1" dirty="0"/>
              <a:t> ne sont plus recommandées en empirique en raison de la résistance d’E Coli dans le monde entier.</a:t>
            </a:r>
          </a:p>
          <a:p>
            <a:r>
              <a:rPr lang="fr-FR" b="1" dirty="0"/>
              <a:t>Pas de fluoroquinolones non plus !</a:t>
            </a:r>
          </a:p>
          <a:p>
            <a:endParaRPr lang="fr-FR" dirty="0"/>
          </a:p>
          <a:p>
            <a:r>
              <a:rPr lang="fr-FR" dirty="0" err="1"/>
              <a:t>Pivmecillinam</a:t>
            </a:r>
            <a:r>
              <a:rPr lang="fr-FR" dirty="0"/>
              <a:t> pas encore disponible sur le Marché Belge mais ailleurs en Europe (France)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26</a:t>
            </a:fld>
            <a:endParaRPr lang="fr-FR"/>
          </a:p>
        </p:txBody>
      </p:sp>
    </p:spTree>
    <p:extLst>
      <p:ext uri="{BB962C8B-B14F-4D97-AF65-F5344CB8AC3E}">
        <p14:creationId xmlns:p14="http://schemas.microsoft.com/office/powerpoint/2010/main" val="3724368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Très honnêtement, on en a rediscuté cette semaine avec l’équipe, on a beaucoup de mal avec l’ECBU non systématique.</a:t>
            </a:r>
          </a:p>
          <a:p>
            <a:r>
              <a:rPr lang="fr-FR" dirty="0"/>
              <a:t>On a déjà dû hospitaliser des patientes avec des germes multi-R.</a:t>
            </a:r>
          </a:p>
          <a:p>
            <a:r>
              <a:rPr lang="fr-FR" dirty="0"/>
              <a:t>Certaines patientes ne sont pas soulagées avec un </a:t>
            </a:r>
            <a:r>
              <a:rPr lang="fr-FR" dirty="0" err="1"/>
              <a:t>Monuril</a:t>
            </a:r>
            <a:r>
              <a:rPr lang="fr-FR" dirty="0"/>
              <a:t> ou quelques jours de </a:t>
            </a:r>
            <a:r>
              <a:rPr lang="fr-FR" dirty="0" err="1"/>
              <a:t>Furadantine</a:t>
            </a:r>
            <a:r>
              <a:rPr lang="fr-FR" dirty="0"/>
              <a:t>, puis on cherche à donner autre chose mais on a pas de germe et on en retrouvera pas avant un petit temps.</a:t>
            </a:r>
          </a:p>
          <a:p>
            <a:r>
              <a:rPr lang="fr-FR" dirty="0"/>
              <a:t>On voit souvent les patientes qui arrivent et qui ont pris </a:t>
            </a:r>
            <a:r>
              <a:rPr lang="fr-FR" dirty="0" err="1"/>
              <a:t>Monuril</a:t>
            </a:r>
            <a:r>
              <a:rPr lang="fr-FR" dirty="0"/>
              <a:t>, puis </a:t>
            </a:r>
            <a:r>
              <a:rPr lang="fr-FR" dirty="0" err="1"/>
              <a:t>Furadantine</a:t>
            </a:r>
            <a:r>
              <a:rPr lang="fr-FR" dirty="0"/>
              <a:t>, puis </a:t>
            </a:r>
            <a:r>
              <a:rPr lang="fr-FR" dirty="0" err="1"/>
              <a:t>Cipro</a:t>
            </a:r>
            <a:r>
              <a:rPr lang="fr-FR" dirty="0"/>
              <a:t>, puis Augmentin. Dans la pratique, je le conseillerais. D’ailleurs, quand la situation n’est plus gérable et qu’ils ou elles débarquent chez nous, on finit toujours par leur dire de faire systématiquement une analyse d’urine.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27</a:t>
            </a:fld>
            <a:endParaRPr lang="fr-FR"/>
          </a:p>
        </p:txBody>
      </p:sp>
    </p:spTree>
    <p:extLst>
      <p:ext uri="{BB962C8B-B14F-4D97-AF65-F5344CB8AC3E}">
        <p14:creationId xmlns:p14="http://schemas.microsoft.com/office/powerpoint/2010/main" val="24000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Facteurs de risque en fonction de l’âge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29</a:t>
            </a:fld>
            <a:endParaRPr lang="fr-FR"/>
          </a:p>
        </p:txBody>
      </p:sp>
    </p:spTree>
    <p:extLst>
      <p:ext uri="{BB962C8B-B14F-4D97-AF65-F5344CB8AC3E}">
        <p14:creationId xmlns:p14="http://schemas.microsoft.com/office/powerpoint/2010/main" val="2474459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ECBU au moins une fois de temps en temps</a:t>
            </a:r>
          </a:p>
          <a:p>
            <a:endParaRPr lang="fr-FR" dirty="0"/>
          </a:p>
          <a:p>
            <a:r>
              <a:rPr lang="fr-FR" dirty="0"/>
              <a:t>Pas recommandé d’emblée </a:t>
            </a:r>
            <a:r>
              <a:rPr lang="fr-FR"/>
              <a:t>du moins.</a:t>
            </a:r>
            <a:endParaRPr lang="fr-FR" dirty="0"/>
          </a:p>
          <a:p>
            <a:r>
              <a:rPr lang="fr-FR" dirty="0"/>
              <a:t>Cystoscopie ou imagerie si suspicion calcul, obstruction, cystite interstitielle, cancer urothélial</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30</a:t>
            </a:fld>
            <a:endParaRPr lang="fr-FR"/>
          </a:p>
        </p:txBody>
      </p:sp>
    </p:spTree>
    <p:extLst>
      <p:ext uri="{BB962C8B-B14F-4D97-AF65-F5344CB8AC3E}">
        <p14:creationId xmlns:p14="http://schemas.microsoft.com/office/powerpoint/2010/main" val="219492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 1,5L, prouvé</a:t>
            </a:r>
          </a:p>
          <a:p>
            <a:r>
              <a:rPr lang="fr-FR" dirty="0"/>
              <a:t>S’essuyer d’avant en arrière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32</a:t>
            </a:fld>
            <a:endParaRPr lang="fr-FR"/>
          </a:p>
        </p:txBody>
      </p:sp>
    </p:spTree>
    <p:extLst>
      <p:ext uri="{BB962C8B-B14F-4D97-AF65-F5344CB8AC3E}">
        <p14:creationId xmlns:p14="http://schemas.microsoft.com/office/powerpoint/2010/main" val="2883839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Vérifier aussi la bonne vidange vésicale, traiter si besoin, parfois par auto-sondage si nécessaire</a:t>
            </a:r>
          </a:p>
          <a:p>
            <a:endParaRPr lang="fr-FR" dirty="0"/>
          </a:p>
          <a:p>
            <a:r>
              <a:rPr lang="fr-FR" dirty="0"/>
              <a:t>Résultat contradictoires car souches différentes, durées différentes, administration différente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33</a:t>
            </a:fld>
            <a:endParaRPr lang="fr-FR"/>
          </a:p>
        </p:txBody>
      </p:sp>
    </p:spTree>
    <p:extLst>
      <p:ext uri="{BB962C8B-B14F-4D97-AF65-F5344CB8AC3E}">
        <p14:creationId xmlns:p14="http://schemas.microsoft.com/office/powerpoint/2010/main" val="4020275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16D8-027C-B3F5-A2D4-87A90948E2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2E8C15-4B8A-0206-FE9C-501A907547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D0635C-B513-BA09-09E5-6D8B0D8DA700}"/>
              </a:ext>
            </a:extLst>
          </p:cNvPr>
          <p:cNvSpPr>
            <a:spLocks noGrp="1"/>
          </p:cNvSpPr>
          <p:nvPr>
            <p:ph type="body" idx="1"/>
          </p:nvPr>
        </p:nvSpPr>
        <p:spPr/>
        <p:txBody>
          <a:bodyPr/>
          <a:lstStyle/>
          <a:p>
            <a:r>
              <a:rPr lang="fr-FR" dirty="0"/>
              <a:t>Pour ceux qui n’auraient pas vu passer l’info, nous avons ENFIN engagé un infectiologue pour </a:t>
            </a:r>
            <a:r>
              <a:rPr lang="fr-FR" dirty="0" err="1"/>
              <a:t>Vivalia</a:t>
            </a:r>
            <a:r>
              <a:rPr lang="fr-FR" dirty="0"/>
              <a:t>.</a:t>
            </a:r>
          </a:p>
          <a:p>
            <a:r>
              <a:rPr lang="fr-FR" dirty="0"/>
              <a:t>Son activité se centralise à Arlon, où il fait les consultations spécifiques </a:t>
            </a:r>
            <a:r>
              <a:rPr lang="fr-FR" dirty="0" err="1"/>
              <a:t>infectio</a:t>
            </a:r>
            <a:r>
              <a:rPr lang="fr-FR" dirty="0"/>
              <a:t>.</a:t>
            </a:r>
          </a:p>
          <a:p>
            <a:r>
              <a:rPr lang="fr-FR" dirty="0"/>
              <a:t>Mais il donne les avis sur les 3 sites (Arlon, Libramont et Marche).</a:t>
            </a:r>
          </a:p>
        </p:txBody>
      </p:sp>
      <p:sp>
        <p:nvSpPr>
          <p:cNvPr id="4" name="Espace réservé du numéro de diapositive 3">
            <a:extLst>
              <a:ext uri="{FF2B5EF4-FFF2-40B4-BE49-F238E27FC236}">
                <a16:creationId xmlns:a16="http://schemas.microsoft.com/office/drawing/2014/main" id="{17E5DCAA-742E-00FD-A041-AE3AE56ED3F8}"/>
              </a:ext>
            </a:extLst>
          </p:cNvPr>
          <p:cNvSpPr>
            <a:spLocks noGrp="1"/>
          </p:cNvSpPr>
          <p:nvPr>
            <p:ph type="sldNum" sz="quarter" idx="5"/>
          </p:nvPr>
        </p:nvSpPr>
        <p:spPr/>
        <p:txBody>
          <a:bodyPr/>
          <a:lstStyle/>
          <a:p>
            <a:fld id="{A75E6CCE-BF27-C841-8275-0528EAECEBC0}" type="slidenum">
              <a:rPr lang="fr-FR" smtClean="0"/>
              <a:t>3</a:t>
            </a:fld>
            <a:endParaRPr lang="fr-FR"/>
          </a:p>
        </p:txBody>
      </p:sp>
    </p:spTree>
    <p:extLst>
      <p:ext uri="{BB962C8B-B14F-4D97-AF65-F5344CB8AC3E}">
        <p14:creationId xmlns:p14="http://schemas.microsoft.com/office/powerpoint/2010/main" val="3269441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34</a:t>
            </a:fld>
            <a:endParaRPr lang="fr-FR"/>
          </a:p>
        </p:txBody>
      </p:sp>
    </p:spTree>
    <p:extLst>
      <p:ext uri="{BB962C8B-B14F-4D97-AF65-F5344CB8AC3E}">
        <p14:creationId xmlns:p14="http://schemas.microsoft.com/office/powerpoint/2010/main" val="3731619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Canneberge : fonctionne bien chez certaines femmes</a:t>
            </a:r>
          </a:p>
          <a:p>
            <a:r>
              <a:rPr lang="fr-FR" dirty="0"/>
              <a:t>D-mannose : efficacité semblable à l’antibioprophylaxie dans certaines études – améliore la qualité de vie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35</a:t>
            </a:fld>
            <a:endParaRPr lang="fr-FR"/>
          </a:p>
        </p:txBody>
      </p:sp>
    </p:spTree>
    <p:extLst>
      <p:ext uri="{BB962C8B-B14F-4D97-AF65-F5344CB8AC3E}">
        <p14:creationId xmlns:p14="http://schemas.microsoft.com/office/powerpoint/2010/main" val="962565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Memprex</a:t>
            </a:r>
            <a:r>
              <a:rPr lang="fr-FR" dirty="0"/>
              <a:t> : apparemment accord pour commercialisation dans le Benelux en 2025, mais pas de notion ? Internet ? C’est un antiseptique urinaire.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36</a:t>
            </a:fld>
            <a:endParaRPr lang="fr-FR"/>
          </a:p>
        </p:txBody>
      </p:sp>
    </p:spTree>
    <p:extLst>
      <p:ext uri="{BB962C8B-B14F-4D97-AF65-F5344CB8AC3E}">
        <p14:creationId xmlns:p14="http://schemas.microsoft.com/office/powerpoint/2010/main" val="928650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Continue : </a:t>
            </a:r>
          </a:p>
          <a:p>
            <a:r>
              <a:rPr lang="fr-FR" dirty="0"/>
              <a:t>- 3 à 12 mois, tendance à la récidive à l’arrêt, </a:t>
            </a:r>
          </a:p>
          <a:p>
            <a:r>
              <a:rPr lang="fr-FR" dirty="0"/>
              <a:t>- </a:t>
            </a:r>
            <a:r>
              <a:rPr lang="fr-FR" dirty="0" err="1"/>
              <a:t>Fura</a:t>
            </a:r>
            <a:r>
              <a:rPr lang="fr-FR" dirty="0"/>
              <a:t> 50 ou 100 1x/j</a:t>
            </a:r>
          </a:p>
          <a:p>
            <a:r>
              <a:rPr lang="fr-FR" dirty="0"/>
              <a:t>- </a:t>
            </a:r>
            <a:r>
              <a:rPr lang="fr-FR" dirty="0" err="1"/>
              <a:t>Monuril</a:t>
            </a:r>
            <a:r>
              <a:rPr lang="fr-FR" dirty="0"/>
              <a:t> 3g 1x/semaine</a:t>
            </a:r>
          </a:p>
          <a:p>
            <a:r>
              <a:rPr lang="fr-FR" dirty="0"/>
              <a:t>- Bactrim 100mg 1x/j</a:t>
            </a:r>
          </a:p>
          <a:p>
            <a:endParaRPr lang="fr-FR" dirty="0"/>
          </a:p>
          <a:p>
            <a:r>
              <a:rPr lang="fr-FR" dirty="0"/>
              <a:t>Idem post-</a:t>
            </a:r>
            <a:r>
              <a:rPr lang="fr-FR" dirty="0" err="1"/>
              <a:t>coital</a:t>
            </a:r>
            <a:endParaRPr lang="fr-FR" dirty="0"/>
          </a:p>
          <a:p>
            <a:endParaRPr lang="fr-FR" dirty="0"/>
          </a:p>
          <a:p>
            <a:r>
              <a:rPr lang="fr-FR" dirty="0" err="1"/>
              <a:t>Auto-traitement</a:t>
            </a:r>
            <a:r>
              <a:rPr lang="fr-FR" dirty="0"/>
              <a:t> : chez les patientes bien sélectionnées (comme une cystite classique)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37</a:t>
            </a:fld>
            <a:endParaRPr lang="fr-FR"/>
          </a:p>
        </p:txBody>
      </p:sp>
    </p:spTree>
    <p:extLst>
      <p:ext uri="{BB962C8B-B14F-4D97-AF65-F5344CB8AC3E}">
        <p14:creationId xmlns:p14="http://schemas.microsoft.com/office/powerpoint/2010/main" val="3914791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39</a:t>
            </a:fld>
            <a:endParaRPr lang="fr-FR"/>
          </a:p>
        </p:txBody>
      </p:sp>
    </p:spTree>
    <p:extLst>
      <p:ext uri="{BB962C8B-B14F-4D97-AF65-F5344CB8AC3E}">
        <p14:creationId xmlns:p14="http://schemas.microsoft.com/office/powerpoint/2010/main" val="3208052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Permet adhésion et pénétration des bactéries dans l’arbre urinaire</a:t>
            </a:r>
          </a:p>
          <a:p>
            <a:r>
              <a:rPr lang="fr-FR" dirty="0"/>
              <a:t>Endommage la muqueuse donc expose au risque d’infection</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40</a:t>
            </a:fld>
            <a:endParaRPr lang="fr-FR"/>
          </a:p>
        </p:txBody>
      </p:sp>
    </p:spTree>
    <p:extLst>
      <p:ext uri="{BB962C8B-B14F-4D97-AF65-F5344CB8AC3E}">
        <p14:creationId xmlns:p14="http://schemas.microsoft.com/office/powerpoint/2010/main" val="503698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Pyurie n’est pas diagnostique</a:t>
            </a:r>
          </a:p>
          <a:p>
            <a:endParaRPr lang="fr-FR" dirty="0"/>
          </a:p>
          <a:p>
            <a:r>
              <a:rPr lang="fr-FR" dirty="0"/>
              <a:t>ECBU par sonde ou naturellement dans les 48h après retrait sonde, retrait KTSP ou retrait étui pénien</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41</a:t>
            </a:fld>
            <a:endParaRPr lang="fr-FR"/>
          </a:p>
        </p:txBody>
      </p:sp>
    </p:spTree>
    <p:extLst>
      <p:ext uri="{BB962C8B-B14F-4D97-AF65-F5344CB8AC3E}">
        <p14:creationId xmlns:p14="http://schemas.microsoft.com/office/powerpoint/2010/main" val="472373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Cathéter sus-pubien semble un peu meilleur que sonde vésicale concernant les infections</a:t>
            </a:r>
          </a:p>
          <a:p>
            <a:r>
              <a:rPr lang="fr-FR" dirty="0"/>
              <a:t>Sondage intermittent égal pour infection mais mieux pour anatomie, capacité vésicale, risque de tumeurs</a:t>
            </a:r>
          </a:p>
          <a:p>
            <a:endParaRPr lang="fr-FR" dirty="0"/>
          </a:p>
          <a:p>
            <a:r>
              <a:rPr lang="fr-FR" dirty="0"/>
              <a:t>Sondes imprégnées : avantage d’un </a:t>
            </a:r>
            <a:r>
              <a:rPr lang="fr-FR" dirty="0" err="1"/>
              <a:t>coating</a:t>
            </a:r>
            <a:r>
              <a:rPr lang="fr-FR" dirty="0"/>
              <a:t> hydrophile dans la prévention des UTI chez les patients neuro qui s’</a:t>
            </a:r>
            <a:r>
              <a:rPr lang="fr-FR" dirty="0" err="1"/>
              <a:t>autosondent</a:t>
            </a:r>
            <a:r>
              <a:rPr lang="fr-FR" dirty="0"/>
              <a:t>, mais pas possible en pratique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42</a:t>
            </a:fld>
            <a:endParaRPr lang="fr-FR"/>
          </a:p>
        </p:txBody>
      </p:sp>
    </p:spTree>
    <p:extLst>
      <p:ext uri="{BB962C8B-B14F-4D97-AF65-F5344CB8AC3E}">
        <p14:creationId xmlns:p14="http://schemas.microsoft.com/office/powerpoint/2010/main" val="3264720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Changer la sonde avant ECBU, pour essayer de sélectionner le germe le plus probant et pas tous les contaminants</a:t>
            </a:r>
          </a:p>
          <a:p>
            <a:r>
              <a:rPr lang="fr-FR" dirty="0"/>
              <a:t>Antibiothérapie ciblée : en accord avec le traitement des infections localisées ou systémiques qu’on va voir.</a:t>
            </a:r>
          </a:p>
          <a:p>
            <a:r>
              <a:rPr lang="fr-FR" dirty="0"/>
              <a:t>Peut aller jusque 14 jours.</a:t>
            </a:r>
          </a:p>
          <a:p>
            <a:endParaRPr lang="fr-FR" dirty="0"/>
          </a:p>
          <a:p>
            <a:r>
              <a:rPr lang="fr-FR" dirty="0"/>
              <a:t>On traite aussi avant chirurgie urologique chez les patients sondés à demeure.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43</a:t>
            </a:fld>
            <a:endParaRPr lang="fr-FR"/>
          </a:p>
        </p:txBody>
      </p:sp>
    </p:spTree>
    <p:extLst>
      <p:ext uri="{BB962C8B-B14F-4D97-AF65-F5344CB8AC3E}">
        <p14:creationId xmlns:p14="http://schemas.microsoft.com/office/powerpoint/2010/main" val="1416665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Traiter : sauf avant </a:t>
            </a:r>
            <a:r>
              <a:rPr lang="fr-FR" dirty="0" err="1"/>
              <a:t>chir</a:t>
            </a:r>
            <a:r>
              <a:rPr lang="fr-FR" dirty="0"/>
              <a:t> urologique avec brèche muqueuse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44</a:t>
            </a:fld>
            <a:endParaRPr lang="fr-FR"/>
          </a:p>
        </p:txBody>
      </p:sp>
    </p:spTree>
    <p:extLst>
      <p:ext uri="{BB962C8B-B14F-4D97-AF65-F5344CB8AC3E}">
        <p14:creationId xmlns:p14="http://schemas.microsoft.com/office/powerpoint/2010/main" val="790237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existe de multiples classifications, de diverses sociétés scientifiques</a:t>
            </a:r>
          </a:p>
          <a:p>
            <a:r>
              <a:rPr lang="fr-FR" dirty="0"/>
              <a:t>La plupart des cas : non compliqué = femme non enceinte en bonne santé, tous les autres sont considérés comme compliqués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a:t>
            </a:fld>
            <a:endParaRPr lang="fr-FR"/>
          </a:p>
        </p:txBody>
      </p:sp>
    </p:spTree>
    <p:extLst>
      <p:ext uri="{BB962C8B-B14F-4D97-AF65-F5344CB8AC3E}">
        <p14:creationId xmlns:p14="http://schemas.microsoft.com/office/powerpoint/2010/main" val="2698543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en a déjà parlé plus haut.</a:t>
            </a:r>
          </a:p>
          <a:p>
            <a:r>
              <a:rPr lang="fr-FR" dirty="0"/>
              <a:t>Rechercher foyer urinaire mais aussi exclure les autres causes infectieuses.</a:t>
            </a:r>
          </a:p>
          <a:p>
            <a:r>
              <a:rPr lang="fr-FR" dirty="0"/>
              <a:t>Rechercher grossesse chez les patientes en âge de procréer</a:t>
            </a:r>
          </a:p>
          <a:p>
            <a:r>
              <a:rPr lang="fr-FR" dirty="0"/>
              <a:t>Concrètement bio complète, analyse d’urine et </a:t>
            </a:r>
            <a:r>
              <a:rPr lang="fr-FR" dirty="0" err="1"/>
              <a:t>hémocs</a:t>
            </a:r>
            <a:r>
              <a:rPr lang="fr-FR" dirty="0"/>
              <a:t> si infection sévère ou décharge en cours (frissons)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45</a:t>
            </a:fld>
            <a:endParaRPr lang="fr-FR"/>
          </a:p>
        </p:txBody>
      </p:sp>
    </p:spTree>
    <p:extLst>
      <p:ext uri="{BB962C8B-B14F-4D97-AF65-F5344CB8AC3E}">
        <p14:creationId xmlns:p14="http://schemas.microsoft.com/office/powerpoint/2010/main" val="364867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FC40-9276-28CE-F2EA-8E747901FC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710395-32E1-CF7E-CCEF-63CC0E1261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F24F91-9C35-272E-267B-99EF837EB743}"/>
              </a:ext>
            </a:extLst>
          </p:cNvPr>
          <p:cNvSpPr>
            <a:spLocks noGrp="1"/>
          </p:cNvSpPr>
          <p:nvPr>
            <p:ph type="body" idx="1"/>
          </p:nvPr>
        </p:nvSpPr>
        <p:spPr/>
        <p:txBody>
          <a:bodyPr/>
          <a:lstStyle/>
          <a:p>
            <a:r>
              <a:rPr lang="fr-FR" dirty="0"/>
              <a:t>C’est des indications un peu « hardies », on en reparlera. En 48-72h, l’état peut se dégrader très fort.</a:t>
            </a:r>
          </a:p>
          <a:p>
            <a:r>
              <a:rPr lang="fr-FR" dirty="0"/>
              <a:t>Obstruction : globe ou hydronéphrose</a:t>
            </a:r>
          </a:p>
          <a:p>
            <a:r>
              <a:rPr lang="fr-FR" dirty="0"/>
              <a:t>Abcès rénal ou prostatique</a:t>
            </a:r>
          </a:p>
        </p:txBody>
      </p:sp>
      <p:sp>
        <p:nvSpPr>
          <p:cNvPr id="4" name="Espace réservé du numéro de diapositive 3">
            <a:extLst>
              <a:ext uri="{FF2B5EF4-FFF2-40B4-BE49-F238E27FC236}">
                <a16:creationId xmlns:a16="http://schemas.microsoft.com/office/drawing/2014/main" id="{F863292B-2B5E-FE57-11BD-A8DDE3155576}"/>
              </a:ext>
            </a:extLst>
          </p:cNvPr>
          <p:cNvSpPr>
            <a:spLocks noGrp="1"/>
          </p:cNvSpPr>
          <p:nvPr>
            <p:ph type="sldNum" sz="quarter" idx="5"/>
          </p:nvPr>
        </p:nvSpPr>
        <p:spPr/>
        <p:txBody>
          <a:bodyPr/>
          <a:lstStyle/>
          <a:p>
            <a:fld id="{A75E6CCE-BF27-C841-8275-0528EAECEBC0}" type="slidenum">
              <a:rPr lang="fr-FR" smtClean="0"/>
              <a:t>46</a:t>
            </a:fld>
            <a:endParaRPr lang="fr-FR"/>
          </a:p>
        </p:txBody>
      </p:sp>
    </p:spTree>
    <p:extLst>
      <p:ext uri="{BB962C8B-B14F-4D97-AF65-F5344CB8AC3E}">
        <p14:creationId xmlns:p14="http://schemas.microsoft.com/office/powerpoint/2010/main" val="1257508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Rechercher dernière analyse d’urine positive et faire avec en attendant.</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47</a:t>
            </a:fld>
            <a:endParaRPr lang="fr-FR"/>
          </a:p>
        </p:txBody>
      </p:sp>
    </p:spTree>
    <p:extLst>
      <p:ext uri="{BB962C8B-B14F-4D97-AF65-F5344CB8AC3E}">
        <p14:creationId xmlns:p14="http://schemas.microsoft.com/office/powerpoint/2010/main" val="4085454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Urgence relative qui peut rapidement devenir une urgence absolue si on pense à la pyélonéphrite obstructive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48</a:t>
            </a:fld>
            <a:endParaRPr lang="fr-FR"/>
          </a:p>
        </p:txBody>
      </p:sp>
    </p:spTree>
    <p:extLst>
      <p:ext uri="{BB962C8B-B14F-4D97-AF65-F5344CB8AC3E}">
        <p14:creationId xmlns:p14="http://schemas.microsoft.com/office/powerpoint/2010/main" val="655939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patients en choc, en sepsis critique ou se dégradant malgré premier ATB : </a:t>
            </a:r>
            <a:r>
              <a:rPr lang="fr-FR" dirty="0" err="1"/>
              <a:t>Méronem</a:t>
            </a:r>
            <a:r>
              <a:rPr lang="fr-FR" dirty="0"/>
              <a:t> 1g 3x/j</a:t>
            </a:r>
          </a:p>
          <a:p>
            <a:r>
              <a:rPr lang="fr-FR" dirty="0"/>
              <a:t>On utilise très fréquemment la Rocéphine (Ceftriaxone) ou le </a:t>
            </a:r>
            <a:r>
              <a:rPr lang="fr-FR" dirty="0" err="1"/>
              <a:t>Negaban</a:t>
            </a:r>
            <a:r>
              <a:rPr lang="fr-FR" dirty="0"/>
              <a:t> (</a:t>
            </a:r>
            <a:r>
              <a:rPr lang="fr-FR" dirty="0" err="1"/>
              <a:t>Temocilline</a:t>
            </a:r>
            <a:r>
              <a:rPr lang="fr-FR" dirty="0"/>
              <a:t>) en première intention pour un traitement iv.</a:t>
            </a:r>
          </a:p>
          <a:p>
            <a:endParaRPr lang="fr-FR" dirty="0"/>
          </a:p>
          <a:p>
            <a:r>
              <a:rPr lang="fr-FR" dirty="0"/>
              <a:t>Pour les patients en ambulatoire, quand l’infection est légère à modérée et que le germe est identifié : fluoroquinolones restent un traitement clé, malgré les résistances (action large, action contre Pseudomonas </a:t>
            </a:r>
            <a:r>
              <a:rPr lang="fr-FR" dirty="0" err="1"/>
              <a:t>aeruginosa</a:t>
            </a:r>
            <a:r>
              <a:rPr lang="fr-FR" dirty="0"/>
              <a:t> et hautes concentrations urinaires).</a:t>
            </a:r>
          </a:p>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49</a:t>
            </a:fld>
            <a:endParaRPr lang="fr-FR"/>
          </a:p>
        </p:txBody>
      </p:sp>
    </p:spTree>
    <p:extLst>
      <p:ext uri="{BB962C8B-B14F-4D97-AF65-F5344CB8AC3E}">
        <p14:creationId xmlns:p14="http://schemas.microsoft.com/office/powerpoint/2010/main" val="2537460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3466C-2EA0-81E6-E6C8-E3BEB55D5F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94AF0B-4789-B9AC-0CB6-97D251331C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86613D-C8D1-10BC-C1C8-60E5D8BB8B1D}"/>
              </a:ext>
            </a:extLst>
          </p:cNvPr>
          <p:cNvSpPr>
            <a:spLocks noGrp="1"/>
          </p:cNvSpPr>
          <p:nvPr>
            <p:ph type="body" idx="1"/>
          </p:nvPr>
        </p:nvSpPr>
        <p:spPr/>
        <p:txBody>
          <a:bodyPr/>
          <a:lstStyle/>
          <a:p>
            <a:r>
              <a:rPr lang="fr-FR" dirty="0"/>
              <a:t>Systémique, par opposition à la cystite qui est localisée,</a:t>
            </a:r>
          </a:p>
          <a:p>
            <a:r>
              <a:rPr lang="fr-FR" dirty="0"/>
              <a:t>AEG, vomissements</a:t>
            </a:r>
          </a:p>
        </p:txBody>
      </p:sp>
      <p:sp>
        <p:nvSpPr>
          <p:cNvPr id="4" name="Espace réservé du numéro de diapositive 3">
            <a:extLst>
              <a:ext uri="{FF2B5EF4-FFF2-40B4-BE49-F238E27FC236}">
                <a16:creationId xmlns:a16="http://schemas.microsoft.com/office/drawing/2014/main" id="{F9E91A87-70C4-E4BD-510F-BBB147A69FE2}"/>
              </a:ext>
            </a:extLst>
          </p:cNvPr>
          <p:cNvSpPr>
            <a:spLocks noGrp="1"/>
          </p:cNvSpPr>
          <p:nvPr>
            <p:ph type="sldNum" sz="quarter" idx="5"/>
          </p:nvPr>
        </p:nvSpPr>
        <p:spPr/>
        <p:txBody>
          <a:bodyPr/>
          <a:lstStyle/>
          <a:p>
            <a:fld id="{A75E6CCE-BF27-C841-8275-0528EAECEBC0}" type="slidenum">
              <a:rPr lang="fr-FR" smtClean="0"/>
              <a:t>50</a:t>
            </a:fld>
            <a:endParaRPr lang="fr-FR"/>
          </a:p>
        </p:txBody>
      </p:sp>
    </p:spTree>
    <p:extLst>
      <p:ext uri="{BB962C8B-B14F-4D97-AF65-F5344CB8AC3E}">
        <p14:creationId xmlns:p14="http://schemas.microsoft.com/office/powerpoint/2010/main" val="588953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71143-0093-124B-2BD6-AE6A47B38F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ABCB49-5DAD-6D0C-7972-EA6F77AD52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7613CEA-514D-275F-5DA7-405DB06785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Je rajouterais : ATCD de lithiases ou de tumeurs des voies excrétrices ou intervention urologique (Bricker par exemple)</a:t>
            </a:r>
          </a:p>
          <a:p>
            <a:endParaRPr lang="fr-FR" dirty="0"/>
          </a:p>
          <a:p>
            <a:r>
              <a:rPr lang="fr-FR" dirty="0"/>
              <a:t>Pas en première intention, mais en même temps il est vital de différencier une pyélonéphrite simple d’une pyélonéphrite obstructive.</a:t>
            </a:r>
          </a:p>
          <a:p>
            <a:r>
              <a:rPr lang="fr-FR" dirty="0"/>
              <a:t>Examen :</a:t>
            </a:r>
          </a:p>
          <a:p>
            <a:pPr marL="171450" indent="-171450">
              <a:buFontTx/>
              <a:buChar char="-"/>
            </a:pPr>
            <a:r>
              <a:rPr lang="fr-FR" dirty="0"/>
              <a:t>il faut être doué pour diagnostiquer une </a:t>
            </a:r>
            <a:r>
              <a:rPr lang="fr-FR" dirty="0" err="1"/>
              <a:t>pyélo</a:t>
            </a:r>
            <a:r>
              <a:rPr lang="fr-FR" dirty="0"/>
              <a:t> sur une écho</a:t>
            </a:r>
          </a:p>
          <a:p>
            <a:pPr marL="171450" indent="-171450">
              <a:buFontTx/>
              <a:buChar char="-"/>
            </a:pPr>
            <a:r>
              <a:rPr lang="fr-FR" dirty="0"/>
              <a:t>il faut que le radiologue prenne ses responsabilités (c’est de plus en plus rare)</a:t>
            </a:r>
          </a:p>
          <a:p>
            <a:pPr marL="171450" indent="-171450">
              <a:buFontTx/>
              <a:buChar char="-"/>
            </a:pPr>
            <a:r>
              <a:rPr lang="fr-FR" dirty="0"/>
              <a:t>L’écho va surtout servir à vérifier que le rein n’est pas dilaté ou s’il n’y a pas un gros abcès ET si c’est le cas, on demandera quoi qu’il arrive une scanner</a:t>
            </a:r>
          </a:p>
          <a:p>
            <a:pPr marL="171450" indent="-171450">
              <a:buFontTx/>
              <a:buChar char="-"/>
            </a:pPr>
            <a:r>
              <a:rPr lang="fr-FR" dirty="0"/>
              <a:t>L’écho est l’examen de choix effectivement chez les plus jeunes et les femmes enceintes</a:t>
            </a:r>
          </a:p>
          <a:p>
            <a:pPr marL="171450" indent="-171450">
              <a:buFontTx/>
              <a:buChar char="-"/>
            </a:pPr>
            <a:r>
              <a:rPr lang="fr-FR" dirty="0"/>
              <a:t>En dehors de ça, il vaut mieux demander une UROSCAN avec contraste si possible</a:t>
            </a:r>
          </a:p>
          <a:p>
            <a:pPr marL="171450" indent="-171450">
              <a:buFontTx/>
              <a:buChar char="-"/>
            </a:pPr>
            <a:endParaRPr lang="fr-FR" dirty="0"/>
          </a:p>
          <a:p>
            <a:pPr marL="0" indent="0">
              <a:buFontTx/>
              <a:buNone/>
            </a:pPr>
            <a:r>
              <a:rPr lang="fr-FR" dirty="0"/>
              <a:t>En plus, ils </a:t>
            </a:r>
            <a:r>
              <a:rPr lang="fr-FR" dirty="0" err="1"/>
              <a:t>sement</a:t>
            </a:r>
            <a:r>
              <a:rPr lang="fr-FR" dirty="0"/>
              <a:t> le doute mais finalement proposent une recommandation forte de faire un examen d’imagerie.</a:t>
            </a:r>
          </a:p>
        </p:txBody>
      </p:sp>
      <p:sp>
        <p:nvSpPr>
          <p:cNvPr id="4" name="Espace réservé du numéro de diapositive 3">
            <a:extLst>
              <a:ext uri="{FF2B5EF4-FFF2-40B4-BE49-F238E27FC236}">
                <a16:creationId xmlns:a16="http://schemas.microsoft.com/office/drawing/2014/main" id="{6E06AD61-643D-CE9B-3DF5-75F68572FED4}"/>
              </a:ext>
            </a:extLst>
          </p:cNvPr>
          <p:cNvSpPr>
            <a:spLocks noGrp="1"/>
          </p:cNvSpPr>
          <p:nvPr>
            <p:ph type="sldNum" sz="quarter" idx="5"/>
          </p:nvPr>
        </p:nvSpPr>
        <p:spPr/>
        <p:txBody>
          <a:bodyPr/>
          <a:lstStyle/>
          <a:p>
            <a:fld id="{A75E6CCE-BF27-C841-8275-0528EAECEBC0}" type="slidenum">
              <a:rPr lang="fr-FR" smtClean="0"/>
              <a:t>51</a:t>
            </a:fld>
            <a:endParaRPr lang="fr-FR"/>
          </a:p>
        </p:txBody>
      </p:sp>
    </p:spTree>
    <p:extLst>
      <p:ext uri="{BB962C8B-B14F-4D97-AF65-F5344CB8AC3E}">
        <p14:creationId xmlns:p14="http://schemas.microsoft.com/office/powerpoint/2010/main" val="1511425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642E5-7C0E-6746-5423-9C9EB87801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FD5690-E9DC-CF5C-4CC7-0D2E004297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5BBE80-110B-3206-C111-EB6E1A986E6B}"/>
              </a:ext>
            </a:extLst>
          </p:cNvPr>
          <p:cNvSpPr>
            <a:spLocks noGrp="1"/>
          </p:cNvSpPr>
          <p:nvPr>
            <p:ph type="body" idx="1"/>
          </p:nvPr>
        </p:nvSpPr>
        <p:spPr/>
        <p:txBody>
          <a:bodyPr/>
          <a:lstStyle/>
          <a:p>
            <a:r>
              <a:rPr lang="fr-FR" dirty="0"/>
              <a:t>Dans recommandations, ils parlent de céphalosporines, mais de 3</a:t>
            </a:r>
            <a:r>
              <a:rPr lang="fr-FR" baseline="30000" dirty="0"/>
              <a:t>e</a:t>
            </a:r>
            <a:r>
              <a:rPr lang="fr-FR" dirty="0"/>
              <a:t> génération par voie orale, non disponibles en Belgique.</a:t>
            </a:r>
          </a:p>
          <a:p>
            <a:r>
              <a:rPr lang="fr-FR" dirty="0" err="1"/>
              <a:t>Zinnat</a:t>
            </a:r>
            <a:r>
              <a:rPr lang="fr-FR" dirty="0"/>
              <a:t>, on l’utilise finalement souvent mais il n’a une </a:t>
            </a:r>
            <a:r>
              <a:rPr lang="fr-FR" dirty="0" err="1"/>
              <a:t>absoption</a:t>
            </a:r>
            <a:r>
              <a:rPr lang="fr-FR" dirty="0"/>
              <a:t> de 40% per os et donc non recommandé dans les infections plus sévères.</a:t>
            </a:r>
          </a:p>
          <a:p>
            <a:endParaRPr lang="fr-FR" dirty="0"/>
          </a:p>
        </p:txBody>
      </p:sp>
      <p:sp>
        <p:nvSpPr>
          <p:cNvPr id="4" name="Espace réservé du numéro de diapositive 3">
            <a:extLst>
              <a:ext uri="{FF2B5EF4-FFF2-40B4-BE49-F238E27FC236}">
                <a16:creationId xmlns:a16="http://schemas.microsoft.com/office/drawing/2014/main" id="{518C7381-6222-B7EC-11DB-3276FD3404D7}"/>
              </a:ext>
            </a:extLst>
          </p:cNvPr>
          <p:cNvSpPr>
            <a:spLocks noGrp="1"/>
          </p:cNvSpPr>
          <p:nvPr>
            <p:ph type="sldNum" sz="quarter" idx="5"/>
          </p:nvPr>
        </p:nvSpPr>
        <p:spPr/>
        <p:txBody>
          <a:bodyPr/>
          <a:lstStyle/>
          <a:p>
            <a:fld id="{A75E6CCE-BF27-C841-8275-0528EAECEBC0}" type="slidenum">
              <a:rPr lang="fr-FR" smtClean="0"/>
              <a:t>52</a:t>
            </a:fld>
            <a:endParaRPr lang="fr-FR"/>
          </a:p>
        </p:txBody>
      </p:sp>
    </p:spTree>
    <p:extLst>
      <p:ext uri="{BB962C8B-B14F-4D97-AF65-F5344CB8AC3E}">
        <p14:creationId xmlns:p14="http://schemas.microsoft.com/office/powerpoint/2010/main" val="4110601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642E5-7C0E-6746-5423-9C9EB87801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FD5690-E9DC-CF5C-4CC7-0D2E004297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5BBE80-110B-3206-C111-EB6E1A986E6B}"/>
              </a:ext>
            </a:extLst>
          </p:cNvPr>
          <p:cNvSpPr>
            <a:spLocks noGrp="1"/>
          </p:cNvSpPr>
          <p:nvPr>
            <p:ph type="body" idx="1"/>
          </p:nvPr>
        </p:nvSpPr>
        <p:spPr/>
        <p:txBody>
          <a:bodyPr/>
          <a:lstStyle/>
          <a:p>
            <a:r>
              <a:rPr lang="fr-FR" dirty="0"/>
              <a:t>Ils conseillent de traiter plus longtemps les hommes 14j et de reconsidérer le diagnostic de prostatite si pas d’amélioration suffisante et donc augmenter la durée</a:t>
            </a:r>
          </a:p>
          <a:p>
            <a:endParaRPr lang="fr-FR" dirty="0"/>
          </a:p>
        </p:txBody>
      </p:sp>
      <p:sp>
        <p:nvSpPr>
          <p:cNvPr id="4" name="Espace réservé du numéro de diapositive 3">
            <a:extLst>
              <a:ext uri="{FF2B5EF4-FFF2-40B4-BE49-F238E27FC236}">
                <a16:creationId xmlns:a16="http://schemas.microsoft.com/office/drawing/2014/main" id="{518C7381-6222-B7EC-11DB-3276FD3404D7}"/>
              </a:ext>
            </a:extLst>
          </p:cNvPr>
          <p:cNvSpPr>
            <a:spLocks noGrp="1"/>
          </p:cNvSpPr>
          <p:nvPr>
            <p:ph type="sldNum" sz="quarter" idx="5"/>
          </p:nvPr>
        </p:nvSpPr>
        <p:spPr/>
        <p:txBody>
          <a:bodyPr/>
          <a:lstStyle/>
          <a:p>
            <a:fld id="{A75E6CCE-BF27-C841-8275-0528EAECEBC0}" type="slidenum">
              <a:rPr lang="fr-FR" smtClean="0"/>
              <a:t>53</a:t>
            </a:fld>
            <a:endParaRPr lang="fr-FR"/>
          </a:p>
        </p:txBody>
      </p:sp>
    </p:spTree>
    <p:extLst>
      <p:ext uri="{BB962C8B-B14F-4D97-AF65-F5344CB8AC3E}">
        <p14:creationId xmlns:p14="http://schemas.microsoft.com/office/powerpoint/2010/main" val="3042360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5945-6F41-275E-EC9C-282A868CFC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6C0235-0A05-7D2D-E6A8-BCD4E0954C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1BE1AD-BBF7-1A36-8264-6F3E93028368}"/>
              </a:ext>
            </a:extLst>
          </p:cNvPr>
          <p:cNvSpPr>
            <a:spLocks noGrp="1"/>
          </p:cNvSpPr>
          <p:nvPr>
            <p:ph type="body" idx="1"/>
          </p:nvPr>
        </p:nvSpPr>
        <p:spPr/>
        <p:txBody>
          <a:bodyPr/>
          <a:lstStyle/>
          <a:p>
            <a:r>
              <a:rPr lang="fr-FR" dirty="0"/>
              <a:t>J’ai rajouté la résistance ATB car ça arrive de plus en plus souvent.</a:t>
            </a:r>
          </a:p>
          <a:p>
            <a:r>
              <a:rPr lang="fr-FR" dirty="0"/>
              <a:t>On hospitalise parfois des patientes pour des cystites.</a:t>
            </a:r>
          </a:p>
        </p:txBody>
      </p:sp>
      <p:sp>
        <p:nvSpPr>
          <p:cNvPr id="4" name="Espace réservé du numéro de diapositive 3">
            <a:extLst>
              <a:ext uri="{FF2B5EF4-FFF2-40B4-BE49-F238E27FC236}">
                <a16:creationId xmlns:a16="http://schemas.microsoft.com/office/drawing/2014/main" id="{59C734B1-54AF-03B0-D0D3-77FE290CB0C5}"/>
              </a:ext>
            </a:extLst>
          </p:cNvPr>
          <p:cNvSpPr>
            <a:spLocks noGrp="1"/>
          </p:cNvSpPr>
          <p:nvPr>
            <p:ph type="sldNum" sz="quarter" idx="5"/>
          </p:nvPr>
        </p:nvSpPr>
        <p:spPr/>
        <p:txBody>
          <a:bodyPr/>
          <a:lstStyle/>
          <a:p>
            <a:fld id="{A75E6CCE-BF27-C841-8275-0528EAECEBC0}" type="slidenum">
              <a:rPr lang="fr-FR" smtClean="0"/>
              <a:t>54</a:t>
            </a:fld>
            <a:endParaRPr lang="fr-FR"/>
          </a:p>
        </p:txBody>
      </p:sp>
    </p:spTree>
    <p:extLst>
      <p:ext uri="{BB962C8B-B14F-4D97-AF65-F5344CB8AC3E}">
        <p14:creationId xmlns:p14="http://schemas.microsoft.com/office/powerpoint/2010/main" val="228936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symptômes.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5</a:t>
            </a:fld>
            <a:endParaRPr lang="fr-FR"/>
          </a:p>
        </p:txBody>
      </p:sp>
    </p:spTree>
    <p:extLst>
      <p:ext uri="{BB962C8B-B14F-4D97-AF65-F5344CB8AC3E}">
        <p14:creationId xmlns:p14="http://schemas.microsoft.com/office/powerpoint/2010/main" val="2108579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5945-6F41-275E-EC9C-282A868CFC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6C0235-0A05-7D2D-E6A8-BCD4E0954C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1BE1AD-BBF7-1A36-8264-6F3E93028368}"/>
              </a:ext>
            </a:extLst>
          </p:cNvPr>
          <p:cNvSpPr>
            <a:spLocks noGrp="1"/>
          </p:cNvSpPr>
          <p:nvPr>
            <p:ph type="body" idx="1"/>
          </p:nvPr>
        </p:nvSpPr>
        <p:spPr/>
        <p:txBody>
          <a:bodyPr/>
          <a:lstStyle/>
          <a:p>
            <a:r>
              <a:rPr lang="fr-FR" dirty="0"/>
              <a:t>Rappelez vous qu’on ajoute souvent un aminoglycoside dans le traitement des infections systémiques, la ceftriaxone permet d’éviter ça.</a:t>
            </a:r>
          </a:p>
          <a:p>
            <a:r>
              <a:rPr lang="fr-FR" dirty="0"/>
              <a:t>C’est très souvent notre premier choix chez un patient </a:t>
            </a:r>
            <a:r>
              <a:rPr lang="fr-FR" dirty="0" err="1"/>
              <a:t>hospi</a:t>
            </a:r>
            <a:r>
              <a:rPr lang="fr-FR" dirty="0"/>
              <a:t> pour </a:t>
            </a:r>
            <a:r>
              <a:rPr lang="fr-FR" dirty="0" err="1"/>
              <a:t>pyélo</a:t>
            </a:r>
            <a:r>
              <a:rPr lang="fr-FR" dirty="0"/>
              <a:t> ou prostatite.</a:t>
            </a:r>
          </a:p>
        </p:txBody>
      </p:sp>
      <p:sp>
        <p:nvSpPr>
          <p:cNvPr id="4" name="Espace réservé du numéro de diapositive 3">
            <a:extLst>
              <a:ext uri="{FF2B5EF4-FFF2-40B4-BE49-F238E27FC236}">
                <a16:creationId xmlns:a16="http://schemas.microsoft.com/office/drawing/2014/main" id="{59C734B1-54AF-03B0-D0D3-77FE290CB0C5}"/>
              </a:ext>
            </a:extLst>
          </p:cNvPr>
          <p:cNvSpPr>
            <a:spLocks noGrp="1"/>
          </p:cNvSpPr>
          <p:nvPr>
            <p:ph type="sldNum" sz="quarter" idx="5"/>
          </p:nvPr>
        </p:nvSpPr>
        <p:spPr/>
        <p:txBody>
          <a:bodyPr/>
          <a:lstStyle/>
          <a:p>
            <a:fld id="{A75E6CCE-BF27-C841-8275-0528EAECEBC0}" type="slidenum">
              <a:rPr lang="fr-FR" smtClean="0"/>
              <a:t>55</a:t>
            </a:fld>
            <a:endParaRPr lang="fr-FR"/>
          </a:p>
        </p:txBody>
      </p:sp>
    </p:spTree>
    <p:extLst>
      <p:ext uri="{BB962C8B-B14F-4D97-AF65-F5344CB8AC3E}">
        <p14:creationId xmlns:p14="http://schemas.microsoft.com/office/powerpoint/2010/main" val="162796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5945-6F41-275E-EC9C-282A868CFC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6C0235-0A05-7D2D-E6A8-BCD4E0954C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1BE1AD-BBF7-1A36-8264-6F3E9302836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9C734B1-54AF-03B0-D0D3-77FE290CB0C5}"/>
              </a:ext>
            </a:extLst>
          </p:cNvPr>
          <p:cNvSpPr>
            <a:spLocks noGrp="1"/>
          </p:cNvSpPr>
          <p:nvPr>
            <p:ph type="sldNum" sz="quarter" idx="5"/>
          </p:nvPr>
        </p:nvSpPr>
        <p:spPr/>
        <p:txBody>
          <a:bodyPr/>
          <a:lstStyle/>
          <a:p>
            <a:fld id="{A75E6CCE-BF27-C841-8275-0528EAECEBC0}" type="slidenum">
              <a:rPr lang="fr-FR" smtClean="0"/>
              <a:t>56</a:t>
            </a:fld>
            <a:endParaRPr lang="fr-FR"/>
          </a:p>
        </p:txBody>
      </p:sp>
    </p:spTree>
    <p:extLst>
      <p:ext uri="{BB962C8B-B14F-4D97-AF65-F5344CB8AC3E}">
        <p14:creationId xmlns:p14="http://schemas.microsoft.com/office/powerpoint/2010/main" val="1405235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8DED-F283-F6CC-FD86-0BD5E35B0A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EF2F32-13C6-DF15-B47D-D4E483FA7E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AB1B3C-7904-258C-D205-7BE3D6B5485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8F0E812-AE8A-7E07-5108-0735668FD922}"/>
              </a:ext>
            </a:extLst>
          </p:cNvPr>
          <p:cNvSpPr>
            <a:spLocks noGrp="1"/>
          </p:cNvSpPr>
          <p:nvPr>
            <p:ph type="sldNum" sz="quarter" idx="5"/>
          </p:nvPr>
        </p:nvSpPr>
        <p:spPr/>
        <p:txBody>
          <a:bodyPr/>
          <a:lstStyle/>
          <a:p>
            <a:fld id="{A75E6CCE-BF27-C841-8275-0528EAECEBC0}" type="slidenum">
              <a:rPr lang="fr-FR" smtClean="0"/>
              <a:t>57</a:t>
            </a:fld>
            <a:endParaRPr lang="fr-FR"/>
          </a:p>
        </p:txBody>
      </p:sp>
    </p:spTree>
    <p:extLst>
      <p:ext uri="{BB962C8B-B14F-4D97-AF65-F5344CB8AC3E}">
        <p14:creationId xmlns:p14="http://schemas.microsoft.com/office/powerpoint/2010/main" val="1822833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Prostatite bactérienne</a:t>
            </a:r>
          </a:p>
          <a:p>
            <a:endParaRPr lang="fr-FR" dirty="0"/>
          </a:p>
          <a:p>
            <a:r>
              <a:rPr lang="fr-FR" dirty="0"/>
              <a:t>CPPS :</a:t>
            </a:r>
          </a:p>
          <a:p>
            <a:r>
              <a:rPr lang="fr-FR" dirty="0"/>
              <a:t>- entité décrite chez l’homme qui peut correspondre à une prostatite chronique non bactérienne</a:t>
            </a:r>
          </a:p>
          <a:p>
            <a:r>
              <a:rPr lang="fr-FR" dirty="0"/>
              <a:t>- il y en a de deux types : inflammatoires (GB dans le sperme) et non inflammatoires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58</a:t>
            </a:fld>
            <a:endParaRPr lang="fr-FR"/>
          </a:p>
        </p:txBody>
      </p:sp>
    </p:spTree>
    <p:extLst>
      <p:ext uri="{BB962C8B-B14F-4D97-AF65-F5344CB8AC3E}">
        <p14:creationId xmlns:p14="http://schemas.microsoft.com/office/powerpoint/2010/main" val="3075985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Meares</a:t>
            </a:r>
            <a:r>
              <a:rPr lang="fr-FR" dirty="0"/>
              <a:t> &amp; </a:t>
            </a:r>
            <a:r>
              <a:rPr lang="fr-FR" dirty="0" err="1"/>
              <a:t>Stamey</a:t>
            </a:r>
            <a:r>
              <a:rPr lang="fr-FR" dirty="0"/>
              <a:t> ;:</a:t>
            </a:r>
            <a:endParaRPr lang="fr-BE" b="0" i="0" u="none" strike="noStrike" dirty="0">
              <a:solidFill>
                <a:srgbClr val="0A0A0A"/>
              </a:solidFill>
              <a:effectLst/>
              <a:latin typeface="Google Sans"/>
            </a:endParaRPr>
          </a:p>
          <a:p>
            <a:pPr marL="742950" lvl="1" indent="-285750" algn="l">
              <a:buFont typeface="Arial" panose="020B0604020202020204" pitchFamily="34" charset="0"/>
              <a:buChar char="•"/>
            </a:pPr>
            <a:r>
              <a:rPr lang="fr-BE" b="1" i="0" u="none" strike="noStrike" dirty="0">
                <a:solidFill>
                  <a:srgbClr val="0A0A0A"/>
                </a:solidFill>
                <a:effectLst/>
                <a:latin typeface="Google Sans"/>
              </a:rPr>
              <a:t>VB1 (Initial 10 ml):</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Urethral</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bacteria</a:t>
            </a:r>
            <a:r>
              <a:rPr lang="fr-BE" b="0" i="0" u="none" strike="noStrike" dirty="0">
                <a:solidFill>
                  <a:srgbClr val="0A0A0A"/>
                </a:solidFill>
                <a:effectLst/>
                <a:latin typeface="Google Sans"/>
              </a:rPr>
              <a:t>.</a:t>
            </a:r>
          </a:p>
          <a:p>
            <a:pPr marL="742950" lvl="1" indent="-285750" algn="l">
              <a:buFont typeface="Arial" panose="020B0604020202020204" pitchFamily="34" charset="0"/>
              <a:buChar char="•"/>
            </a:pPr>
            <a:r>
              <a:rPr lang="fr-BE" b="1" i="0" u="none" strike="noStrike" dirty="0">
                <a:solidFill>
                  <a:srgbClr val="0A0A0A"/>
                </a:solidFill>
                <a:effectLst/>
                <a:latin typeface="Google Sans"/>
              </a:rPr>
              <a:t>VB2 (</a:t>
            </a:r>
            <a:r>
              <a:rPr lang="fr-BE" b="1" i="0" u="none" strike="noStrike" dirty="0" err="1">
                <a:solidFill>
                  <a:srgbClr val="0A0A0A"/>
                </a:solidFill>
                <a:effectLst/>
                <a:latin typeface="Google Sans"/>
              </a:rPr>
              <a:t>Midstream</a:t>
            </a:r>
            <a:r>
              <a:rPr lang="fr-BE" b="1" i="0" u="none" strike="noStrike" dirty="0">
                <a:solidFill>
                  <a:srgbClr val="0A0A0A"/>
                </a:solidFill>
                <a:effectLst/>
                <a:latin typeface="Google Sans"/>
              </a:rPr>
              <a:t>):</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Bladder</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bacteria</a:t>
            </a:r>
            <a:r>
              <a:rPr lang="fr-BE" b="0" i="0" u="none" strike="noStrike" dirty="0">
                <a:solidFill>
                  <a:srgbClr val="0A0A0A"/>
                </a:solidFill>
                <a:effectLst/>
                <a:latin typeface="Google Sans"/>
              </a:rPr>
              <a:t>.</a:t>
            </a:r>
          </a:p>
          <a:p>
            <a:pPr marL="742950" lvl="1" indent="-285750" algn="l">
              <a:buFont typeface="Arial" panose="020B0604020202020204" pitchFamily="34" charset="0"/>
              <a:buChar char="•"/>
            </a:pPr>
            <a:r>
              <a:rPr lang="fr-BE" b="1" i="0" u="none" strike="noStrike" dirty="0">
                <a:solidFill>
                  <a:srgbClr val="0A0A0A"/>
                </a:solidFill>
                <a:effectLst/>
                <a:latin typeface="Google Sans"/>
              </a:rPr>
              <a:t>EPS (</a:t>
            </a:r>
            <a:r>
              <a:rPr lang="fr-BE" b="1" i="0" u="none" strike="noStrike" dirty="0" err="1">
                <a:solidFill>
                  <a:srgbClr val="0A0A0A"/>
                </a:solidFill>
                <a:effectLst/>
                <a:latin typeface="Google Sans"/>
              </a:rPr>
              <a:t>Prostatic</a:t>
            </a:r>
            <a:r>
              <a:rPr lang="fr-BE" b="1" i="0" u="none" strike="noStrike" dirty="0">
                <a:solidFill>
                  <a:srgbClr val="0A0A0A"/>
                </a:solidFill>
                <a:effectLst/>
                <a:latin typeface="Google Sans"/>
              </a:rPr>
              <a:t> Massage):</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Secretions</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obtained</a:t>
            </a:r>
            <a:r>
              <a:rPr lang="fr-BE" b="0" i="0" u="none" strike="noStrike" dirty="0">
                <a:solidFill>
                  <a:srgbClr val="0A0A0A"/>
                </a:solidFill>
                <a:effectLst/>
                <a:latin typeface="Google Sans"/>
              </a:rPr>
              <a:t> via rectal massage.</a:t>
            </a:r>
          </a:p>
          <a:p>
            <a:pPr marL="742950" lvl="1" indent="-285750" algn="l">
              <a:buFont typeface="Arial" panose="020B0604020202020204" pitchFamily="34" charset="0"/>
              <a:buChar char="•"/>
            </a:pPr>
            <a:r>
              <a:rPr lang="fr-BE" b="1" i="0" u="none" strike="noStrike" dirty="0">
                <a:solidFill>
                  <a:srgbClr val="0A0A0A"/>
                </a:solidFill>
                <a:effectLst/>
                <a:latin typeface="Google Sans"/>
              </a:rPr>
              <a:t>VB3 (Post-massage Urine):</a:t>
            </a:r>
            <a:r>
              <a:rPr lang="fr-BE" b="0" i="0" u="none" strike="noStrike" dirty="0">
                <a:solidFill>
                  <a:srgbClr val="0A0A0A"/>
                </a:solidFill>
                <a:effectLst/>
                <a:latin typeface="Google Sans"/>
              </a:rPr>
              <a:t> Urine </a:t>
            </a:r>
            <a:r>
              <a:rPr lang="fr-BE" b="0" i="0" u="none" strike="noStrike" dirty="0" err="1">
                <a:solidFill>
                  <a:srgbClr val="0A0A0A"/>
                </a:solidFill>
                <a:effectLst/>
                <a:latin typeface="Google Sans"/>
              </a:rPr>
              <a:t>containing</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expressed</a:t>
            </a:r>
            <a:r>
              <a:rPr lang="fr-BE" b="0" i="0" u="none" strike="noStrike" dirty="0">
                <a:solidFill>
                  <a:srgbClr val="0A0A0A"/>
                </a:solidFill>
                <a:effectLst/>
                <a:latin typeface="Google Sans"/>
              </a:rPr>
              <a:t> prostate </a:t>
            </a:r>
            <a:r>
              <a:rPr lang="fr-BE" b="0" i="0" u="none" strike="noStrike" dirty="0" err="1">
                <a:solidFill>
                  <a:srgbClr val="0A0A0A"/>
                </a:solidFill>
                <a:effectLst/>
                <a:latin typeface="Google Sans"/>
              </a:rPr>
              <a:t>secretions</a:t>
            </a:r>
            <a:r>
              <a:rPr lang="fr-BE" b="0" i="0" u="none" strike="noStrike" dirty="0">
                <a:solidFill>
                  <a:srgbClr val="0A0A0A"/>
                </a:solidFill>
                <a:effectLst/>
                <a:latin typeface="Google Sans"/>
              </a:rPr>
              <a:t>.</a:t>
            </a:r>
          </a:p>
          <a:p>
            <a:pPr algn="l">
              <a:buFont typeface="Arial" panose="020B0604020202020204" pitchFamily="34" charset="0"/>
              <a:buChar char="•"/>
            </a:pPr>
            <a:r>
              <a:rPr lang="fr-BE" b="1" i="0" u="none" strike="noStrike" dirty="0" err="1">
                <a:solidFill>
                  <a:srgbClr val="0A0A0A"/>
                </a:solidFill>
                <a:effectLst/>
                <a:latin typeface="Google Sans"/>
              </a:rPr>
              <a:t>Interpretation</a:t>
            </a:r>
            <a:r>
              <a:rPr lang="fr-BE" b="1" i="0" u="none" strike="noStrike" dirty="0">
                <a:solidFill>
                  <a:srgbClr val="0A0A0A"/>
                </a:solidFill>
                <a:effectLst/>
                <a:latin typeface="Google Sans"/>
              </a:rPr>
              <a:t>:</a:t>
            </a:r>
            <a:r>
              <a:rPr lang="fr-BE" b="0" i="0" u="none" strike="noStrike" dirty="0">
                <a:solidFill>
                  <a:srgbClr val="0A0A0A"/>
                </a:solidFill>
                <a:effectLst/>
                <a:latin typeface="Google Sans"/>
              </a:rPr>
              <a:t> A </a:t>
            </a:r>
            <a:r>
              <a:rPr lang="fr-BE" b="0" i="0" u="none" strike="noStrike" dirty="0" err="1">
                <a:solidFill>
                  <a:srgbClr val="0A0A0A"/>
                </a:solidFill>
                <a:effectLst/>
                <a:latin typeface="Google Sans"/>
              </a:rPr>
              <a:t>significantly</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higher</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bacterial</a:t>
            </a:r>
            <a:r>
              <a:rPr lang="fr-BE" b="0" i="0" u="none" strike="noStrike" dirty="0">
                <a:solidFill>
                  <a:srgbClr val="0A0A0A"/>
                </a:solidFill>
                <a:effectLst/>
                <a:latin typeface="Google Sans"/>
              </a:rPr>
              <a:t> count (</a:t>
            </a:r>
            <a:r>
              <a:rPr lang="fr-BE" b="0" i="0" u="none" strike="noStrike" dirty="0" err="1">
                <a:solidFill>
                  <a:srgbClr val="0A0A0A"/>
                </a:solidFill>
                <a:effectLst/>
                <a:latin typeface="Google Sans"/>
              </a:rPr>
              <a:t>usually</a:t>
            </a:r>
            <a:r>
              <a:rPr lang="fr-BE" b="0" i="0" u="none" strike="noStrike" dirty="0">
                <a:solidFill>
                  <a:srgbClr val="0A0A0A"/>
                </a:solidFill>
                <a:effectLst/>
                <a:latin typeface="Google Sans"/>
              </a:rPr>
              <a:t> 10-fold or more) in EPS or VB3 </a:t>
            </a:r>
            <a:r>
              <a:rPr lang="fr-BE" b="0" i="0" u="none" strike="noStrike" dirty="0" err="1">
                <a:solidFill>
                  <a:srgbClr val="0A0A0A"/>
                </a:solidFill>
                <a:effectLst/>
                <a:latin typeface="Google Sans"/>
              </a:rPr>
              <a:t>compared</a:t>
            </a:r>
            <a:r>
              <a:rPr lang="fr-BE" b="0" i="0" u="none" strike="noStrike" dirty="0">
                <a:solidFill>
                  <a:srgbClr val="0A0A0A"/>
                </a:solidFill>
                <a:effectLst/>
                <a:latin typeface="Google Sans"/>
              </a:rPr>
              <a:t> to VB1/VB2 </a:t>
            </a:r>
            <a:r>
              <a:rPr lang="fr-BE" b="0" i="0" u="none" strike="noStrike" dirty="0" err="1">
                <a:solidFill>
                  <a:srgbClr val="0A0A0A"/>
                </a:solidFill>
                <a:effectLst/>
                <a:latin typeface="Google Sans"/>
              </a:rPr>
              <a:t>indicates</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prostatic</a:t>
            </a:r>
            <a:r>
              <a:rPr lang="fr-BE" b="0" i="0" u="none" strike="noStrike" dirty="0">
                <a:solidFill>
                  <a:srgbClr val="0A0A0A"/>
                </a:solidFill>
                <a:effectLst/>
                <a:latin typeface="Google Sans"/>
              </a:rPr>
              <a:t> infection.</a:t>
            </a:r>
          </a:p>
          <a:p>
            <a:pPr algn="l">
              <a:buFont typeface="Arial" panose="020B0604020202020204" pitchFamily="34" charset="0"/>
              <a:buChar char="•"/>
            </a:pPr>
            <a:r>
              <a:rPr lang="fr-BE" b="1" i="0" u="none" strike="noStrike" dirty="0">
                <a:solidFill>
                  <a:srgbClr val="0A0A0A"/>
                </a:solidFill>
                <a:effectLst/>
                <a:latin typeface="Google Sans"/>
              </a:rPr>
              <a:t>Alternatives:</a:t>
            </a:r>
            <a:r>
              <a:rPr lang="fr-BE" b="0" i="0" u="none" strike="noStrike" dirty="0">
                <a:solidFill>
                  <a:srgbClr val="0A0A0A"/>
                </a:solidFill>
                <a:effectLst/>
                <a:latin typeface="Google Sans"/>
              </a:rPr>
              <a:t> A </a:t>
            </a:r>
            <a:r>
              <a:rPr lang="fr-BE" b="0" i="0" u="none" strike="noStrike" dirty="0" err="1">
                <a:solidFill>
                  <a:srgbClr val="0A0A0A"/>
                </a:solidFill>
                <a:effectLst/>
                <a:latin typeface="Google Sans"/>
              </a:rPr>
              <a:t>simplified</a:t>
            </a:r>
            <a:r>
              <a:rPr lang="fr-BE" b="0" i="0" u="none" strike="noStrike" dirty="0">
                <a:solidFill>
                  <a:srgbClr val="0A0A0A"/>
                </a:solidFill>
                <a:effectLst/>
                <a:latin typeface="Google Sans"/>
              </a:rPr>
              <a:t> </a:t>
            </a:r>
            <a:r>
              <a:rPr lang="fr-BE" b="1" i="0" u="none" strike="noStrike" dirty="0">
                <a:solidFill>
                  <a:srgbClr val="0A0A0A"/>
                </a:solidFill>
                <a:effectLst/>
                <a:latin typeface="Google Sans"/>
              </a:rPr>
              <a:t>2-glass test</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pre</a:t>
            </a:r>
            <a:r>
              <a:rPr lang="fr-BE" b="0" i="0" u="none" strike="noStrike" dirty="0">
                <a:solidFill>
                  <a:srgbClr val="0A0A0A"/>
                </a:solidFill>
                <a:effectLst/>
                <a:latin typeface="Google Sans"/>
              </a:rPr>
              <a:t>-massage and post-massage urine) </a:t>
            </a:r>
            <a:r>
              <a:rPr lang="fr-BE" b="0" i="0" u="none" strike="noStrike" dirty="0" err="1">
                <a:solidFill>
                  <a:srgbClr val="0A0A0A"/>
                </a:solidFill>
                <a:effectLst/>
                <a:latin typeface="Google Sans"/>
              </a:rPr>
              <a:t>is</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often</a:t>
            </a:r>
            <a:r>
              <a:rPr lang="fr-BE" b="0" i="0" u="none" strike="noStrike" dirty="0">
                <a:solidFill>
                  <a:srgbClr val="0A0A0A"/>
                </a:solidFill>
                <a:effectLst/>
                <a:latin typeface="Google Sans"/>
              </a:rPr>
              <a:t> </a:t>
            </a:r>
            <a:r>
              <a:rPr lang="fr-BE" b="0" i="0" u="none" strike="noStrike" dirty="0" err="1">
                <a:solidFill>
                  <a:srgbClr val="0A0A0A"/>
                </a:solidFill>
                <a:effectLst/>
                <a:latin typeface="Google Sans"/>
              </a:rPr>
              <a:t>used</a:t>
            </a:r>
            <a:r>
              <a:rPr lang="fr-BE" b="0" i="0" u="none" strike="noStrike" dirty="0">
                <a:solidFill>
                  <a:srgbClr val="0A0A0A"/>
                </a:solidFill>
                <a:effectLst/>
                <a:latin typeface="Google Sans"/>
              </a:rPr>
              <a:t> as a more </a:t>
            </a:r>
            <a:r>
              <a:rPr lang="fr-BE" b="0" i="0" u="none" strike="noStrike" dirty="0" err="1">
                <a:solidFill>
                  <a:srgbClr val="0A0A0A"/>
                </a:solidFill>
                <a:effectLst/>
                <a:latin typeface="Google Sans"/>
              </a:rPr>
              <a:t>practical</a:t>
            </a:r>
            <a:r>
              <a:rPr lang="fr-BE" b="0" i="0" u="none" strike="noStrike" dirty="0">
                <a:solidFill>
                  <a:srgbClr val="0A0A0A"/>
                </a:solidFill>
                <a:effectLst/>
                <a:latin typeface="Google Sans"/>
              </a:rPr>
              <a:t> alternative to the 4-glass test.</a:t>
            </a:r>
          </a:p>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60</a:t>
            </a:fld>
            <a:endParaRPr lang="fr-FR"/>
          </a:p>
        </p:txBody>
      </p:sp>
    </p:spTree>
    <p:extLst>
      <p:ext uri="{BB962C8B-B14F-4D97-AF65-F5344CB8AC3E}">
        <p14:creationId xmlns:p14="http://schemas.microsoft.com/office/powerpoint/2010/main" val="16912550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Même règles pour les </a:t>
            </a:r>
            <a:r>
              <a:rPr lang="fr-FR" dirty="0" err="1"/>
              <a:t>pyélos</a:t>
            </a:r>
            <a:r>
              <a:rPr lang="fr-FR" dirty="0"/>
              <a:t> et les infection systémiques en général</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62</a:t>
            </a:fld>
            <a:endParaRPr lang="fr-FR"/>
          </a:p>
        </p:txBody>
      </p:sp>
    </p:spTree>
    <p:extLst>
      <p:ext uri="{BB962C8B-B14F-4D97-AF65-F5344CB8AC3E}">
        <p14:creationId xmlns:p14="http://schemas.microsoft.com/office/powerpoint/2010/main" val="1286688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 </a:t>
            </a:r>
            <a:r>
              <a:rPr lang="fr-FR" dirty="0" err="1"/>
              <a:t>pyélo</a:t>
            </a:r>
            <a:r>
              <a:rPr lang="fr-FR" dirty="0"/>
              <a:t> mais durée différente</a:t>
            </a:r>
          </a:p>
          <a:p>
            <a:endParaRPr lang="fr-FR" dirty="0"/>
          </a:p>
          <a:p>
            <a:r>
              <a:rPr lang="fr-FR" dirty="0"/>
              <a:t>Si suspicion IST : dose unique </a:t>
            </a:r>
            <a:r>
              <a:rPr lang="fr-FR" b="1" dirty="0"/>
              <a:t>Rocéphine IM et </a:t>
            </a:r>
            <a:r>
              <a:rPr lang="fr-FR" b="1" dirty="0" err="1"/>
              <a:t>doxy</a:t>
            </a:r>
            <a:r>
              <a:rPr lang="fr-FR" b="1" dirty="0"/>
              <a:t> 100mg 2x/j durant 10 jours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63</a:t>
            </a:fld>
            <a:endParaRPr lang="fr-FR"/>
          </a:p>
        </p:txBody>
      </p:sp>
    </p:spTree>
    <p:extLst>
      <p:ext uri="{BB962C8B-B14F-4D97-AF65-F5344CB8AC3E}">
        <p14:creationId xmlns:p14="http://schemas.microsoft.com/office/powerpoint/2010/main" val="2789134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Intracellulaire : IST</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64</a:t>
            </a:fld>
            <a:endParaRPr lang="fr-FR"/>
          </a:p>
        </p:txBody>
      </p:sp>
    </p:spTree>
    <p:extLst>
      <p:ext uri="{BB962C8B-B14F-4D97-AF65-F5344CB8AC3E}">
        <p14:creationId xmlns:p14="http://schemas.microsoft.com/office/powerpoint/2010/main" val="1186519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KTSP pourrait diminuer le risque de prostatite chronique</a:t>
            </a:r>
          </a:p>
          <a:p>
            <a:r>
              <a:rPr lang="fr-FR" dirty="0"/>
              <a:t>Prostatite n’est pas une contrindication à la sonde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66</a:t>
            </a:fld>
            <a:endParaRPr lang="fr-FR"/>
          </a:p>
        </p:txBody>
      </p:sp>
    </p:spTree>
    <p:extLst>
      <p:ext uri="{BB962C8B-B14F-4D97-AF65-F5344CB8AC3E}">
        <p14:creationId xmlns:p14="http://schemas.microsoft.com/office/powerpoint/2010/main" val="23014729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pris l’</a:t>
            </a:r>
            <a:r>
              <a:rPr lang="fr-FR" dirty="0" err="1"/>
              <a:t>orchi</a:t>
            </a:r>
            <a:r>
              <a:rPr lang="fr-FR" dirty="0"/>
              <a:t>-épididyme dedans mais elle est également à considérer comme infection classique, souvent systémique</a:t>
            </a:r>
          </a:p>
          <a:p>
            <a:r>
              <a:rPr lang="fr-FR" dirty="0"/>
              <a:t>Et je ne parlerai pas du VIH puisqu’il relève surtout d’une prise en charge </a:t>
            </a:r>
            <a:r>
              <a:rPr lang="fr-FR" dirty="0" err="1"/>
              <a:t>internistique</a:t>
            </a:r>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69</a:t>
            </a:fld>
            <a:endParaRPr lang="fr-FR"/>
          </a:p>
        </p:txBody>
      </p:sp>
    </p:spTree>
    <p:extLst>
      <p:ext uri="{BB962C8B-B14F-4D97-AF65-F5344CB8AC3E}">
        <p14:creationId xmlns:p14="http://schemas.microsoft.com/office/powerpoint/2010/main" val="341343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a:t>
            </a:fld>
            <a:endParaRPr lang="fr-FR"/>
          </a:p>
        </p:txBody>
      </p:sp>
    </p:spTree>
    <p:extLst>
      <p:ext uri="{BB962C8B-B14F-4D97-AF65-F5344CB8AC3E}">
        <p14:creationId xmlns:p14="http://schemas.microsoft.com/office/powerpoint/2010/main" val="21670880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solidFill>
                  <a:srgbClr val="000000"/>
                </a:solidFill>
                <a:latin typeface="Calibri"/>
                <a:ea typeface="Calibri"/>
                <a:cs typeface="Calibri"/>
              </a:rPr>
              <a:t>Diagnostic croissant </a:t>
            </a:r>
            <a:r>
              <a:rPr lang="en-US" sz="1200" dirty="0" err="1">
                <a:solidFill>
                  <a:srgbClr val="000000"/>
                </a:solidFill>
                <a:latin typeface="Calibri"/>
                <a:ea typeface="Calibri"/>
                <a:cs typeface="Calibri"/>
              </a:rPr>
              <a:t>d'IST</a:t>
            </a:r>
            <a:r>
              <a:rPr lang="en-US" sz="1200" dirty="0">
                <a:solidFill>
                  <a:srgbClr val="000000"/>
                </a:solidFill>
                <a:latin typeface="Calibri"/>
                <a:ea typeface="Calibri"/>
                <a:cs typeface="Calibri"/>
              </a:rPr>
              <a:t> : </a:t>
            </a:r>
            <a:r>
              <a:rPr lang="en-US" sz="1200" dirty="0" err="1">
                <a:solidFill>
                  <a:srgbClr val="000000"/>
                </a:solidFill>
                <a:latin typeface="Calibri"/>
                <a:ea typeface="Calibri"/>
                <a:cs typeface="Calibri"/>
              </a:rPr>
              <a:t>chemsex</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sexe</a:t>
            </a:r>
            <a:r>
              <a:rPr lang="en-US" sz="1200" dirty="0">
                <a:solidFill>
                  <a:srgbClr val="000000"/>
                </a:solidFill>
                <a:latin typeface="Calibri"/>
                <a:ea typeface="Calibri"/>
                <a:cs typeface="Calibri"/>
              </a:rPr>
              <a:t> sous influence) ; </a:t>
            </a:r>
            <a:r>
              <a:rPr lang="en-US" sz="1200" dirty="0" err="1">
                <a:solidFill>
                  <a:srgbClr val="000000"/>
                </a:solidFill>
                <a:latin typeface="Calibri"/>
                <a:ea typeface="Calibri"/>
                <a:cs typeface="Calibri"/>
              </a:rPr>
              <a:t>arrêt</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d’utilization</a:t>
            </a:r>
            <a:r>
              <a:rPr lang="en-US" sz="1200" dirty="0">
                <a:solidFill>
                  <a:srgbClr val="000000"/>
                </a:solidFill>
                <a:latin typeface="Calibri"/>
                <a:ea typeface="Calibri"/>
                <a:cs typeface="Calibri"/>
              </a:rPr>
              <a:t> du </a:t>
            </a:r>
            <a:r>
              <a:rPr lang="en-US" sz="1200" dirty="0" err="1">
                <a:solidFill>
                  <a:srgbClr val="000000"/>
                </a:solidFill>
                <a:latin typeface="Calibri"/>
                <a:ea typeface="Calibri"/>
                <a:cs typeface="Calibri"/>
              </a:rPr>
              <a:t>préservatif</a:t>
            </a:r>
            <a:r>
              <a:rPr lang="en-US" sz="1200" dirty="0">
                <a:solidFill>
                  <a:srgbClr val="000000"/>
                </a:solidFill>
                <a:latin typeface="Calibri"/>
                <a:ea typeface="Calibri"/>
                <a:cs typeface="Calibri"/>
              </a:rPr>
              <a:t> ; applications de rencontres (</a:t>
            </a:r>
            <a:r>
              <a:rPr lang="en-US" sz="1200" dirty="0" err="1">
                <a:solidFill>
                  <a:srgbClr val="000000"/>
                </a:solidFill>
                <a:latin typeface="Calibri"/>
                <a:ea typeface="Calibri"/>
                <a:cs typeface="Calibri"/>
              </a:rPr>
              <a:t>facilitent</a:t>
            </a:r>
            <a:r>
              <a:rPr lang="en-US" sz="1200" dirty="0">
                <a:solidFill>
                  <a:srgbClr val="000000"/>
                </a:solidFill>
                <a:latin typeface="Calibri"/>
                <a:ea typeface="Calibri"/>
                <a:cs typeface="Calibri"/>
              </a:rPr>
              <a:t> les choses et </a:t>
            </a:r>
            <a:r>
              <a:rPr lang="en-US" sz="1200" dirty="0" err="1">
                <a:solidFill>
                  <a:srgbClr val="000000"/>
                </a:solidFill>
                <a:latin typeface="Calibri"/>
                <a:ea typeface="Calibri"/>
                <a:cs typeface="Calibri"/>
              </a:rPr>
              <a:t>multiplient</a:t>
            </a:r>
            <a:r>
              <a:rPr lang="en-US" sz="1200" dirty="0">
                <a:solidFill>
                  <a:srgbClr val="000000"/>
                </a:solidFill>
                <a:latin typeface="Calibri"/>
                <a:ea typeface="Calibri"/>
                <a:cs typeface="Calibri"/>
              </a:rPr>
              <a:t> les </a:t>
            </a:r>
            <a:r>
              <a:rPr lang="en-US" sz="1200" dirty="0" err="1">
                <a:solidFill>
                  <a:srgbClr val="000000"/>
                </a:solidFill>
                <a:latin typeface="Calibri"/>
                <a:ea typeface="Calibri"/>
                <a:cs typeface="Calibri"/>
              </a:rPr>
              <a:t>partenaires</a:t>
            </a:r>
            <a:r>
              <a:rPr lang="en-US" sz="1200" dirty="0">
                <a:solidFill>
                  <a:srgbClr val="000000"/>
                </a:solidFill>
                <a:latin typeface="Calibri"/>
                <a:ea typeface="Calibri"/>
                <a:cs typeface="Calibri"/>
              </a:rPr>
              <a:t>) ; </a:t>
            </a:r>
            <a:r>
              <a:rPr lang="en-US" sz="1200" dirty="0" err="1">
                <a:solidFill>
                  <a:srgbClr val="000000"/>
                </a:solidFill>
                <a:latin typeface="Calibri"/>
                <a:ea typeface="Calibri"/>
                <a:cs typeface="Calibri"/>
              </a:rPr>
              <a:t>moins</a:t>
            </a:r>
            <a:r>
              <a:rPr lang="en-US" sz="1200" dirty="0">
                <a:solidFill>
                  <a:srgbClr val="000000"/>
                </a:solidFill>
                <a:latin typeface="Calibri"/>
                <a:ea typeface="Calibri"/>
                <a:cs typeface="Calibri"/>
              </a:rPr>
              <a:t> de </a:t>
            </a:r>
            <a:r>
              <a:rPr lang="en-US" sz="1200" dirty="0" err="1">
                <a:solidFill>
                  <a:srgbClr val="000000"/>
                </a:solidFill>
                <a:latin typeface="Calibri"/>
                <a:ea typeface="Calibri"/>
                <a:cs typeface="Calibri"/>
              </a:rPr>
              <a:t>campagnes</a:t>
            </a:r>
            <a:r>
              <a:rPr lang="en-US" sz="1200" dirty="0">
                <a:solidFill>
                  <a:srgbClr val="000000"/>
                </a:solidFill>
                <a:latin typeface="Calibri"/>
                <a:ea typeface="Calibri"/>
                <a:cs typeface="Calibri"/>
              </a:rPr>
              <a:t> de preventions ; PREP</a:t>
            </a:r>
          </a:p>
          <a:p>
            <a:endParaRPr lang="en-US" dirty="0"/>
          </a:p>
          <a:p>
            <a:r>
              <a:rPr lang="en-US" sz="1200" dirty="0" err="1">
                <a:solidFill>
                  <a:srgbClr val="000000"/>
                </a:solidFill>
                <a:latin typeface="Calibri"/>
                <a:ea typeface="Calibri"/>
                <a:cs typeface="Calibri"/>
              </a:rPr>
              <a:t>Poids</a:t>
            </a:r>
            <a:r>
              <a:rPr lang="en-US" sz="1200" dirty="0">
                <a:solidFill>
                  <a:srgbClr val="000000"/>
                </a:solidFill>
                <a:latin typeface="Calibri"/>
                <a:ea typeface="Calibri"/>
                <a:cs typeface="Calibri"/>
              </a:rPr>
              <a:t> de la </a:t>
            </a:r>
            <a:r>
              <a:rPr lang="en-US" sz="1200" dirty="0" err="1">
                <a:solidFill>
                  <a:srgbClr val="000000"/>
                </a:solidFill>
                <a:latin typeface="Calibri"/>
                <a:ea typeface="Calibri"/>
                <a:cs typeface="Calibri"/>
              </a:rPr>
              <a:t>PrEP</a:t>
            </a:r>
            <a:r>
              <a:rPr lang="en-US" sz="1200" dirty="0">
                <a:solidFill>
                  <a:srgbClr val="000000"/>
                </a:solidFill>
                <a:latin typeface="Calibri"/>
                <a:ea typeface="Calibri"/>
                <a:cs typeface="Calibri"/>
              </a:rPr>
              <a:t> dans la tendance </a:t>
            </a:r>
            <a:r>
              <a:rPr lang="en-US" sz="1200" dirty="0" err="1">
                <a:solidFill>
                  <a:srgbClr val="000000"/>
                </a:solidFill>
                <a:latin typeface="Calibri"/>
                <a:ea typeface="Calibri"/>
                <a:cs typeface="Calibri"/>
              </a:rPr>
              <a:t>à</a:t>
            </a:r>
            <a:r>
              <a:rPr lang="en-US" sz="1200" dirty="0">
                <a:solidFill>
                  <a:srgbClr val="000000"/>
                </a:solidFill>
                <a:latin typeface="Calibri"/>
                <a:ea typeface="Calibri"/>
                <a:cs typeface="Calibri"/>
              </a:rPr>
              <a:t> la </a:t>
            </a:r>
            <a:r>
              <a:rPr lang="en-US" sz="1200" dirty="0" err="1">
                <a:solidFill>
                  <a:srgbClr val="000000"/>
                </a:solidFill>
                <a:latin typeface="Calibri"/>
                <a:ea typeface="Calibri"/>
                <a:cs typeface="Calibri"/>
              </a:rPr>
              <a:t>hausse</a:t>
            </a:r>
            <a:r>
              <a:rPr lang="en-US" sz="1200" dirty="0">
                <a:solidFill>
                  <a:srgbClr val="000000"/>
                </a:solidFill>
                <a:latin typeface="Calibri"/>
                <a:ea typeface="Calibri"/>
                <a:cs typeface="Calibri"/>
              </a:rPr>
              <a:t> ? </a:t>
            </a:r>
            <a:r>
              <a:rPr lang="en-US" sz="1200" dirty="0" err="1">
                <a:solidFill>
                  <a:srgbClr val="000000"/>
                </a:solidFill>
                <a:latin typeface="Calibri"/>
                <a:ea typeface="Calibri"/>
                <a:cs typeface="Calibri"/>
              </a:rPr>
              <a:t>En</a:t>
            </a:r>
            <a:r>
              <a:rPr lang="en-US" sz="1200" dirty="0">
                <a:solidFill>
                  <a:srgbClr val="000000"/>
                </a:solidFill>
                <a:latin typeface="Calibri"/>
                <a:ea typeface="Calibri"/>
                <a:cs typeface="Calibri"/>
              </a:rPr>
              <a:t> 2021, 25 % des pers </a:t>
            </a:r>
            <a:r>
              <a:rPr lang="en-US" sz="1200" dirty="0" err="1">
                <a:solidFill>
                  <a:srgbClr val="000000"/>
                </a:solidFill>
                <a:latin typeface="Calibri"/>
                <a:ea typeface="Calibri"/>
                <a:cs typeface="Calibri"/>
              </a:rPr>
              <a:t>en</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suivi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PrEP</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ont</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été</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diagnostiquées</a:t>
            </a:r>
            <a:r>
              <a:rPr lang="en-US" sz="1200" dirty="0">
                <a:solidFill>
                  <a:srgbClr val="000000"/>
                </a:solidFill>
                <a:latin typeface="Calibri"/>
                <a:ea typeface="Calibri"/>
                <a:cs typeface="Calibri"/>
              </a:rPr>
              <a:t> avec au </a:t>
            </a:r>
            <a:r>
              <a:rPr lang="en-US" sz="1200" dirty="0" err="1">
                <a:solidFill>
                  <a:srgbClr val="000000"/>
                </a:solidFill>
                <a:latin typeface="Calibri"/>
                <a:ea typeface="Calibri"/>
                <a:cs typeface="Calibri"/>
              </a:rPr>
              <a:t>moins</a:t>
            </a:r>
            <a:r>
              <a:rPr lang="en-US" sz="1200" dirty="0">
                <a:solidFill>
                  <a:srgbClr val="000000"/>
                </a:solidFill>
                <a:latin typeface="Calibri"/>
                <a:ea typeface="Calibri"/>
                <a:cs typeface="Calibri"/>
              </a:rPr>
              <a:t> 1 IST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70</a:t>
            </a:fld>
            <a:endParaRPr lang="fr-FR"/>
          </a:p>
        </p:txBody>
      </p:sp>
    </p:spTree>
    <p:extLst>
      <p:ext uri="{BB962C8B-B14F-4D97-AF65-F5344CB8AC3E}">
        <p14:creationId xmlns:p14="http://schemas.microsoft.com/office/powerpoint/2010/main" val="1345925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a:t>
            </a:r>
            <a:r>
              <a:rPr lang="fr-FR" dirty="0" err="1"/>
              <a:t>chlam</a:t>
            </a:r>
            <a:r>
              <a:rPr lang="fr-FR" dirty="0"/>
              <a:t> reste </a:t>
            </a:r>
            <a:r>
              <a:rPr lang="fr-FR" dirty="0" err="1"/>
              <a:t>l’ist</a:t>
            </a:r>
            <a:r>
              <a:rPr lang="fr-FR" dirty="0"/>
              <a:t> la plus fréquente, chez la femme principalement</a:t>
            </a:r>
          </a:p>
          <a:p>
            <a:endParaRPr lang="fr-FR" dirty="0"/>
          </a:p>
          <a:p>
            <a:r>
              <a:rPr lang="fr-FR" dirty="0"/>
              <a:t>Chez l’homme la gonorrhée est devenue </a:t>
            </a:r>
            <a:r>
              <a:rPr lang="fr-FR" dirty="0" err="1"/>
              <a:t>l’ist</a:t>
            </a:r>
            <a:r>
              <a:rPr lang="fr-FR" dirty="0"/>
              <a:t> la plus fréquente pour la première fois en 2023</a:t>
            </a:r>
          </a:p>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71</a:t>
            </a:fld>
            <a:endParaRPr lang="fr-FR"/>
          </a:p>
        </p:txBody>
      </p:sp>
    </p:spTree>
    <p:extLst>
      <p:ext uri="{BB962C8B-B14F-4D97-AF65-F5344CB8AC3E}">
        <p14:creationId xmlns:p14="http://schemas.microsoft.com/office/powerpoint/2010/main" val="2274541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Chlam</a:t>
            </a:r>
            <a:r>
              <a:rPr lang="fr-FR" dirty="0"/>
              <a:t> </a:t>
            </a:r>
            <a:r>
              <a:rPr lang="fr-FR" dirty="0" err="1"/>
              <a:t>Gono</a:t>
            </a:r>
            <a:r>
              <a:rPr lang="fr-FR" dirty="0"/>
              <a:t> et syphilis :</a:t>
            </a:r>
          </a:p>
          <a:p>
            <a:r>
              <a:rPr lang="fr-FR" dirty="0"/>
              <a:t>- tous les modes de transmission</a:t>
            </a:r>
          </a:p>
          <a:p>
            <a:r>
              <a:rPr lang="fr-FR" dirty="0"/>
              <a:t>- mais pour </a:t>
            </a:r>
            <a:r>
              <a:rPr lang="fr-FR" dirty="0" err="1"/>
              <a:t>chlam</a:t>
            </a:r>
            <a:r>
              <a:rPr lang="fr-FR" dirty="0"/>
              <a:t> surtout rapport pénétrant</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72</a:t>
            </a:fld>
            <a:endParaRPr lang="fr-FR"/>
          </a:p>
        </p:txBody>
      </p:sp>
    </p:spTree>
    <p:extLst>
      <p:ext uri="{BB962C8B-B14F-4D97-AF65-F5344CB8AC3E}">
        <p14:creationId xmlns:p14="http://schemas.microsoft.com/office/powerpoint/2010/main" val="4287099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Incubation la plus courte = </a:t>
            </a:r>
            <a:r>
              <a:rPr lang="fr-FR" dirty="0" err="1"/>
              <a:t>gono</a:t>
            </a:r>
            <a:r>
              <a:rPr lang="fr-FR" dirty="0"/>
              <a:t> = chaude pisse</a:t>
            </a:r>
          </a:p>
          <a:p>
            <a:r>
              <a:rPr lang="fr-FR" dirty="0"/>
              <a:t>Les autres on est déjà à 2 semaines pour la plus rapide après qui est le </a:t>
            </a:r>
            <a:r>
              <a:rPr lang="fr-FR" dirty="0" err="1"/>
              <a:t>Chlam</a:t>
            </a:r>
            <a:r>
              <a:rPr lang="fr-FR" dirty="0"/>
              <a:t> : ça veut dire que le patient a le temps d’en contaminer d’autres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73</a:t>
            </a:fld>
            <a:endParaRPr lang="fr-FR"/>
          </a:p>
        </p:txBody>
      </p:sp>
    </p:spTree>
    <p:extLst>
      <p:ext uri="{BB962C8B-B14F-4D97-AF65-F5344CB8AC3E}">
        <p14:creationId xmlns:p14="http://schemas.microsoft.com/office/powerpoint/2010/main" val="2585403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Juste une slide sur le VIH</a:t>
            </a:r>
          </a:p>
          <a:p>
            <a:r>
              <a:rPr lang="fr-FR" dirty="0"/>
              <a:t>VIH : baisse depuis 2010 puis nouvelle hausse depuis le COVID, on revient aux niveaux pré-COVID</a:t>
            </a:r>
          </a:p>
          <a:p>
            <a:r>
              <a:rPr lang="fr-FR" dirty="0"/>
              <a:t>Premiers diagnostiqueurs : c’est vous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74</a:t>
            </a:fld>
            <a:endParaRPr lang="fr-FR"/>
          </a:p>
        </p:txBody>
      </p:sp>
    </p:spTree>
    <p:extLst>
      <p:ext uri="{BB962C8B-B14F-4D97-AF65-F5344CB8AC3E}">
        <p14:creationId xmlns:p14="http://schemas.microsoft.com/office/powerpoint/2010/main" val="442324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Contamination hématogène très rare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75</a:t>
            </a:fld>
            <a:endParaRPr lang="fr-FR"/>
          </a:p>
        </p:txBody>
      </p:sp>
    </p:spTree>
    <p:extLst>
      <p:ext uri="{BB962C8B-B14F-4D97-AF65-F5344CB8AC3E}">
        <p14:creationId xmlns:p14="http://schemas.microsoft.com/office/powerpoint/2010/main" val="953794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a:t>
            </a:r>
            <a:r>
              <a:rPr lang="fr-FR" dirty="0" err="1"/>
              <a:t>Gono</a:t>
            </a:r>
            <a:r>
              <a:rPr lang="fr-FR" dirty="0"/>
              <a:t> : purulent vert ou jaune, très productif</a:t>
            </a:r>
          </a:p>
          <a:p>
            <a:r>
              <a:rPr lang="fr-FR" dirty="0" err="1"/>
              <a:t>Gono</a:t>
            </a:r>
            <a:r>
              <a:rPr lang="fr-FR" dirty="0"/>
              <a:t> peut être porté en pharyngé par 5-10% des homosexuels HSH</a:t>
            </a:r>
          </a:p>
          <a:p>
            <a:r>
              <a:rPr lang="fr-FR" dirty="0"/>
              <a:t>Rapports anaux plus à risque pour </a:t>
            </a:r>
            <a:r>
              <a:rPr lang="fr-FR" dirty="0" err="1"/>
              <a:t>Enterobacterales</a:t>
            </a:r>
            <a:endParaRPr lang="fr-FR" dirty="0"/>
          </a:p>
          <a:p>
            <a:r>
              <a:rPr lang="fr-FR" dirty="0"/>
              <a:t>Risque pour la fertilité avec </a:t>
            </a:r>
            <a:r>
              <a:rPr lang="fr-FR" dirty="0" err="1"/>
              <a:t>Chlam</a:t>
            </a:r>
            <a:endParaRPr lang="fr-FR" dirty="0"/>
          </a:p>
          <a:p>
            <a:endParaRPr lang="fr-FR" dirty="0"/>
          </a:p>
          <a:p>
            <a:r>
              <a:rPr lang="fr-FR" dirty="0"/>
              <a:t>Germes plus rares : Brucella, Candida, Tuberculoses dans les zones à risques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76</a:t>
            </a:fld>
            <a:endParaRPr lang="fr-FR"/>
          </a:p>
        </p:txBody>
      </p:sp>
    </p:spTree>
    <p:extLst>
      <p:ext uri="{BB962C8B-B14F-4D97-AF65-F5344CB8AC3E}">
        <p14:creationId xmlns:p14="http://schemas.microsoft.com/office/powerpoint/2010/main" val="21751334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Nucleic</a:t>
            </a:r>
            <a:r>
              <a:rPr lang="fr-FR" dirty="0"/>
              <a:t> Acid Amplification Test : méthode de dépistage très sensible pour détecter IST (</a:t>
            </a:r>
            <a:r>
              <a:rPr lang="fr-FR" dirty="0" err="1"/>
              <a:t>chlam</a:t>
            </a:r>
            <a:r>
              <a:rPr lang="fr-FR" dirty="0"/>
              <a:t> et </a:t>
            </a:r>
            <a:r>
              <a:rPr lang="fr-FR" dirty="0" err="1"/>
              <a:t>gono</a:t>
            </a:r>
            <a:r>
              <a:rPr lang="fr-FR" dirty="0"/>
              <a:t>) amplifie ADN et ARN dans l’urine. PCR sur urines.</a:t>
            </a:r>
          </a:p>
          <a:p>
            <a:r>
              <a:rPr lang="fr-FR" dirty="0"/>
              <a:t>2</a:t>
            </a:r>
            <a:r>
              <a:rPr lang="fr-FR" baseline="30000" dirty="0"/>
              <a:t>e</a:t>
            </a:r>
            <a:r>
              <a:rPr lang="fr-FR" dirty="0"/>
              <a:t> pas forcément dispo dans tous les labos, parfois envoyés à l’</a:t>
            </a:r>
            <a:r>
              <a:rPr lang="fr-FR" dirty="0" err="1"/>
              <a:t>unif</a:t>
            </a:r>
            <a:r>
              <a:rPr lang="fr-FR" dirty="0"/>
              <a:t>.</a:t>
            </a:r>
          </a:p>
          <a:p>
            <a:endParaRPr lang="fr-FR" dirty="0"/>
          </a:p>
          <a:p>
            <a:r>
              <a:rPr lang="fr-FR" dirty="0"/>
              <a:t>VIH, Hépatites B et C, syphilis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77</a:t>
            </a:fld>
            <a:endParaRPr lang="fr-FR"/>
          </a:p>
        </p:txBody>
      </p:sp>
    </p:spTree>
    <p:extLst>
      <p:ext uri="{BB962C8B-B14F-4D97-AF65-F5344CB8AC3E}">
        <p14:creationId xmlns:p14="http://schemas.microsoft.com/office/powerpoint/2010/main" val="27112000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Evidemment, chez les vieux patients, moins de risque de </a:t>
            </a:r>
            <a:r>
              <a:rPr lang="fr-FR" dirty="0" err="1"/>
              <a:t>Chlam</a:t>
            </a:r>
            <a:r>
              <a:rPr lang="fr-FR" dirty="0"/>
              <a:t>, on peut couvrir initialement uniquement </a:t>
            </a:r>
            <a:r>
              <a:rPr lang="fr-FR" dirty="0" err="1"/>
              <a:t>Enterobactrerales</a:t>
            </a:r>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79</a:t>
            </a:fld>
            <a:endParaRPr lang="fr-FR"/>
          </a:p>
        </p:txBody>
      </p:sp>
    </p:spTree>
    <p:extLst>
      <p:ext uri="{BB962C8B-B14F-4D97-AF65-F5344CB8AC3E}">
        <p14:creationId xmlns:p14="http://schemas.microsoft.com/office/powerpoint/2010/main" val="4033627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Faible risque GONO = pas d’écoulement, pas d’urétrite, peu de risque sexuel ; un seul agent pour traiter </a:t>
            </a:r>
            <a:r>
              <a:rPr lang="fr-FR" dirty="0" err="1"/>
              <a:t>Chlam</a:t>
            </a:r>
            <a:r>
              <a:rPr lang="fr-FR" dirty="0"/>
              <a:t> et </a:t>
            </a:r>
            <a:r>
              <a:rPr lang="fr-FR" dirty="0" err="1"/>
              <a:t>Enterobacterales</a:t>
            </a:r>
            <a:r>
              <a:rPr lang="fr-FR" dirty="0"/>
              <a:t> ou 2</a:t>
            </a:r>
          </a:p>
          <a:p>
            <a:r>
              <a:rPr lang="fr-FR" dirty="0" err="1"/>
              <a:t>Doxy</a:t>
            </a:r>
            <a:r>
              <a:rPr lang="fr-FR" dirty="0"/>
              <a:t> : 200mg dose de charge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80</a:t>
            </a:fld>
            <a:endParaRPr lang="fr-FR"/>
          </a:p>
        </p:txBody>
      </p:sp>
    </p:spTree>
    <p:extLst>
      <p:ext uri="{BB962C8B-B14F-4D97-AF65-F5344CB8AC3E}">
        <p14:creationId xmlns:p14="http://schemas.microsoft.com/office/powerpoint/2010/main" val="406213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74D9-2A34-C526-1C5F-E9C543F7F7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8A993E-B73D-79AB-B57E-2CFECA381A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A7EEB0-99C3-244E-8B79-F1EFDFDE2E7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5DDEA25-F904-0939-C7D8-F73C30F513C8}"/>
              </a:ext>
            </a:extLst>
          </p:cNvPr>
          <p:cNvSpPr>
            <a:spLocks noGrp="1"/>
          </p:cNvSpPr>
          <p:nvPr>
            <p:ph type="sldNum" sz="quarter" idx="5"/>
          </p:nvPr>
        </p:nvSpPr>
        <p:spPr/>
        <p:txBody>
          <a:bodyPr/>
          <a:lstStyle/>
          <a:p>
            <a:fld id="{A75E6CCE-BF27-C841-8275-0528EAECEBC0}" type="slidenum">
              <a:rPr lang="fr-FR" smtClean="0"/>
              <a:t>8</a:t>
            </a:fld>
            <a:endParaRPr lang="fr-FR"/>
          </a:p>
        </p:txBody>
      </p:sp>
    </p:spTree>
    <p:extLst>
      <p:ext uri="{BB962C8B-B14F-4D97-AF65-F5344CB8AC3E}">
        <p14:creationId xmlns:p14="http://schemas.microsoft.com/office/powerpoint/2010/main" val="19148921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81</a:t>
            </a:fld>
            <a:endParaRPr lang="fr-FR"/>
          </a:p>
        </p:txBody>
      </p:sp>
    </p:spTree>
    <p:extLst>
      <p:ext uri="{BB962C8B-B14F-4D97-AF65-F5344CB8AC3E}">
        <p14:creationId xmlns:p14="http://schemas.microsoft.com/office/powerpoint/2010/main" val="9417038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Messages clés</a:t>
            </a:r>
          </a:p>
          <a:p>
            <a:r>
              <a:rPr lang="fr-FR" dirty="0"/>
              <a:t>Identifier les torsions. Si ce n’est pas le cas : cheminement en fonction de l’activité sexuelle puis du risque ou non de GONO (présence d’urétrite)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82</a:t>
            </a:fld>
            <a:endParaRPr lang="fr-FR"/>
          </a:p>
        </p:txBody>
      </p:sp>
    </p:spTree>
    <p:extLst>
      <p:ext uri="{BB962C8B-B14F-4D97-AF65-F5344CB8AC3E}">
        <p14:creationId xmlns:p14="http://schemas.microsoft.com/office/powerpoint/2010/main" val="23809899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Urea</a:t>
            </a:r>
            <a:r>
              <a:rPr lang="fr-FR" dirty="0"/>
              <a:t> : controversé, on ne sait pas si c’est vraiment l’agent pathogène principal : </a:t>
            </a:r>
            <a:r>
              <a:rPr lang="fr-FR" dirty="0" err="1"/>
              <a:t>urealyticum</a:t>
            </a:r>
            <a:r>
              <a:rPr lang="fr-FR" dirty="0"/>
              <a:t> + que </a:t>
            </a:r>
            <a:r>
              <a:rPr lang="fr-FR" dirty="0" err="1"/>
              <a:t>pavum</a:t>
            </a:r>
            <a:r>
              <a:rPr lang="fr-FR" dirty="0"/>
              <a:t> pour la cause de l’infection</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83</a:t>
            </a:fld>
            <a:endParaRPr lang="fr-FR"/>
          </a:p>
        </p:txBody>
      </p:sp>
    </p:spTree>
    <p:extLst>
      <p:ext uri="{BB962C8B-B14F-4D97-AF65-F5344CB8AC3E}">
        <p14:creationId xmlns:p14="http://schemas.microsoft.com/office/powerpoint/2010/main" val="27199445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Nucleic</a:t>
            </a:r>
            <a:r>
              <a:rPr lang="fr-FR" dirty="0"/>
              <a:t> Acid Amplification Test : méthode de dépistage très sensible pour détecter IST (</a:t>
            </a:r>
            <a:r>
              <a:rPr lang="fr-FR" dirty="0" err="1"/>
              <a:t>chlam</a:t>
            </a:r>
            <a:r>
              <a:rPr lang="fr-FR" dirty="0"/>
              <a:t> et </a:t>
            </a:r>
            <a:r>
              <a:rPr lang="fr-FR" dirty="0" err="1"/>
              <a:t>gono</a:t>
            </a:r>
            <a:r>
              <a:rPr lang="fr-FR" dirty="0"/>
              <a:t>) amplifie ADN et ARN dans l’urine. PCR sur urines.</a:t>
            </a:r>
          </a:p>
          <a:p>
            <a:endParaRPr lang="fr-FR" dirty="0"/>
          </a:p>
          <a:p>
            <a:r>
              <a:rPr lang="fr-FR" dirty="0"/>
              <a:t>Clinique : </a:t>
            </a:r>
          </a:p>
          <a:p>
            <a:r>
              <a:rPr lang="fr-FR" dirty="0"/>
              <a:t>Symptômes : dysurie, </a:t>
            </a:r>
            <a:r>
              <a:rPr lang="fr-FR" dirty="0" err="1"/>
              <a:t>mictalgies</a:t>
            </a:r>
            <a:r>
              <a:rPr lang="fr-FR" dirty="0"/>
              <a:t>, prurit, douleur au méat ou autour, adénopathie inguinale</a:t>
            </a:r>
          </a:p>
          <a:p>
            <a:r>
              <a:rPr lang="fr-FR" dirty="0"/>
              <a:t>Signes cliniques : écoulement purulent, adénopathie inguinale, rougeur méat</a:t>
            </a:r>
          </a:p>
          <a:p>
            <a:r>
              <a:rPr lang="fr-FR" dirty="0"/>
              <a:t>Plus d’un germe lors d’une infection n’est pas rare.</a:t>
            </a:r>
          </a:p>
          <a:p>
            <a:endParaRPr lang="fr-FR" dirty="0"/>
          </a:p>
          <a:p>
            <a:r>
              <a:rPr lang="fr-FR" dirty="0"/>
              <a:t>Une fois l’urètre infecté, l’infection peut se propager dans le reste de l’arbre urinaire (prostate, testicules) ou vers la partenaire (cervicite, endométrite, salpingite, PID)</a:t>
            </a:r>
          </a:p>
          <a:p>
            <a:endParaRPr lang="fr-FR" dirty="0"/>
          </a:p>
          <a:p>
            <a:r>
              <a:rPr lang="fr-FR" dirty="0"/>
              <a:t>Remboursement test </a:t>
            </a:r>
            <a:r>
              <a:rPr lang="fr-FR" dirty="0" err="1"/>
              <a:t>gono</a:t>
            </a:r>
            <a:r>
              <a:rPr lang="fr-FR" dirty="0"/>
              <a:t> : 2x/an + un test post traitement</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84</a:t>
            </a:fld>
            <a:endParaRPr lang="fr-FR"/>
          </a:p>
        </p:txBody>
      </p:sp>
    </p:spTree>
    <p:extLst>
      <p:ext uri="{BB962C8B-B14F-4D97-AF65-F5344CB8AC3E}">
        <p14:creationId xmlns:p14="http://schemas.microsoft.com/office/powerpoint/2010/main" val="12708350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Même efficacité de détection entre frottis et urines 1er jet.</a:t>
            </a:r>
          </a:p>
          <a:p>
            <a:endParaRPr lang="fr-FR" dirty="0"/>
          </a:p>
          <a:p>
            <a:r>
              <a:rPr lang="fr-FR" dirty="0"/>
              <a:t>Si on a pas tout recherché dès le début, et pas bonne évolution après 14h : chercher trichomonas</a:t>
            </a:r>
          </a:p>
          <a:p>
            <a:endParaRPr lang="fr-FR" dirty="0"/>
          </a:p>
          <a:p>
            <a:r>
              <a:rPr lang="fr-FR" dirty="0"/>
              <a:t>Mycoplasme genitalium : bactérie intracellulaire, sans paroi, (peu de cible pour ATB), culture fastidieuse +++, PCR</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86</a:t>
            </a:fld>
            <a:endParaRPr lang="fr-FR"/>
          </a:p>
        </p:txBody>
      </p:sp>
    </p:spTree>
    <p:extLst>
      <p:ext uri="{BB962C8B-B14F-4D97-AF65-F5344CB8AC3E}">
        <p14:creationId xmlns:p14="http://schemas.microsoft.com/office/powerpoint/2010/main" val="17690268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L’émergence de résistance actuelle remet un peu en doute le traitement empirique de l’urétrite. Si les symptômes sont modérés, il faut parfois mieux attendre le résultat.</a:t>
            </a:r>
          </a:p>
          <a:p>
            <a:endParaRPr lang="fr-FR" dirty="0"/>
          </a:p>
          <a:p>
            <a:r>
              <a:rPr lang="fr-FR" dirty="0"/>
              <a:t>NGU : contrindication </a:t>
            </a:r>
            <a:r>
              <a:rPr lang="fr-FR" dirty="0" err="1"/>
              <a:t>doxy</a:t>
            </a:r>
            <a:r>
              <a:rPr lang="fr-FR" dirty="0"/>
              <a:t> ou suivi/observance pas assurée : </a:t>
            </a:r>
            <a:r>
              <a:rPr lang="fr-FR" dirty="0" err="1"/>
              <a:t>Azithro</a:t>
            </a:r>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87</a:t>
            </a:fld>
            <a:endParaRPr lang="fr-FR"/>
          </a:p>
        </p:txBody>
      </p:sp>
    </p:spTree>
    <p:extLst>
      <p:ext uri="{BB962C8B-B14F-4D97-AF65-F5344CB8AC3E}">
        <p14:creationId xmlns:p14="http://schemas.microsoft.com/office/powerpoint/2010/main" val="38861741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MRAM : macrolide </a:t>
            </a:r>
            <a:r>
              <a:rPr lang="fr-FR" dirty="0" err="1"/>
              <a:t>resistance-associated</a:t>
            </a:r>
            <a:r>
              <a:rPr lang="fr-FR" dirty="0"/>
              <a:t> mutations</a:t>
            </a:r>
          </a:p>
          <a:p>
            <a:r>
              <a:rPr lang="fr-FR" dirty="0"/>
              <a:t>Si Mycoplasma suspecté en association avec d’autres germes : 1G </a:t>
            </a:r>
            <a:r>
              <a:rPr lang="fr-FR" dirty="0" err="1"/>
              <a:t>azithro</a:t>
            </a:r>
            <a:r>
              <a:rPr lang="fr-FR" dirty="0"/>
              <a:t> en dose unique </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89</a:t>
            </a:fld>
            <a:endParaRPr lang="fr-FR"/>
          </a:p>
        </p:txBody>
      </p:sp>
    </p:spTree>
    <p:extLst>
      <p:ext uri="{BB962C8B-B14F-4D97-AF65-F5344CB8AC3E}">
        <p14:creationId xmlns:p14="http://schemas.microsoft.com/office/powerpoint/2010/main" val="2660826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Abstinence je dirais même plutôt jusqu’au test de guérison</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91</a:t>
            </a:fld>
            <a:endParaRPr lang="fr-FR"/>
          </a:p>
        </p:txBody>
      </p:sp>
    </p:spTree>
    <p:extLst>
      <p:ext uri="{BB962C8B-B14F-4D97-AF65-F5344CB8AC3E}">
        <p14:creationId xmlns:p14="http://schemas.microsoft.com/office/powerpoint/2010/main" val="35848505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Recrudescence en Europe, surtout chez homosexuels hommes.</a:t>
            </a:r>
          </a:p>
          <a:p>
            <a:r>
              <a:rPr lang="fr-FR" dirty="0"/>
              <a:t>Contagiosité maximale la première année : intérêt d’un diagnostic précoce</a:t>
            </a:r>
          </a:p>
          <a:p>
            <a:r>
              <a:rPr lang="fr-FR" dirty="0"/>
              <a:t>Chancre = que des tréponèmes</a:t>
            </a:r>
          </a:p>
          <a:p>
            <a:endParaRPr lang="fr-FR" dirty="0"/>
          </a:p>
          <a:p>
            <a:r>
              <a:rPr lang="fr-FR" dirty="0"/>
              <a:t>Lésions typique de la syphilis primaire. La syphilis secondaire correspond à des signes à distance, dus à une bactériémie, plus rare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93</a:t>
            </a:fld>
            <a:endParaRPr lang="fr-FR"/>
          </a:p>
        </p:txBody>
      </p:sp>
    </p:spTree>
    <p:extLst>
      <p:ext uri="{BB962C8B-B14F-4D97-AF65-F5344CB8AC3E}">
        <p14:creationId xmlns:p14="http://schemas.microsoft.com/office/powerpoint/2010/main" val="42575048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Dépister systématiquement si : grossesse, don d’organe, </a:t>
            </a:r>
            <a:r>
              <a:rPr lang="fr-FR" dirty="0" err="1"/>
              <a:t>PrEP</a:t>
            </a:r>
            <a:r>
              <a:rPr lang="fr-FR" dirty="0"/>
              <a:t>, VIH, toute IST, hépatite B/C, comportements à risque (putes, MM)</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94</a:t>
            </a:fld>
            <a:endParaRPr lang="fr-FR"/>
          </a:p>
        </p:txBody>
      </p:sp>
    </p:spTree>
    <p:extLst>
      <p:ext uri="{BB962C8B-B14F-4D97-AF65-F5344CB8AC3E}">
        <p14:creationId xmlns:p14="http://schemas.microsoft.com/office/powerpoint/2010/main" val="247549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A7F41-3289-22CD-270A-F4A1928E8F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8AF8D8-33F0-DCBE-B4A6-C7D5D732B1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CB6D7DB-9DF9-9A71-E974-A9D0230D161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4E7FC77-B1A1-7173-57B9-1DDBAB88E91F}"/>
              </a:ext>
            </a:extLst>
          </p:cNvPr>
          <p:cNvSpPr>
            <a:spLocks noGrp="1"/>
          </p:cNvSpPr>
          <p:nvPr>
            <p:ph type="sldNum" sz="quarter" idx="5"/>
          </p:nvPr>
        </p:nvSpPr>
        <p:spPr/>
        <p:txBody>
          <a:bodyPr/>
          <a:lstStyle/>
          <a:p>
            <a:fld id="{A75E6CCE-BF27-C841-8275-0528EAECEBC0}" type="slidenum">
              <a:rPr lang="fr-FR" smtClean="0"/>
              <a:t>9</a:t>
            </a:fld>
            <a:endParaRPr lang="fr-FR"/>
          </a:p>
        </p:txBody>
      </p:sp>
    </p:spTree>
    <p:extLst>
      <p:ext uri="{BB962C8B-B14F-4D97-AF65-F5344CB8AC3E}">
        <p14:creationId xmlns:p14="http://schemas.microsoft.com/office/powerpoint/2010/main" val="13960284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AdvMINION"/>
              </a:rPr>
              <a:t>VDRL :</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AdvMINION"/>
              </a:rPr>
              <a:t>- </a:t>
            </a:r>
            <a:r>
              <a:rPr lang="fr-BE" sz="1800" dirty="0" err="1">
                <a:effectLst/>
                <a:latin typeface="AdvMINION"/>
              </a:rPr>
              <a:t>using</a:t>
            </a:r>
            <a:r>
              <a:rPr lang="fr-BE" sz="1800" dirty="0">
                <a:effectLst/>
                <a:latin typeface="AdvMINION"/>
              </a:rPr>
              <a:t> a </a:t>
            </a:r>
            <a:r>
              <a:rPr lang="fr-BE" sz="1800" dirty="0" err="1">
                <a:effectLst/>
                <a:latin typeface="AdvMINION"/>
              </a:rPr>
              <a:t>complex</a:t>
            </a:r>
            <a:r>
              <a:rPr lang="fr-BE" sz="1800" dirty="0">
                <a:effectLst/>
                <a:latin typeface="AdvMINION"/>
              </a:rPr>
              <a:t> </a:t>
            </a:r>
            <a:r>
              <a:rPr lang="fr-BE" sz="1800" dirty="0" err="1">
                <a:effectLst/>
                <a:latin typeface="AdvMINION"/>
              </a:rPr>
              <a:t>antigen</a:t>
            </a:r>
            <a:r>
              <a:rPr lang="fr-BE" sz="1800" dirty="0">
                <a:effectLst/>
                <a:latin typeface="AdvMINION"/>
              </a:rPr>
              <a:t> </a:t>
            </a:r>
            <a:r>
              <a:rPr lang="fr-BE" sz="1800" dirty="0" err="1">
                <a:effectLst/>
                <a:latin typeface="AdvMINION"/>
              </a:rPr>
              <a:t>consisting</a:t>
            </a:r>
            <a:r>
              <a:rPr lang="fr-BE" sz="1800" dirty="0">
                <a:effectLst/>
                <a:latin typeface="AdvMINION"/>
              </a:rPr>
              <a:t> of </a:t>
            </a:r>
            <a:r>
              <a:rPr lang="fr-BE" sz="1800" dirty="0" err="1">
                <a:effectLst/>
                <a:latin typeface="AdvMINION"/>
              </a:rPr>
              <a:t>cardiolipin</a:t>
            </a:r>
            <a:r>
              <a:rPr lang="fr-BE" sz="1800" dirty="0">
                <a:effectLst/>
                <a:latin typeface="AdvMINION"/>
              </a:rPr>
              <a:t>, </a:t>
            </a:r>
            <a:r>
              <a:rPr lang="fr-BE" sz="1800" dirty="0" err="1">
                <a:effectLst/>
                <a:latin typeface="AdvMINION"/>
              </a:rPr>
              <a:t>lecithin</a:t>
            </a:r>
            <a:r>
              <a:rPr lang="fr-BE" sz="1800" dirty="0">
                <a:effectLst/>
                <a:latin typeface="AdvMINION"/>
              </a:rPr>
              <a:t> and </a:t>
            </a:r>
            <a:r>
              <a:rPr lang="fr-BE" sz="1800" dirty="0" err="1">
                <a:effectLst/>
                <a:latin typeface="AdvMINION"/>
              </a:rPr>
              <a:t>cholesterol</a:t>
            </a:r>
            <a:r>
              <a:rPr lang="fr-BE" sz="1800" dirty="0">
                <a:effectLst/>
                <a:latin typeface="AdvMINION"/>
              </a:rPr>
              <a:t> (</a:t>
            </a:r>
            <a:r>
              <a:rPr lang="fr-BE" sz="1800" dirty="0" err="1">
                <a:effectLst/>
                <a:latin typeface="AdvMINION"/>
              </a:rPr>
              <a:t>lipoidal</a:t>
            </a:r>
            <a:r>
              <a:rPr lang="fr-BE" sz="1800" dirty="0">
                <a:effectLst/>
                <a:latin typeface="AdvMINION"/>
              </a:rPr>
              <a:t> tests, </a:t>
            </a:r>
            <a:r>
              <a:rPr lang="fr-BE" sz="1800" dirty="0" err="1">
                <a:effectLst/>
                <a:latin typeface="AdvMINION"/>
              </a:rPr>
              <a:t>reagin</a:t>
            </a:r>
            <a:r>
              <a:rPr lang="fr-BE" sz="1800" dirty="0">
                <a:effectLst/>
                <a:latin typeface="AdvMINION"/>
              </a:rPr>
              <a:t> tests) </a:t>
            </a:r>
            <a:r>
              <a:rPr lang="fr-BE" sz="1800" dirty="0" err="1">
                <a:effectLst/>
                <a:latin typeface="AdvMINION"/>
              </a:rPr>
              <a:t>such</a:t>
            </a:r>
            <a:r>
              <a:rPr lang="fr-BE" sz="1800" dirty="0">
                <a:effectLst/>
                <a:latin typeface="AdvMINION"/>
              </a:rPr>
              <a:t> as the </a:t>
            </a:r>
            <a:r>
              <a:rPr lang="fr-BE" sz="1800" dirty="0" err="1">
                <a:effectLst/>
                <a:latin typeface="AdvMINION"/>
              </a:rPr>
              <a:t>Venereal</a:t>
            </a:r>
            <a:r>
              <a:rPr lang="fr-BE" sz="1800" dirty="0">
                <a:effectLst/>
                <a:latin typeface="AdvMINION"/>
              </a:rPr>
              <a:t> </a:t>
            </a:r>
            <a:r>
              <a:rPr lang="fr-BE" sz="1800" dirty="0" err="1">
                <a:effectLst/>
                <a:latin typeface="AdvMINION"/>
              </a:rPr>
              <a:t>Disease</a:t>
            </a:r>
            <a:r>
              <a:rPr lang="fr-BE" sz="1800" dirty="0">
                <a:effectLst/>
                <a:latin typeface="AdvMINION"/>
              </a:rPr>
              <a:t> </a:t>
            </a:r>
            <a:r>
              <a:rPr lang="fr-BE" sz="1800" dirty="0" err="1">
                <a:effectLst/>
                <a:latin typeface="AdvMINION"/>
              </a:rPr>
              <a:t>Research</a:t>
            </a:r>
            <a:r>
              <a:rPr lang="fr-BE" sz="1800" dirty="0">
                <a:effectLst/>
                <a:latin typeface="AdvMINION"/>
              </a:rPr>
              <a:t> </a:t>
            </a:r>
            <a:r>
              <a:rPr lang="fr-BE" sz="1800" dirty="0" err="1">
                <a:effectLst/>
                <a:latin typeface="AdvMINION"/>
              </a:rPr>
              <a:t>Laboratory</a:t>
            </a:r>
            <a:r>
              <a:rPr lang="fr-BE" sz="1800" dirty="0">
                <a:effectLst/>
                <a:latin typeface="AdvMINION"/>
              </a:rPr>
              <a:t> test (VDRL)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AdvMINION"/>
              </a:rPr>
              <a:t>- positif en 10 à 15 jours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AdvMINION"/>
              </a:rPr>
              <a:t>- pic en 1 à 2 ans sans traitement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AdvMINION"/>
              </a:rPr>
              <a:t>- reste positif mais très diminué dans les stades tardifs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AdvMINION"/>
              </a:rPr>
              <a:t>- corrèle avec activité de la maladie</a:t>
            </a:r>
            <a:endParaRPr lang="fr-BE"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err="1">
                <a:effectLst/>
                <a:latin typeface="AdvMINION"/>
              </a:rPr>
              <a:t>T</a:t>
            </a:r>
            <a:r>
              <a:rPr lang="fr-BE" sz="1200" dirty="0">
                <a:effectLst/>
                <a:latin typeface="AdvMINION"/>
              </a:rPr>
              <a:t>. pallidum </a:t>
            </a:r>
            <a:r>
              <a:rPr lang="fr-BE" sz="1200" dirty="0" err="1">
                <a:effectLst/>
                <a:latin typeface="AdvMINION"/>
              </a:rPr>
              <a:t>haemagglutination</a:t>
            </a:r>
            <a:r>
              <a:rPr lang="fr-BE" sz="1200" dirty="0">
                <a:effectLst/>
                <a:latin typeface="AdvMINION"/>
              </a:rPr>
              <a:t> test (TPHA)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ffectLst/>
                <a:latin typeface="AdvMINION"/>
              </a:rPr>
              <a:t>- positif en 5 à 10 jours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ffectLst/>
                <a:latin typeface="AdvMINION"/>
              </a:rPr>
              <a:t>- pas utile pour suivre le traitement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ffectLst/>
                <a:latin typeface="AdvMINION"/>
              </a:rPr>
              <a:t>- reste positif à vie</a:t>
            </a:r>
            <a:endParaRPr lang="fr-BE" dirty="0"/>
          </a:p>
          <a:p>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95</a:t>
            </a:fld>
            <a:endParaRPr lang="fr-FR"/>
          </a:p>
        </p:txBody>
      </p:sp>
    </p:spTree>
    <p:extLst>
      <p:ext uri="{BB962C8B-B14F-4D97-AF65-F5344CB8AC3E}">
        <p14:creationId xmlns:p14="http://schemas.microsoft.com/office/powerpoint/2010/main" val="3218534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Azithro</a:t>
            </a:r>
            <a:r>
              <a:rPr lang="fr-FR" dirty="0"/>
              <a:t> n’est pas recommandé, résistances</a:t>
            </a:r>
          </a:p>
          <a:p>
            <a:r>
              <a:rPr lang="fr-FR" dirty="0"/>
              <a:t>Même traitement si VIH</a:t>
            </a:r>
          </a:p>
          <a:p>
            <a:r>
              <a:rPr lang="fr-FR" dirty="0"/>
              <a:t>Pénicilline obligatoire durant grossesse, désensibiliser si allergie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96</a:t>
            </a:fld>
            <a:endParaRPr lang="fr-FR"/>
          </a:p>
        </p:txBody>
      </p:sp>
    </p:spTree>
    <p:extLst>
      <p:ext uri="{BB962C8B-B14F-4D97-AF65-F5344CB8AC3E}">
        <p14:creationId xmlns:p14="http://schemas.microsoft.com/office/powerpoint/2010/main" val="31084974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Human Papilloma Virus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99</a:t>
            </a:fld>
            <a:endParaRPr lang="fr-FR"/>
          </a:p>
        </p:txBody>
      </p:sp>
    </p:spTree>
    <p:extLst>
      <p:ext uri="{BB962C8B-B14F-4D97-AF65-F5344CB8AC3E}">
        <p14:creationId xmlns:p14="http://schemas.microsoft.com/office/powerpoint/2010/main" val="18929009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Papilloma virus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100</a:t>
            </a:fld>
            <a:endParaRPr lang="fr-FR"/>
          </a:p>
        </p:txBody>
      </p:sp>
    </p:spTree>
    <p:extLst>
      <p:ext uri="{BB962C8B-B14F-4D97-AF65-F5344CB8AC3E}">
        <p14:creationId xmlns:p14="http://schemas.microsoft.com/office/powerpoint/2010/main" val="35120870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certains pays, en Angleterre par exemple, ils sont beaucoup plus cool.</a:t>
            </a:r>
          </a:p>
          <a:p>
            <a:r>
              <a:rPr lang="fr-FR" dirty="0"/>
              <a:t>Les patients peuvent avoir des rapports avec des condylomes, puisque ce n’est pas les mêmes génotypes que ceux qui provoquent le K col utérus.</a:t>
            </a:r>
          </a:p>
          <a:p>
            <a:r>
              <a:rPr lang="fr-FR" dirty="0"/>
              <a:t>Ici on a tendance à prôner l’abstinence.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104</a:t>
            </a:fld>
            <a:endParaRPr lang="fr-FR"/>
          </a:p>
        </p:txBody>
      </p:sp>
    </p:spTree>
    <p:extLst>
      <p:ext uri="{BB962C8B-B14F-4D97-AF65-F5344CB8AC3E}">
        <p14:creationId xmlns:p14="http://schemas.microsoft.com/office/powerpoint/2010/main" val="42275160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récidives possibles car pas possible de détection lésions microscopiques au moment de la </a:t>
            </a:r>
            <a:r>
              <a:rPr lang="fr-FR" dirty="0" err="1"/>
              <a:t>chir</a:t>
            </a:r>
            <a:endParaRPr lang="fr-FR" dirty="0"/>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106</a:t>
            </a:fld>
            <a:endParaRPr lang="fr-FR"/>
          </a:p>
        </p:txBody>
      </p:sp>
    </p:spTree>
    <p:extLst>
      <p:ext uri="{BB962C8B-B14F-4D97-AF65-F5344CB8AC3E}">
        <p14:creationId xmlns:p14="http://schemas.microsoft.com/office/powerpoint/2010/main" val="19510620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Messages clés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108</a:t>
            </a:fld>
            <a:endParaRPr lang="fr-FR"/>
          </a:p>
        </p:txBody>
      </p:sp>
    </p:spTree>
    <p:extLst>
      <p:ext uri="{BB962C8B-B14F-4D97-AF65-F5344CB8AC3E}">
        <p14:creationId xmlns:p14="http://schemas.microsoft.com/office/powerpoint/2010/main" val="32822283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Herpès</a:t>
            </a:r>
          </a:p>
          <a:p>
            <a:endParaRPr lang="fr-FR" dirty="0"/>
          </a:p>
          <a:p>
            <a:r>
              <a:rPr lang="fr-FR" dirty="0"/>
              <a:t>Plus fréquent chez HIV, patients vivants avec personnes HIV, homosexuels rapports anaux MM, transgenres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109</a:t>
            </a:fld>
            <a:endParaRPr lang="fr-FR"/>
          </a:p>
        </p:txBody>
      </p:sp>
    </p:spTree>
    <p:extLst>
      <p:ext uri="{BB962C8B-B14F-4D97-AF65-F5344CB8AC3E}">
        <p14:creationId xmlns:p14="http://schemas.microsoft.com/office/powerpoint/2010/main" val="38285602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Herpès</a:t>
            </a:r>
          </a:p>
          <a:p>
            <a:endParaRPr lang="fr-FR" dirty="0"/>
          </a:p>
          <a:p>
            <a:r>
              <a:rPr lang="fr-FR" dirty="0"/>
              <a:t>Plus fréquent chez HIV, patients vivants avec personnes HIV, homosexuels rapports anaux MM, transgenres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110</a:t>
            </a:fld>
            <a:endParaRPr lang="fr-FR"/>
          </a:p>
        </p:txBody>
      </p:sp>
    </p:spTree>
    <p:extLst>
      <p:ext uri="{BB962C8B-B14F-4D97-AF65-F5344CB8AC3E}">
        <p14:creationId xmlns:p14="http://schemas.microsoft.com/office/powerpoint/2010/main" val="20104562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Vaccination non encore évaluée et donc non utilisée</a:t>
            </a:r>
          </a:p>
          <a:p>
            <a:r>
              <a:rPr lang="fr-FR" dirty="0"/>
              <a:t>Traitement chirurgical des ulcères : peu utilisé, photosensibilisation peu évaluée</a:t>
            </a:r>
          </a:p>
          <a:p>
            <a:r>
              <a:rPr lang="fr-FR" dirty="0"/>
              <a:t>Pas vraiment de prévention avec traitement topiques avant les rapports</a:t>
            </a:r>
          </a:p>
          <a:p>
            <a:r>
              <a:rPr lang="fr-FR" dirty="0"/>
              <a:t>Pas de dépistage systématique</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111</a:t>
            </a:fld>
            <a:endParaRPr lang="fr-FR"/>
          </a:p>
        </p:txBody>
      </p:sp>
    </p:spTree>
    <p:extLst>
      <p:ext uri="{BB962C8B-B14F-4D97-AF65-F5344CB8AC3E}">
        <p14:creationId xmlns:p14="http://schemas.microsoft.com/office/powerpoint/2010/main" val="1177252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51B97-75A5-5016-B159-72E550EC112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EC9531-2D9E-1A73-CC10-5696BAC0C4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4204F9-79B9-216B-D6AD-A76497B35DB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9CA8D75-FEBA-82B1-51BF-CCDD7900E8A8}"/>
              </a:ext>
            </a:extLst>
          </p:cNvPr>
          <p:cNvSpPr>
            <a:spLocks noGrp="1"/>
          </p:cNvSpPr>
          <p:nvPr>
            <p:ph type="sldNum" sz="quarter" idx="5"/>
          </p:nvPr>
        </p:nvSpPr>
        <p:spPr/>
        <p:txBody>
          <a:bodyPr/>
          <a:lstStyle/>
          <a:p>
            <a:fld id="{A75E6CCE-BF27-C841-8275-0528EAECEBC0}" type="slidenum">
              <a:rPr lang="fr-FR" smtClean="0"/>
              <a:t>10</a:t>
            </a:fld>
            <a:endParaRPr lang="fr-FR"/>
          </a:p>
        </p:txBody>
      </p:sp>
    </p:spTree>
    <p:extLst>
      <p:ext uri="{BB962C8B-B14F-4D97-AF65-F5344CB8AC3E}">
        <p14:creationId xmlns:p14="http://schemas.microsoft.com/office/powerpoint/2010/main" val="3247658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Notre site internet qui est de plus en plus étayé :</a:t>
            </a:r>
          </a:p>
          <a:p>
            <a:r>
              <a:rPr lang="fr-FR" dirty="0"/>
              <a:t>- description de toutes les maladies prises en charge</a:t>
            </a:r>
          </a:p>
          <a:p>
            <a:r>
              <a:rPr lang="fr-FR" dirty="0"/>
              <a:t>- fiches informatives sur les interventions</a:t>
            </a:r>
          </a:p>
          <a:p>
            <a:r>
              <a:rPr lang="fr-FR" dirty="0"/>
              <a:t>- bientôt vidéos explicatives ou vidéos chirurgicales</a:t>
            </a:r>
          </a:p>
        </p:txBody>
      </p:sp>
      <p:sp>
        <p:nvSpPr>
          <p:cNvPr id="4" name="Espace réservé du numéro de diapositive 3"/>
          <p:cNvSpPr>
            <a:spLocks noGrp="1"/>
          </p:cNvSpPr>
          <p:nvPr>
            <p:ph type="sldNum" sz="quarter" idx="5"/>
          </p:nvPr>
        </p:nvSpPr>
        <p:spPr/>
        <p:txBody>
          <a:bodyPr/>
          <a:lstStyle/>
          <a:p>
            <a:fld id="{A75E6CCE-BF27-C841-8275-0528EAECEBC0}" type="slidenum">
              <a:rPr lang="fr-FR" smtClean="0"/>
              <a:t>112</a:t>
            </a:fld>
            <a:endParaRPr lang="fr-FR"/>
          </a:p>
        </p:txBody>
      </p:sp>
    </p:spTree>
    <p:extLst>
      <p:ext uri="{BB962C8B-B14F-4D97-AF65-F5344CB8AC3E}">
        <p14:creationId xmlns:p14="http://schemas.microsoft.com/office/powerpoint/2010/main" val="48337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alpha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D6125B-1D8B-A00D-1DC0-C01A59777DBE}"/>
              </a:ext>
            </a:extLst>
          </p:cNvPr>
          <p:cNvSpPr/>
          <p:nvPr/>
        </p:nvSpPr>
        <p:spPr>
          <a:xfrm>
            <a:off x="0" y="0"/>
            <a:ext cx="12192000" cy="2377440"/>
          </a:xfrm>
          <a:prstGeom prst="rect">
            <a:avLst/>
          </a:prstGeom>
          <a:solidFill>
            <a:schemeClr val="accent1">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Forme libre 28">
            <a:extLst>
              <a:ext uri="{FF2B5EF4-FFF2-40B4-BE49-F238E27FC236}">
                <a16:creationId xmlns:a16="http://schemas.microsoft.com/office/drawing/2014/main" id="{61EF8283-F715-73B0-FF2F-02CEA6B45F00}"/>
              </a:ext>
            </a:extLst>
          </p:cNvPr>
          <p:cNvSpPr/>
          <p:nvPr/>
        </p:nvSpPr>
        <p:spPr>
          <a:xfrm>
            <a:off x="7655440" y="0"/>
            <a:ext cx="4536560" cy="6858000"/>
          </a:xfrm>
          <a:custGeom>
            <a:avLst/>
            <a:gdLst>
              <a:gd name="connsiteX0" fmla="*/ 1369921 w 4536560"/>
              <a:gd name="connsiteY0" fmla="*/ 3429936 h 6858000"/>
              <a:gd name="connsiteX1" fmla="*/ 1369604 w 4536560"/>
              <a:gd name="connsiteY1" fmla="*/ 3437739 h 6858000"/>
              <a:gd name="connsiteX2" fmla="*/ 1370024 w 4536560"/>
              <a:gd name="connsiteY2" fmla="*/ 3431402 h 6858000"/>
              <a:gd name="connsiteX3" fmla="*/ 1369921 w 4536560"/>
              <a:gd name="connsiteY3" fmla="*/ 3429936 h 6858000"/>
              <a:gd name="connsiteX4" fmla="*/ 4536560 w 4536560"/>
              <a:gd name="connsiteY4" fmla="*/ 2307996 h 6858000"/>
              <a:gd name="connsiteX5" fmla="*/ 4536560 w 4536560"/>
              <a:gd name="connsiteY5" fmla="*/ 4166922 h 6858000"/>
              <a:gd name="connsiteX6" fmla="*/ 4378016 w 4536560"/>
              <a:gd name="connsiteY6" fmla="*/ 4342677 h 6858000"/>
              <a:gd name="connsiteX7" fmla="*/ 3343367 w 4536560"/>
              <a:gd name="connsiteY7" fmla="*/ 5545671 h 6858000"/>
              <a:gd name="connsiteX8" fmla="*/ 3842360 w 4536560"/>
              <a:gd name="connsiteY8" fmla="*/ 5822049 h 6858000"/>
              <a:gd name="connsiteX9" fmla="*/ 4449541 w 4536560"/>
              <a:gd name="connsiteY9" fmla="*/ 5285319 h 6858000"/>
              <a:gd name="connsiteX10" fmla="*/ 4536560 w 4536560"/>
              <a:gd name="connsiteY10" fmla="*/ 5205610 h 6858000"/>
              <a:gd name="connsiteX11" fmla="*/ 4536560 w 4536560"/>
              <a:gd name="connsiteY11" fmla="*/ 6598254 h 6858000"/>
              <a:gd name="connsiteX12" fmla="*/ 4531099 w 4536560"/>
              <a:gd name="connsiteY12" fmla="*/ 6602245 h 6858000"/>
              <a:gd name="connsiteX13" fmla="*/ 4223480 w 4536560"/>
              <a:gd name="connsiteY13" fmla="*/ 6804907 h 6858000"/>
              <a:gd name="connsiteX14" fmla="*/ 4129630 w 4536560"/>
              <a:gd name="connsiteY14" fmla="*/ 6858000 h 6858000"/>
              <a:gd name="connsiteX15" fmla="*/ 2394230 w 4536560"/>
              <a:gd name="connsiteY15" fmla="*/ 6858000 h 6858000"/>
              <a:gd name="connsiteX16" fmla="*/ 2341579 w 4536560"/>
              <a:gd name="connsiteY16" fmla="*/ 6757602 h 6858000"/>
              <a:gd name="connsiteX17" fmla="*/ 2237133 w 4536560"/>
              <a:gd name="connsiteY17" fmla="*/ 6241479 h 6858000"/>
              <a:gd name="connsiteX18" fmla="*/ 2896577 w 4536560"/>
              <a:gd name="connsiteY18" fmla="*/ 4649046 h 6858000"/>
              <a:gd name="connsiteX19" fmla="*/ 4342012 w 4536560"/>
              <a:gd name="connsiteY19" fmla="*/ 2594462 h 6858000"/>
              <a:gd name="connsiteX20" fmla="*/ 1569917 w 4536560"/>
              <a:gd name="connsiteY20" fmla="*/ 0 h 6858000"/>
              <a:gd name="connsiteX21" fmla="*/ 3277257 w 4536560"/>
              <a:gd name="connsiteY21" fmla="*/ 0 h 6858000"/>
              <a:gd name="connsiteX22" fmla="*/ 3265421 w 4536560"/>
              <a:gd name="connsiteY22" fmla="*/ 24212 h 6858000"/>
              <a:gd name="connsiteX23" fmla="*/ 2711728 w 4536560"/>
              <a:gd name="connsiteY23" fmla="*/ 976138 h 6858000"/>
              <a:gd name="connsiteX24" fmla="*/ 2873119 w 4536560"/>
              <a:gd name="connsiteY24" fmla="*/ 1169270 h 6858000"/>
              <a:gd name="connsiteX25" fmla="*/ 3570770 w 4536560"/>
              <a:gd name="connsiteY25" fmla="*/ 502084 h 6858000"/>
              <a:gd name="connsiteX26" fmla="*/ 4121246 w 4536560"/>
              <a:gd name="connsiteY26" fmla="*/ 65302 h 6858000"/>
              <a:gd name="connsiteX27" fmla="*/ 4222502 w 4536560"/>
              <a:gd name="connsiteY27" fmla="*/ 0 h 6858000"/>
              <a:gd name="connsiteX28" fmla="*/ 4536560 w 4536560"/>
              <a:gd name="connsiteY28" fmla="*/ 0 h 6858000"/>
              <a:gd name="connsiteX29" fmla="*/ 4536560 w 4536560"/>
              <a:gd name="connsiteY29" fmla="*/ 2074680 h 6858000"/>
              <a:gd name="connsiteX30" fmla="*/ 4509254 w 4536560"/>
              <a:gd name="connsiteY30" fmla="*/ 2048878 h 6858000"/>
              <a:gd name="connsiteX31" fmla="*/ 4388551 w 4536560"/>
              <a:gd name="connsiteY31" fmla="*/ 2054918 h 6858000"/>
              <a:gd name="connsiteX32" fmla="*/ 3165647 w 4536560"/>
              <a:gd name="connsiteY32" fmla="*/ 3273259 h 6858000"/>
              <a:gd name="connsiteX33" fmla="*/ 2049383 w 4536560"/>
              <a:gd name="connsiteY33" fmla="*/ 4347166 h 6858000"/>
              <a:gd name="connsiteX34" fmla="*/ 1491381 w 4536560"/>
              <a:gd name="connsiteY34" fmla="*/ 4664216 h 6858000"/>
              <a:gd name="connsiteX35" fmla="*/ 603321 w 4536560"/>
              <a:gd name="connsiteY35" fmla="*/ 4527919 h 6858000"/>
              <a:gd name="connsiteX36" fmla="*/ 57745 w 4536560"/>
              <a:gd name="connsiteY36" fmla="*/ 3702115 h 6858000"/>
              <a:gd name="connsiteX37" fmla="*/ 20481 w 4536560"/>
              <a:gd name="connsiteY37" fmla="*/ 3547906 h 6858000"/>
              <a:gd name="connsiteX38" fmla="*/ 0 w 4536560"/>
              <a:gd name="connsiteY38" fmla="*/ 3418889 h 6858000"/>
              <a:gd name="connsiteX39" fmla="*/ 0 w 4536560"/>
              <a:gd name="connsiteY39" fmla="*/ 2909029 h 6858000"/>
              <a:gd name="connsiteX40" fmla="*/ 12792 w 4536560"/>
              <a:gd name="connsiteY40" fmla="*/ 2814538 h 6858000"/>
              <a:gd name="connsiteX41" fmla="*/ 513531 w 4536560"/>
              <a:gd name="connsiteY41" fmla="*/ 1569488 h 6858000"/>
              <a:gd name="connsiteX42" fmla="*/ 1358852 w 4536560"/>
              <a:gd name="connsiteY42" fmla="*/ 2977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36560" h="6858000">
                <a:moveTo>
                  <a:pt x="1369921" y="3429936"/>
                </a:moveTo>
                <a:cubicBezTo>
                  <a:pt x="1369721" y="3433053"/>
                  <a:pt x="1369602" y="3435787"/>
                  <a:pt x="1369604" y="3437739"/>
                </a:cubicBezTo>
                <a:cubicBezTo>
                  <a:pt x="1369540" y="3444423"/>
                  <a:pt x="1370639" y="3443386"/>
                  <a:pt x="1370024" y="3431402"/>
                </a:cubicBezTo>
                <a:cubicBezTo>
                  <a:pt x="1370003" y="3430924"/>
                  <a:pt x="1369949" y="3430412"/>
                  <a:pt x="1369921" y="3429936"/>
                </a:cubicBezTo>
                <a:close/>
                <a:moveTo>
                  <a:pt x="4536560" y="2307996"/>
                </a:moveTo>
                <a:lnTo>
                  <a:pt x="4536560" y="4166922"/>
                </a:lnTo>
                <a:lnTo>
                  <a:pt x="4378016" y="4342677"/>
                </a:lnTo>
                <a:cubicBezTo>
                  <a:pt x="3901993" y="4871411"/>
                  <a:pt x="3472738" y="5356155"/>
                  <a:pt x="3343367" y="5545671"/>
                </a:cubicBezTo>
                <a:cubicBezTo>
                  <a:pt x="3141406" y="5841490"/>
                  <a:pt x="3255970" y="6262857"/>
                  <a:pt x="3842360" y="5822049"/>
                </a:cubicBezTo>
                <a:cubicBezTo>
                  <a:pt x="3979183" y="5719190"/>
                  <a:pt x="4193939" y="5520611"/>
                  <a:pt x="4449541" y="5285319"/>
                </a:cubicBezTo>
                <a:lnTo>
                  <a:pt x="4536560" y="5205610"/>
                </a:lnTo>
                <a:lnTo>
                  <a:pt x="4536560" y="6598254"/>
                </a:lnTo>
                <a:lnTo>
                  <a:pt x="4531099" y="6602245"/>
                </a:lnTo>
                <a:cubicBezTo>
                  <a:pt x="4429064" y="6673483"/>
                  <a:pt x="4326249" y="6741594"/>
                  <a:pt x="4223480" y="6804907"/>
                </a:cubicBezTo>
                <a:lnTo>
                  <a:pt x="4129630" y="6858000"/>
                </a:lnTo>
                <a:lnTo>
                  <a:pt x="2394230" y="6858000"/>
                </a:lnTo>
                <a:lnTo>
                  <a:pt x="2341579" y="6757602"/>
                </a:lnTo>
                <a:cubicBezTo>
                  <a:pt x="2263267" y="6574111"/>
                  <a:pt x="2242080" y="6375942"/>
                  <a:pt x="2237133" y="6241479"/>
                </a:cubicBezTo>
                <a:cubicBezTo>
                  <a:pt x="2213348" y="5594834"/>
                  <a:pt x="2589635" y="5060904"/>
                  <a:pt x="2896577" y="4649046"/>
                </a:cubicBezTo>
                <a:cubicBezTo>
                  <a:pt x="3173784" y="4291599"/>
                  <a:pt x="3811190" y="3373586"/>
                  <a:pt x="4342012" y="2594462"/>
                </a:cubicBezTo>
                <a:close/>
                <a:moveTo>
                  <a:pt x="1569917" y="0"/>
                </a:moveTo>
                <a:lnTo>
                  <a:pt x="3277257" y="0"/>
                </a:lnTo>
                <a:lnTo>
                  <a:pt x="3265421" y="24212"/>
                </a:lnTo>
                <a:cubicBezTo>
                  <a:pt x="3091239" y="358912"/>
                  <a:pt x="2903809" y="671098"/>
                  <a:pt x="2711728" y="976138"/>
                </a:cubicBezTo>
                <a:cubicBezTo>
                  <a:pt x="2640406" y="1089409"/>
                  <a:pt x="2783280" y="1260448"/>
                  <a:pt x="2873119" y="1169270"/>
                </a:cubicBezTo>
                <a:cubicBezTo>
                  <a:pt x="3099690" y="939309"/>
                  <a:pt x="3330399" y="714412"/>
                  <a:pt x="3570770" y="502084"/>
                </a:cubicBezTo>
                <a:cubicBezTo>
                  <a:pt x="3748849" y="348520"/>
                  <a:pt x="3928914" y="196861"/>
                  <a:pt x="4121246" y="65302"/>
                </a:cubicBezTo>
                <a:lnTo>
                  <a:pt x="4222502" y="0"/>
                </a:lnTo>
                <a:lnTo>
                  <a:pt x="4536560" y="0"/>
                </a:lnTo>
                <a:lnTo>
                  <a:pt x="4536560" y="2074680"/>
                </a:lnTo>
                <a:lnTo>
                  <a:pt x="4509254" y="2048878"/>
                </a:lnTo>
                <a:cubicBezTo>
                  <a:pt x="4471726" y="2022910"/>
                  <a:pt x="4426420" y="2018588"/>
                  <a:pt x="4388551" y="2054918"/>
                </a:cubicBezTo>
                <a:cubicBezTo>
                  <a:pt x="3945445" y="2480129"/>
                  <a:pt x="3431534" y="2989333"/>
                  <a:pt x="3165647" y="3273259"/>
                </a:cubicBezTo>
                <a:cubicBezTo>
                  <a:pt x="2819661" y="3643131"/>
                  <a:pt x="2451661" y="4036304"/>
                  <a:pt x="2049383" y="4347166"/>
                </a:cubicBezTo>
                <a:cubicBezTo>
                  <a:pt x="1880916" y="4474309"/>
                  <a:pt x="1696976" y="4594310"/>
                  <a:pt x="1491381" y="4664216"/>
                </a:cubicBezTo>
                <a:cubicBezTo>
                  <a:pt x="1227898" y="4757455"/>
                  <a:pt x="895514" y="4745060"/>
                  <a:pt x="603321" y="4527919"/>
                </a:cubicBezTo>
                <a:cubicBezTo>
                  <a:pt x="350954" y="4344110"/>
                  <a:pt x="153289" y="4028604"/>
                  <a:pt x="57745" y="3702115"/>
                </a:cubicBezTo>
                <a:cubicBezTo>
                  <a:pt x="43025" y="3650321"/>
                  <a:pt x="30656" y="3598913"/>
                  <a:pt x="20481" y="3547906"/>
                </a:cubicBezTo>
                <a:lnTo>
                  <a:pt x="0" y="3418889"/>
                </a:lnTo>
                <a:lnTo>
                  <a:pt x="0" y="2909029"/>
                </a:lnTo>
                <a:lnTo>
                  <a:pt x="12792" y="2814538"/>
                </a:lnTo>
                <a:cubicBezTo>
                  <a:pt x="91196" y="2347946"/>
                  <a:pt x="310477" y="1928306"/>
                  <a:pt x="513531" y="1569488"/>
                </a:cubicBezTo>
                <a:cubicBezTo>
                  <a:pt x="776130" y="1119929"/>
                  <a:pt x="1066639" y="707145"/>
                  <a:pt x="1358852" y="297796"/>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0" name="Ovale 29">
            <a:extLst>
              <a:ext uri="{FF2B5EF4-FFF2-40B4-BE49-F238E27FC236}">
                <a16:creationId xmlns:a16="http://schemas.microsoft.com/office/drawing/2014/main" id="{811D079D-ACF9-91B2-0FA3-1F04E5BE5E91}"/>
              </a:ext>
            </a:extLst>
          </p:cNvPr>
          <p:cNvSpPr/>
          <p:nvPr/>
        </p:nvSpPr>
        <p:spPr>
          <a:xfrm>
            <a:off x="685800" y="548640"/>
            <a:ext cx="578411" cy="578411"/>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ctrTitle"/>
          </p:nvPr>
        </p:nvSpPr>
        <p:spPr>
          <a:xfrm>
            <a:off x="685800" y="1188720"/>
            <a:ext cx="6492240" cy="4023360"/>
          </a:xfrm>
        </p:spPr>
        <p:txBody>
          <a:bodyPr rtlCol="0" anchor="b">
            <a:normAutofit/>
          </a:bodyPr>
          <a:lstStyle>
            <a:lvl1pPr algn="l">
              <a:defRPr sz="4400"/>
            </a:lvl1pPr>
          </a:lstStyle>
          <a:p>
            <a:pPr rtl="0"/>
            <a:r>
              <a:rPr lang="fr-FR"/>
              <a:t>Modifiez le style du titre</a:t>
            </a:r>
            <a:endParaRPr dirty="0"/>
          </a:p>
        </p:txBody>
      </p:sp>
      <p:sp>
        <p:nvSpPr>
          <p:cNvPr id="3" name="Sous-titre 2"/>
          <p:cNvSpPr>
            <a:spLocks noGrp="1"/>
          </p:cNvSpPr>
          <p:nvPr>
            <p:ph type="subTitle" idx="1"/>
          </p:nvPr>
        </p:nvSpPr>
        <p:spPr>
          <a:xfrm>
            <a:off x="685800" y="5394960"/>
            <a:ext cx="6492240" cy="914400"/>
          </a:xfrm>
        </p:spPr>
        <p:txBody>
          <a:bodyPr rtlCol="0">
            <a:normAutofit/>
          </a:bodyPr>
          <a:lstStyle>
            <a:lvl1pPr marL="0" indent="0" algn="l">
              <a:spcBef>
                <a:spcPts val="0"/>
              </a:spcBef>
              <a:buNone/>
              <a:defRPr sz="20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Modifiez le style des sous-titres du masque</a:t>
            </a:r>
            <a:endParaRPr dirty="0"/>
          </a:p>
        </p:txBody>
      </p:sp>
    </p:spTree>
    <p:extLst>
      <p:ext uri="{BB962C8B-B14F-4D97-AF65-F5344CB8AC3E}">
        <p14:creationId xmlns:p14="http://schemas.microsoft.com/office/powerpoint/2010/main" val="387295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03">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B6EDDB-385B-01B9-F083-A4FF514A8E86}"/>
              </a:ext>
            </a:extLst>
          </p:cNvPr>
          <p:cNvSpPr/>
          <p:nvPr/>
        </p:nvSpPr>
        <p:spPr>
          <a:xfrm>
            <a:off x="0" y="0"/>
            <a:ext cx="12192000" cy="237744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Ovale 10">
            <a:extLst>
              <a:ext uri="{FF2B5EF4-FFF2-40B4-BE49-F238E27FC236}">
                <a16:creationId xmlns:a16="http://schemas.microsoft.com/office/drawing/2014/main" id="{7C6FB9B2-C42C-E748-813F-76F555C02C79}"/>
              </a:ext>
            </a:extLst>
          </p:cNvPr>
          <p:cNvSpPr/>
          <p:nvPr/>
        </p:nvSpPr>
        <p:spPr>
          <a:xfrm>
            <a:off x="11064240" y="548640"/>
            <a:ext cx="578411" cy="578411"/>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685800" y="640080"/>
            <a:ext cx="10058402" cy="1463040"/>
          </a:xfrm>
        </p:spPr>
        <p:txBody>
          <a:bodyPr rtlCol="0">
            <a:normAutofit/>
          </a:bodyPr>
          <a:lstStyle>
            <a:lvl1pPr>
              <a:defRPr sz="3200"/>
            </a:lvl1pPr>
          </a:lstStyle>
          <a:p>
            <a:pPr rtl="0"/>
            <a:r>
              <a:rPr lang="fr-FR"/>
              <a:t>Modifiez le style du titre</a:t>
            </a:r>
            <a:endParaRPr dirty="0"/>
          </a:p>
        </p:txBody>
      </p:sp>
      <p:sp>
        <p:nvSpPr>
          <p:cNvPr id="3" name="Espace réservé du contenu 2"/>
          <p:cNvSpPr>
            <a:spLocks noGrp="1"/>
          </p:cNvSpPr>
          <p:nvPr>
            <p:ph sz="half" idx="1"/>
          </p:nvPr>
        </p:nvSpPr>
        <p:spPr>
          <a:xfrm>
            <a:off x="685800" y="3017520"/>
            <a:ext cx="3108960" cy="3200400"/>
          </a:xfrm>
        </p:spPr>
        <p:txBody>
          <a:bodyPr rtlCol="0">
            <a:normAutofit/>
          </a:bodyPr>
          <a:lstStyle>
            <a:lvl1pPr marL="0" indent="0">
              <a:buNone/>
              <a:defRPr sz="1800"/>
            </a:lvl1pPr>
            <a:lvl2pPr marL="347472" indent="-347472">
              <a:spcBef>
                <a:spcPts val="1800"/>
              </a:spcBef>
              <a:buClr>
                <a:schemeClr val="accent6">
                  <a:lumMod val="60000"/>
                  <a:lumOff val="40000"/>
                </a:schemeClr>
              </a:buClr>
              <a:buSzPct val="150000"/>
              <a:defRPr sz="1800"/>
            </a:lvl2pPr>
            <a:lvl3pPr marL="685800">
              <a:buClr>
                <a:schemeClr val="accent6">
                  <a:lumMod val="60000"/>
                  <a:lumOff val="40000"/>
                </a:schemeClr>
              </a:buClr>
              <a:buSzPct val="150000"/>
              <a:defRPr sz="1600"/>
            </a:lvl3pPr>
            <a:lvl4pPr marL="1143000">
              <a:buClr>
                <a:schemeClr val="accent6">
                  <a:lumMod val="60000"/>
                  <a:lumOff val="40000"/>
                </a:schemeClr>
              </a:buClr>
              <a:buSzPct val="150000"/>
              <a:defRPr sz="1400"/>
            </a:lvl4pPr>
            <a:lvl5pPr marL="1600200">
              <a:buClr>
                <a:schemeClr val="accent6">
                  <a:lumMod val="60000"/>
                  <a:lumOff val="40000"/>
                </a:schemeClr>
              </a:buClr>
              <a:buSzPct val="150000"/>
              <a:defRPr sz="14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4" name="Espace réservé du contenu 3"/>
          <p:cNvSpPr>
            <a:spLocks noGrp="1"/>
          </p:cNvSpPr>
          <p:nvPr>
            <p:ph sz="half" idx="2"/>
          </p:nvPr>
        </p:nvSpPr>
        <p:spPr>
          <a:xfrm>
            <a:off x="4224528" y="3017520"/>
            <a:ext cx="7232904" cy="3182112"/>
          </a:xfrm>
        </p:spPr>
        <p:txBody>
          <a:bodyPr rtlCol="0">
            <a:normAutofit/>
          </a:bodyPr>
          <a:lstStyle>
            <a:lvl1pPr marL="0" indent="0">
              <a:buNone/>
              <a:defRPr sz="1800"/>
            </a:lvl1pPr>
            <a:lvl2pPr marL="347472" indent="-347472">
              <a:spcBef>
                <a:spcPts val="1800"/>
              </a:spcBef>
              <a:buClr>
                <a:schemeClr val="accent6">
                  <a:lumMod val="60000"/>
                  <a:lumOff val="40000"/>
                </a:schemeClr>
              </a:buClr>
              <a:buSzPct val="150000"/>
              <a:defRPr sz="1800"/>
            </a:lvl2pPr>
            <a:lvl3pPr marL="685800">
              <a:buClr>
                <a:schemeClr val="accent6">
                  <a:lumMod val="60000"/>
                  <a:lumOff val="40000"/>
                </a:schemeClr>
              </a:buClr>
              <a:buSzPct val="150000"/>
              <a:defRPr sz="1600"/>
            </a:lvl3pPr>
            <a:lvl4pPr marL="1143000">
              <a:buClr>
                <a:schemeClr val="accent6">
                  <a:lumMod val="60000"/>
                  <a:lumOff val="40000"/>
                </a:schemeClr>
              </a:buClr>
              <a:buSzPct val="150000"/>
              <a:defRPr sz="1400"/>
            </a:lvl4pPr>
            <a:lvl5pPr marL="1600200">
              <a:buClr>
                <a:schemeClr val="accent6">
                  <a:lumMod val="60000"/>
                  <a:lumOff val="40000"/>
                </a:schemeClr>
              </a:buClr>
              <a:buSzPct val="150000"/>
              <a:defRPr sz="14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7" name="Espace réservé du numéro de diapositive 6"/>
          <p:cNvSpPr>
            <a:spLocks noGrp="1"/>
          </p:cNvSpPr>
          <p:nvPr>
            <p:ph type="sldNum" sz="quarter" idx="12"/>
          </p:nvPr>
        </p:nvSpPr>
        <p:spPr>
          <a:xfrm>
            <a:off x="685800" y="6413342"/>
            <a:ext cx="762000" cy="228600"/>
          </a:xfrm>
        </p:spPr>
        <p:txBody>
          <a:bodyPr rtlCol="0"/>
          <a:lstStyle/>
          <a:p>
            <a:fld id="{1A85BC68-290B-744C-963D-3D08246AC833}" type="slidenum">
              <a:rPr lang="fr-FR" smtClean="0"/>
              <a:t>‹N°›</a:t>
            </a:fld>
            <a:endParaRPr lang="fr-FR"/>
          </a:p>
        </p:txBody>
      </p:sp>
      <p:sp>
        <p:nvSpPr>
          <p:cNvPr id="6" name="Pied de page Espace réservé 5"/>
          <p:cNvSpPr>
            <a:spLocks noGrp="1"/>
          </p:cNvSpPr>
          <p:nvPr>
            <p:ph type="ftr" sz="quarter" idx="11"/>
          </p:nvPr>
        </p:nvSpPr>
        <p:spPr/>
        <p:txBody>
          <a:bodyPr rtlCol="0"/>
          <a:lstStyle/>
          <a:p>
            <a:endParaRPr lang="fr-FR"/>
          </a:p>
        </p:txBody>
      </p:sp>
      <p:sp>
        <p:nvSpPr>
          <p:cNvPr id="5" name="Date de l'espace réservé 4"/>
          <p:cNvSpPr>
            <a:spLocks noGrp="1"/>
          </p:cNvSpPr>
          <p:nvPr>
            <p:ph type="dt" sz="half" idx="10"/>
          </p:nvPr>
        </p:nvSpPr>
        <p:spPr>
          <a:xfrm>
            <a:off x="10061172" y="6413342"/>
            <a:ext cx="1396260" cy="228600"/>
          </a:xfrm>
        </p:spPr>
        <p:txBody>
          <a:bodyPr rtlCol="0"/>
          <a:lstStyle/>
          <a:p>
            <a:pPr rtl="0"/>
            <a:fld id="{EE518CBA-D8B4-47B2-892B-826C26D1B466}" type="datetimeFigureOut">
              <a:rPr lang="en-US" smtClean="0"/>
              <a:pPr rtl="0"/>
              <a:t>2/11/26</a:t>
            </a:fld>
            <a:endParaRPr lang="en-US" dirty="0"/>
          </a:p>
        </p:txBody>
      </p:sp>
    </p:spTree>
    <p:extLst>
      <p:ext uri="{BB962C8B-B14F-4D97-AF65-F5344CB8AC3E}">
        <p14:creationId xmlns:p14="http://schemas.microsoft.com/office/powerpoint/2010/main" val="323571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eux contenus 04">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FBBC5-63F9-9BB8-5DC3-96DCAA995A87}"/>
              </a:ext>
            </a:extLst>
          </p:cNvPr>
          <p:cNvSpPr/>
          <p:nvPr/>
        </p:nvSpPr>
        <p:spPr>
          <a:xfrm rot="5400000">
            <a:off x="-381000" y="381003"/>
            <a:ext cx="6858001" cy="6096000"/>
          </a:xfrm>
          <a:prstGeom prst="rect">
            <a:avLst/>
          </a:prstGeom>
          <a:solidFill>
            <a:schemeClr val="accent5">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Ovale 11">
            <a:extLst>
              <a:ext uri="{FF2B5EF4-FFF2-40B4-BE49-F238E27FC236}">
                <a16:creationId xmlns:a16="http://schemas.microsoft.com/office/drawing/2014/main" id="{54F487A4-B3BF-1BC5-0DF6-FB8BB247C979}"/>
              </a:ext>
            </a:extLst>
          </p:cNvPr>
          <p:cNvSpPr/>
          <p:nvPr/>
        </p:nvSpPr>
        <p:spPr>
          <a:xfrm>
            <a:off x="11064240" y="548640"/>
            <a:ext cx="578411" cy="578411"/>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685800" y="1188720"/>
            <a:ext cx="5212080" cy="2286000"/>
          </a:xfrm>
        </p:spPr>
        <p:txBody>
          <a:bodyPr rtlCol="0" anchor="b"/>
          <a:lstStyle>
            <a:lvl1pPr>
              <a:defRPr sz="3200"/>
            </a:lvl1pPr>
          </a:lstStyle>
          <a:p>
            <a:pPr rtl="0"/>
            <a:r>
              <a:rPr lang="fr-FR"/>
              <a:t>Modifiez le style du titre</a:t>
            </a:r>
            <a:endParaRPr dirty="0"/>
          </a:p>
        </p:txBody>
      </p:sp>
      <p:sp>
        <p:nvSpPr>
          <p:cNvPr id="15" name="Espace réservé du contenu 2">
            <a:extLst>
              <a:ext uri="{FF2B5EF4-FFF2-40B4-BE49-F238E27FC236}">
                <a16:creationId xmlns:a16="http://schemas.microsoft.com/office/drawing/2014/main" id="{056E816E-6F23-05F4-D35E-9CC910F89618}"/>
              </a:ext>
            </a:extLst>
          </p:cNvPr>
          <p:cNvSpPr>
            <a:spLocks noGrp="1"/>
          </p:cNvSpPr>
          <p:nvPr>
            <p:ph sz="half" idx="13"/>
          </p:nvPr>
        </p:nvSpPr>
        <p:spPr>
          <a:xfrm>
            <a:off x="685800" y="3840480"/>
            <a:ext cx="3840480" cy="2286000"/>
          </a:xfrm>
        </p:spPr>
        <p:txBody>
          <a:bodyPr rtlCol="0">
            <a:normAutofit/>
          </a:bodyPr>
          <a:lstStyle>
            <a:lvl1pPr marL="0" indent="0">
              <a:spcBef>
                <a:spcPts val="800"/>
              </a:spcBef>
              <a:buNone/>
              <a:defRPr sz="1800">
                <a:solidFill>
                  <a:schemeClr val="tx2">
                    <a:lumMod val="85000"/>
                    <a:lumOff val="15000"/>
                  </a:schemeClr>
                </a:solidFill>
              </a:defRPr>
            </a:lvl1pPr>
            <a:lvl2pPr marL="347472" indent="-347472">
              <a:spcBef>
                <a:spcPts val="800"/>
              </a:spcBef>
              <a:buClr>
                <a:schemeClr val="accent3">
                  <a:lumMod val="60000"/>
                  <a:lumOff val="40000"/>
                </a:schemeClr>
              </a:buClr>
              <a:buSzPct val="150000"/>
              <a:defRPr sz="1800">
                <a:solidFill>
                  <a:schemeClr val="tx2">
                    <a:lumMod val="85000"/>
                    <a:lumOff val="15000"/>
                  </a:schemeClr>
                </a:solidFill>
              </a:defRPr>
            </a:lvl2pPr>
            <a:lvl3pPr marL="685800">
              <a:buClr>
                <a:schemeClr val="accent3">
                  <a:lumMod val="60000"/>
                  <a:lumOff val="40000"/>
                </a:schemeClr>
              </a:buClr>
              <a:buSzPct val="150000"/>
              <a:defRPr sz="1600">
                <a:solidFill>
                  <a:schemeClr val="tx2">
                    <a:lumMod val="85000"/>
                    <a:lumOff val="15000"/>
                  </a:schemeClr>
                </a:solidFill>
              </a:defRPr>
            </a:lvl3pPr>
            <a:lvl4pPr marL="1143000">
              <a:buClr>
                <a:schemeClr val="accent3">
                  <a:lumMod val="60000"/>
                  <a:lumOff val="40000"/>
                </a:schemeClr>
              </a:buClr>
              <a:buSzPct val="150000"/>
              <a:defRPr sz="1400">
                <a:solidFill>
                  <a:schemeClr val="tx2">
                    <a:lumMod val="85000"/>
                    <a:lumOff val="15000"/>
                  </a:schemeClr>
                </a:solidFill>
              </a:defRPr>
            </a:lvl4pPr>
            <a:lvl5pPr marL="1600200">
              <a:buClr>
                <a:schemeClr val="accent3">
                  <a:lumMod val="60000"/>
                  <a:lumOff val="40000"/>
                </a:schemeClr>
              </a:buClr>
              <a:buSzPct val="150000"/>
              <a:defRPr sz="1400">
                <a:solidFill>
                  <a:schemeClr val="tx2">
                    <a:lumMod val="85000"/>
                    <a:lumOff val="15000"/>
                  </a:schemeClr>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3" name="Espace réservé du contenu 2"/>
          <p:cNvSpPr>
            <a:spLocks noGrp="1"/>
          </p:cNvSpPr>
          <p:nvPr>
            <p:ph idx="1"/>
          </p:nvPr>
        </p:nvSpPr>
        <p:spPr>
          <a:xfrm>
            <a:off x="6583680" y="1188720"/>
            <a:ext cx="5029200" cy="4937760"/>
          </a:xfrm>
        </p:spPr>
        <p:txBody>
          <a:bodyPr lIns="91440" tIns="45720" rIns="91440" bIns="45720" rtlCol="0" anchor="ctr">
            <a:normAutofit/>
          </a:bodyPr>
          <a:lstStyle>
            <a:lvl1pPr marL="347472" indent="-347472">
              <a:spcBef>
                <a:spcPts val="800"/>
              </a:spcBef>
              <a:buClr>
                <a:schemeClr val="accent3">
                  <a:lumMod val="60000"/>
                  <a:lumOff val="40000"/>
                </a:schemeClr>
              </a:buClr>
              <a:buSzPct val="150000"/>
              <a:defRPr sz="1800">
                <a:solidFill>
                  <a:schemeClr val="tx2">
                    <a:lumMod val="85000"/>
                    <a:lumOff val="15000"/>
                  </a:schemeClr>
                </a:solidFill>
              </a:defRPr>
            </a:lvl1pPr>
            <a:lvl2pPr marL="740664" indent="-283464">
              <a:spcBef>
                <a:spcPts val="800"/>
              </a:spcBef>
              <a:buClr>
                <a:schemeClr val="accent3">
                  <a:lumMod val="60000"/>
                  <a:lumOff val="40000"/>
                </a:schemeClr>
              </a:buClr>
              <a:buSzPct val="150000"/>
              <a:buFont typeface="Nimbus Sans D OT Condensed" panose="02000000000000000000" pitchFamily="50" charset="0"/>
              <a:buChar char="–"/>
              <a:defRPr sz="1800">
                <a:solidFill>
                  <a:schemeClr val="tx2">
                    <a:lumMod val="85000"/>
                    <a:lumOff val="15000"/>
                  </a:schemeClr>
                </a:solidFill>
              </a:defRPr>
            </a:lvl2pPr>
            <a:lvl3pPr indent="457200">
              <a:buClr>
                <a:schemeClr val="accent3">
                  <a:lumMod val="60000"/>
                  <a:lumOff val="40000"/>
                </a:schemeClr>
              </a:buClr>
              <a:buSzPct val="150000"/>
              <a:defRPr sz="1600">
                <a:solidFill>
                  <a:schemeClr val="tx2">
                    <a:lumMod val="85000"/>
                    <a:lumOff val="15000"/>
                  </a:schemeClr>
                </a:solidFill>
              </a:defRPr>
            </a:lvl3pPr>
            <a:lvl4pPr indent="457200">
              <a:buClr>
                <a:schemeClr val="accent3">
                  <a:lumMod val="60000"/>
                  <a:lumOff val="40000"/>
                </a:schemeClr>
              </a:buClr>
              <a:buSzPct val="150000"/>
              <a:defRPr sz="1400">
                <a:solidFill>
                  <a:schemeClr val="tx2">
                    <a:lumMod val="85000"/>
                    <a:lumOff val="15000"/>
                  </a:schemeClr>
                </a:solidFill>
              </a:defRPr>
            </a:lvl4pPr>
            <a:lvl5pPr indent="457200">
              <a:buClr>
                <a:schemeClr val="accent3">
                  <a:lumMod val="60000"/>
                  <a:lumOff val="40000"/>
                </a:schemeClr>
              </a:buClr>
              <a:buSzPct val="150000"/>
              <a:defRPr sz="1400">
                <a:solidFill>
                  <a:schemeClr val="tx2">
                    <a:lumMod val="85000"/>
                    <a:lumOff val="15000"/>
                  </a:schemeClr>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6" name="Espace réservé du numéro de diapositive 5"/>
          <p:cNvSpPr>
            <a:spLocks noGrp="1"/>
          </p:cNvSpPr>
          <p:nvPr>
            <p:ph type="sldNum" sz="quarter" idx="12"/>
          </p:nvPr>
        </p:nvSpPr>
        <p:spPr>
          <a:xfrm>
            <a:off x="685800" y="6413342"/>
            <a:ext cx="762000" cy="228600"/>
          </a:xfrm>
        </p:spPr>
        <p:txBody>
          <a:bodyPr rtlCol="0"/>
          <a:lstStyle/>
          <a:p>
            <a:fld id="{1A85BC68-290B-744C-963D-3D08246AC833}" type="slidenum">
              <a:rPr lang="fr-FR" smtClean="0"/>
              <a:t>‹N°›</a:t>
            </a:fld>
            <a:endParaRPr lang="fr-FR"/>
          </a:p>
        </p:txBody>
      </p:sp>
      <p:sp>
        <p:nvSpPr>
          <p:cNvPr id="5" name="Pied de page Espace réservé 4"/>
          <p:cNvSpPr>
            <a:spLocks noGrp="1"/>
          </p:cNvSpPr>
          <p:nvPr>
            <p:ph type="ftr" sz="quarter" idx="11"/>
          </p:nvPr>
        </p:nvSpPr>
        <p:spPr/>
        <p:txBody>
          <a:bodyPr rtlCol="0"/>
          <a:lstStyle/>
          <a:p>
            <a:endParaRPr lang="fr-FR"/>
          </a:p>
        </p:txBody>
      </p:sp>
      <p:sp>
        <p:nvSpPr>
          <p:cNvPr id="4" name="Date de l'espace réservé 3"/>
          <p:cNvSpPr>
            <a:spLocks noGrp="1"/>
          </p:cNvSpPr>
          <p:nvPr>
            <p:ph type="dt" sz="half" idx="10"/>
          </p:nvPr>
        </p:nvSpPr>
        <p:spPr>
          <a:xfrm>
            <a:off x="10216620" y="6413342"/>
            <a:ext cx="1396260" cy="228600"/>
          </a:xfrm>
        </p:spPr>
        <p:txBody>
          <a:bodyPr rtlCol="0"/>
          <a:lstStyle/>
          <a:p>
            <a:pPr rtl="0"/>
            <a:fld id="{EE518CBA-D8B4-47B2-892B-826C26D1B466}" type="datetimeFigureOut">
              <a:rPr lang="en-US" smtClean="0"/>
              <a:pPr rtl="0"/>
              <a:t>2/11/26</a:t>
            </a:fld>
            <a:endParaRPr lang="en-US" dirty="0"/>
          </a:p>
        </p:txBody>
      </p:sp>
      <p:sp>
        <p:nvSpPr>
          <p:cNvPr id="14" name="Forme libre : Forme 13">
            <a:extLst>
              <a:ext uri="{FF2B5EF4-FFF2-40B4-BE49-F238E27FC236}">
                <a16:creationId xmlns:a16="http://schemas.microsoft.com/office/drawing/2014/main" id="{5A6D2B72-C631-7961-56F6-24ED9A198BDA}"/>
              </a:ext>
            </a:extLst>
          </p:cNvPr>
          <p:cNvSpPr/>
          <p:nvPr/>
        </p:nvSpPr>
        <p:spPr>
          <a:xfrm>
            <a:off x="1254153" y="0"/>
            <a:ext cx="3164763" cy="1116410"/>
          </a:xfrm>
          <a:custGeom>
            <a:avLst/>
            <a:gdLst>
              <a:gd name="connsiteX0" fmla="*/ 1916839 w 3164763"/>
              <a:gd name="connsiteY0" fmla="*/ 0 h 1116410"/>
              <a:gd name="connsiteX1" fmla="*/ 3153535 w 3164763"/>
              <a:gd name="connsiteY1" fmla="*/ 0 h 1116410"/>
              <a:gd name="connsiteX2" fmla="*/ 3162842 w 3164763"/>
              <a:gd name="connsiteY2" fmla="*/ 37990 h 1116410"/>
              <a:gd name="connsiteX3" fmla="*/ 3106095 w 3164763"/>
              <a:gd name="connsiteY3" fmla="*/ 276880 h 1116410"/>
              <a:gd name="connsiteX4" fmla="*/ 2592187 w 3164763"/>
              <a:gd name="connsiteY4" fmla="*/ 576338 h 1116410"/>
              <a:gd name="connsiteX5" fmla="*/ 2197514 w 3164763"/>
              <a:gd name="connsiteY5" fmla="*/ 311983 h 1116410"/>
              <a:gd name="connsiteX6" fmla="*/ 1957458 w 3164763"/>
              <a:gd name="connsiteY6" fmla="*/ 51240 h 1116410"/>
              <a:gd name="connsiteX7" fmla="*/ 1427168 w 3164763"/>
              <a:gd name="connsiteY7" fmla="*/ 0 h 1116410"/>
              <a:gd name="connsiteX8" fmla="*/ 1797506 w 3164763"/>
              <a:gd name="connsiteY8" fmla="*/ 0 h 1116410"/>
              <a:gd name="connsiteX9" fmla="*/ 1817760 w 3164763"/>
              <a:gd name="connsiteY9" fmla="*/ 23087 h 1116410"/>
              <a:gd name="connsiteX10" fmla="*/ 1847775 w 3164763"/>
              <a:gd name="connsiteY10" fmla="*/ 903209 h 1116410"/>
              <a:gd name="connsiteX11" fmla="*/ 1502606 w 3164763"/>
              <a:gd name="connsiteY11" fmla="*/ 519164 h 1116410"/>
              <a:gd name="connsiteX12" fmla="*/ 1427529 w 3164763"/>
              <a:gd name="connsiteY12" fmla="*/ 10342 h 1116410"/>
              <a:gd name="connsiteX13" fmla="*/ 1051873 w 3164763"/>
              <a:gd name="connsiteY13" fmla="*/ 0 h 1116410"/>
              <a:gd name="connsiteX14" fmla="*/ 1359869 w 3164763"/>
              <a:gd name="connsiteY14" fmla="*/ 0 h 1116410"/>
              <a:gd name="connsiteX15" fmla="*/ 1359778 w 3164763"/>
              <a:gd name="connsiteY15" fmla="*/ 60814 h 1116410"/>
              <a:gd name="connsiteX16" fmla="*/ 994005 w 3164763"/>
              <a:gd name="connsiteY16" fmla="*/ 1116211 h 1116410"/>
              <a:gd name="connsiteX17" fmla="*/ 764388 w 3164763"/>
              <a:gd name="connsiteY17" fmla="*/ 1000000 h 1116410"/>
              <a:gd name="connsiteX18" fmla="*/ 595883 w 3164763"/>
              <a:gd name="connsiteY18" fmla="*/ 637289 h 1116410"/>
              <a:gd name="connsiteX19" fmla="*/ 966819 w 3164763"/>
              <a:gd name="connsiteY19" fmla="*/ 98320 h 1116410"/>
              <a:gd name="connsiteX20" fmla="*/ 45679 w 3164763"/>
              <a:gd name="connsiteY20" fmla="*/ 0 h 1116410"/>
              <a:gd name="connsiteX21" fmla="*/ 959819 w 3164763"/>
              <a:gd name="connsiteY21" fmla="*/ 0 h 1116410"/>
              <a:gd name="connsiteX22" fmla="*/ 848830 w 3164763"/>
              <a:gd name="connsiteY22" fmla="*/ 97827 h 1116410"/>
              <a:gd name="connsiteX23" fmla="*/ 283438 w 3164763"/>
              <a:gd name="connsiteY23" fmla="*/ 404636 h 1116410"/>
              <a:gd name="connsiteX24" fmla="*/ 150764 w 3164763"/>
              <a:gd name="connsiteY24" fmla="*/ 363534 h 1116410"/>
              <a:gd name="connsiteX25" fmla="*/ 17992 w 3164763"/>
              <a:gd name="connsiteY25" fmla="*/ 43823 h 111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64763" h="1116410">
                <a:moveTo>
                  <a:pt x="1916839" y="0"/>
                </a:moveTo>
                <a:lnTo>
                  <a:pt x="3153535" y="0"/>
                </a:lnTo>
                <a:lnTo>
                  <a:pt x="3162842" y="37990"/>
                </a:lnTo>
                <a:cubicBezTo>
                  <a:pt x="3172275" y="117021"/>
                  <a:pt x="3145958" y="203084"/>
                  <a:pt x="3106095" y="276880"/>
                </a:cubicBezTo>
                <a:cubicBezTo>
                  <a:pt x="3032274" y="413560"/>
                  <a:pt x="2740377" y="582105"/>
                  <a:pt x="2592187" y="576338"/>
                </a:cubicBezTo>
                <a:cubicBezTo>
                  <a:pt x="2405879" y="569082"/>
                  <a:pt x="2373543" y="492260"/>
                  <a:pt x="2197514" y="311983"/>
                </a:cubicBezTo>
                <a:cubicBezTo>
                  <a:pt x="2108590" y="231239"/>
                  <a:pt x="2030854" y="141835"/>
                  <a:pt x="1957458" y="51240"/>
                </a:cubicBezTo>
                <a:close/>
                <a:moveTo>
                  <a:pt x="1427168" y="0"/>
                </a:moveTo>
                <a:lnTo>
                  <a:pt x="1797506" y="0"/>
                </a:lnTo>
                <a:lnTo>
                  <a:pt x="1817760" y="23087"/>
                </a:lnTo>
                <a:cubicBezTo>
                  <a:pt x="2236843" y="485047"/>
                  <a:pt x="2069989" y="870997"/>
                  <a:pt x="1847775" y="903209"/>
                </a:cubicBezTo>
                <a:cubicBezTo>
                  <a:pt x="1714446" y="922536"/>
                  <a:pt x="1561189" y="814518"/>
                  <a:pt x="1502606" y="519164"/>
                </a:cubicBezTo>
                <a:cubicBezTo>
                  <a:pt x="1469309" y="351296"/>
                  <a:pt x="1440076" y="190022"/>
                  <a:pt x="1427529" y="10342"/>
                </a:cubicBezTo>
                <a:close/>
                <a:moveTo>
                  <a:pt x="1051873" y="0"/>
                </a:moveTo>
                <a:lnTo>
                  <a:pt x="1359869" y="0"/>
                </a:lnTo>
                <a:lnTo>
                  <a:pt x="1359778" y="60814"/>
                </a:lnTo>
                <a:cubicBezTo>
                  <a:pt x="1354680" y="455591"/>
                  <a:pt x="1292087" y="1129693"/>
                  <a:pt x="994005" y="1116211"/>
                </a:cubicBezTo>
                <a:cubicBezTo>
                  <a:pt x="929205" y="1113279"/>
                  <a:pt x="853275" y="1077854"/>
                  <a:pt x="764388" y="1000000"/>
                </a:cubicBezTo>
                <a:cubicBezTo>
                  <a:pt x="643086" y="884202"/>
                  <a:pt x="570088" y="793555"/>
                  <a:pt x="595883" y="637289"/>
                </a:cubicBezTo>
                <a:cubicBezTo>
                  <a:pt x="661554" y="442150"/>
                  <a:pt x="820148" y="263310"/>
                  <a:pt x="966819" y="98320"/>
                </a:cubicBezTo>
                <a:close/>
                <a:moveTo>
                  <a:pt x="45679" y="0"/>
                </a:moveTo>
                <a:lnTo>
                  <a:pt x="959819" y="0"/>
                </a:lnTo>
                <a:lnTo>
                  <a:pt x="848830" y="97827"/>
                </a:lnTo>
                <a:cubicBezTo>
                  <a:pt x="708885" y="202887"/>
                  <a:pt x="483095" y="409596"/>
                  <a:pt x="283438" y="404636"/>
                </a:cubicBezTo>
                <a:cubicBezTo>
                  <a:pt x="237363" y="403491"/>
                  <a:pt x="192679" y="391073"/>
                  <a:pt x="150764" y="363534"/>
                </a:cubicBezTo>
                <a:cubicBezTo>
                  <a:pt x="17540" y="261533"/>
                  <a:pt x="-29410" y="150114"/>
                  <a:pt x="17992" y="43823"/>
                </a:cubicBezTo>
                <a:close/>
              </a:path>
            </a:pathLst>
          </a:custGeom>
          <a:solidFill>
            <a:schemeClr val="accent3">
              <a:lumMod val="60000"/>
              <a:lumOff val="40000"/>
            </a:schemeClr>
          </a:solidFill>
          <a:ln w="0" cap="flat">
            <a:noFill/>
            <a:prstDash val="solid"/>
            <a:miter/>
          </a:ln>
        </p:spPr>
        <p:txBody>
          <a:bodyPr wrap="square" rtlCol="0" anchor="ctr">
            <a:noAutofit/>
          </a:bodyPr>
          <a:lstStyle/>
          <a:p>
            <a:pPr lvl="0" rtl="0"/>
            <a:endParaRPr lang="en-US">
              <a:solidFill>
                <a:schemeClr val="tx1"/>
              </a:solidFill>
            </a:endParaRPr>
          </a:p>
        </p:txBody>
      </p:sp>
    </p:spTree>
    <p:extLst>
      <p:ext uri="{BB962C8B-B14F-4D97-AF65-F5344CB8AC3E}">
        <p14:creationId xmlns:p14="http://schemas.microsoft.com/office/powerpoint/2010/main" val="414230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et contenu 02">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91DB20-BCB4-532D-9E15-8E6765E65BFD}"/>
              </a:ext>
            </a:extLst>
          </p:cNvPr>
          <p:cNvSpPr/>
          <p:nvPr/>
        </p:nvSpPr>
        <p:spPr>
          <a:xfrm>
            <a:off x="0" y="0"/>
            <a:ext cx="12192000" cy="2377440"/>
          </a:xfrm>
          <a:prstGeom prst="rect">
            <a:avLst/>
          </a:prstGeom>
          <a:solidFill>
            <a:schemeClr val="accent6">
              <a:lumMod val="40000"/>
              <a:lumOff val="6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Ovale 8">
            <a:extLst>
              <a:ext uri="{FF2B5EF4-FFF2-40B4-BE49-F238E27FC236}">
                <a16:creationId xmlns:a16="http://schemas.microsoft.com/office/drawing/2014/main" id="{497B69B0-1C5B-CB95-884E-08D368F038D5}"/>
              </a:ext>
            </a:extLst>
          </p:cNvPr>
          <p:cNvSpPr/>
          <p:nvPr/>
        </p:nvSpPr>
        <p:spPr>
          <a:xfrm>
            <a:off x="11064240" y="548640"/>
            <a:ext cx="578411" cy="57841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685800" y="640080"/>
            <a:ext cx="10058402" cy="1463040"/>
          </a:xfrm>
        </p:spPr>
        <p:txBody>
          <a:bodyPr rtlCol="0">
            <a:normAutofit/>
          </a:bodyPr>
          <a:lstStyle>
            <a:lvl1pPr>
              <a:defRPr sz="3200"/>
            </a:lvl1pPr>
          </a:lstStyle>
          <a:p>
            <a:pPr rtl="0"/>
            <a:r>
              <a:rPr lang="fr-FR"/>
              <a:t>Modifiez le style du titre</a:t>
            </a:r>
            <a:endParaRPr dirty="0"/>
          </a:p>
        </p:txBody>
      </p:sp>
      <p:sp>
        <p:nvSpPr>
          <p:cNvPr id="4" name="Espace réservé du contenu 3"/>
          <p:cNvSpPr>
            <a:spLocks noGrp="1"/>
          </p:cNvSpPr>
          <p:nvPr>
            <p:ph sz="half" idx="2"/>
          </p:nvPr>
        </p:nvSpPr>
        <p:spPr>
          <a:xfrm>
            <a:off x="676656" y="3017520"/>
            <a:ext cx="10835640" cy="3090672"/>
          </a:xfrm>
        </p:spPr>
        <p:txBody>
          <a:bodyPr rtlCol="0">
            <a:normAutofit/>
          </a:bodyPr>
          <a:lstStyle>
            <a:lvl1pPr marL="0" indent="0">
              <a:buNone/>
              <a:defRPr sz="1800">
                <a:solidFill>
                  <a:schemeClr val="tx2">
                    <a:lumMod val="85000"/>
                    <a:lumOff val="15000"/>
                  </a:schemeClr>
                </a:solidFill>
              </a:defRPr>
            </a:lvl1pPr>
            <a:lvl2pPr marL="347472" indent="-347472">
              <a:spcBef>
                <a:spcPts val="1800"/>
              </a:spcBef>
              <a:buClr>
                <a:schemeClr val="accent1"/>
              </a:buClr>
              <a:buSzPct val="150000"/>
              <a:defRPr sz="1800">
                <a:solidFill>
                  <a:schemeClr val="tx2">
                    <a:lumMod val="85000"/>
                    <a:lumOff val="15000"/>
                  </a:schemeClr>
                </a:solidFill>
              </a:defRPr>
            </a:lvl2pPr>
            <a:lvl3pPr marL="685800">
              <a:buClr>
                <a:schemeClr val="accent1"/>
              </a:buClr>
              <a:buSzPct val="150000"/>
              <a:defRPr sz="1600">
                <a:solidFill>
                  <a:schemeClr val="tx2">
                    <a:lumMod val="85000"/>
                    <a:lumOff val="15000"/>
                  </a:schemeClr>
                </a:solidFill>
              </a:defRPr>
            </a:lvl3pPr>
            <a:lvl4pPr marL="1143000">
              <a:buClr>
                <a:schemeClr val="accent1"/>
              </a:buClr>
              <a:buSzPct val="150000"/>
              <a:defRPr sz="1400">
                <a:solidFill>
                  <a:schemeClr val="tx2">
                    <a:lumMod val="85000"/>
                    <a:lumOff val="15000"/>
                  </a:schemeClr>
                </a:solidFill>
              </a:defRPr>
            </a:lvl4pPr>
            <a:lvl5pPr marL="1600200">
              <a:buClr>
                <a:schemeClr val="accent1"/>
              </a:buClr>
              <a:buSzPct val="150000"/>
              <a:defRPr sz="1400">
                <a:solidFill>
                  <a:schemeClr val="tx2">
                    <a:lumMod val="85000"/>
                    <a:lumOff val="15000"/>
                  </a:schemeClr>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7" name="Espace réservé du numéro de diapositive 6"/>
          <p:cNvSpPr>
            <a:spLocks noGrp="1"/>
          </p:cNvSpPr>
          <p:nvPr>
            <p:ph type="sldNum" sz="quarter" idx="12"/>
          </p:nvPr>
        </p:nvSpPr>
        <p:spPr>
          <a:xfrm>
            <a:off x="676656" y="6413342"/>
            <a:ext cx="762000" cy="228600"/>
          </a:xfrm>
        </p:spPr>
        <p:txBody>
          <a:bodyPr rtlCol="0"/>
          <a:lstStyle/>
          <a:p>
            <a:fld id="{1A85BC68-290B-744C-963D-3D08246AC833}" type="slidenum">
              <a:rPr lang="fr-FR" smtClean="0"/>
              <a:t>‹N°›</a:t>
            </a:fld>
            <a:endParaRPr lang="fr-FR"/>
          </a:p>
        </p:txBody>
      </p:sp>
      <p:sp>
        <p:nvSpPr>
          <p:cNvPr id="6" name="Pied de page Espace réservé 5"/>
          <p:cNvSpPr>
            <a:spLocks noGrp="1"/>
          </p:cNvSpPr>
          <p:nvPr>
            <p:ph type="ftr" sz="quarter" idx="11"/>
          </p:nvPr>
        </p:nvSpPr>
        <p:spPr/>
        <p:txBody>
          <a:bodyPr rtlCol="0"/>
          <a:lstStyle/>
          <a:p>
            <a:endParaRPr lang="fr-FR"/>
          </a:p>
        </p:txBody>
      </p:sp>
      <p:sp>
        <p:nvSpPr>
          <p:cNvPr id="5" name="Date de l'espace réservé 4"/>
          <p:cNvSpPr>
            <a:spLocks noGrp="1"/>
          </p:cNvSpPr>
          <p:nvPr>
            <p:ph type="dt" sz="half" idx="10"/>
          </p:nvPr>
        </p:nvSpPr>
        <p:spPr>
          <a:xfrm>
            <a:off x="10116036" y="6413342"/>
            <a:ext cx="1396260" cy="228600"/>
          </a:xfrm>
        </p:spPr>
        <p:txBody>
          <a:bodyPr rtlCol="0"/>
          <a:lstStyle/>
          <a:p>
            <a:pPr rtl="0"/>
            <a:fld id="{EE518CBA-D8B4-47B2-892B-826C26D1B466}" type="datetimeFigureOut">
              <a:rPr lang="en-US" smtClean="0"/>
              <a:pPr rtl="0"/>
              <a:t>2/11/26</a:t>
            </a:fld>
            <a:endParaRPr lang="en-US" dirty="0"/>
          </a:p>
        </p:txBody>
      </p:sp>
    </p:spTree>
    <p:extLst>
      <p:ext uri="{BB962C8B-B14F-4D97-AF65-F5344CB8AC3E}">
        <p14:creationId xmlns:p14="http://schemas.microsoft.com/office/powerpoint/2010/main" val="36432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et contenu 03">
    <p:bg>
      <p:bgPr>
        <a:solidFill>
          <a:schemeClr val="accent1">
            <a:alpha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5E4817-4A5B-EC06-3D6F-65C79511F4A4}"/>
              </a:ext>
            </a:extLst>
          </p:cNvPr>
          <p:cNvSpPr/>
          <p:nvPr/>
        </p:nvSpPr>
        <p:spPr>
          <a:xfrm>
            <a:off x="0" y="0"/>
            <a:ext cx="12192000" cy="2377440"/>
          </a:xfrm>
          <a:prstGeom prst="rect">
            <a:avLst/>
          </a:prstGeom>
          <a:solidFill>
            <a:schemeClr val="accent1">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Ovale 10">
            <a:extLst>
              <a:ext uri="{FF2B5EF4-FFF2-40B4-BE49-F238E27FC236}">
                <a16:creationId xmlns:a16="http://schemas.microsoft.com/office/drawing/2014/main" id="{EE6D30A6-FE54-F442-812C-9D874601AA03}"/>
              </a:ext>
            </a:extLst>
          </p:cNvPr>
          <p:cNvSpPr/>
          <p:nvPr/>
        </p:nvSpPr>
        <p:spPr>
          <a:xfrm>
            <a:off x="11064240" y="548640"/>
            <a:ext cx="578411" cy="578411"/>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Forme libre 24">
            <a:extLst>
              <a:ext uri="{FF2B5EF4-FFF2-40B4-BE49-F238E27FC236}">
                <a16:creationId xmlns:a16="http://schemas.microsoft.com/office/drawing/2014/main" id="{135D2B94-0C2A-3CCF-6D1E-EC33E9E42FEC}"/>
              </a:ext>
            </a:extLst>
          </p:cNvPr>
          <p:cNvSpPr/>
          <p:nvPr/>
        </p:nvSpPr>
        <p:spPr>
          <a:xfrm>
            <a:off x="0" y="0"/>
            <a:ext cx="3551610" cy="3385396"/>
          </a:xfrm>
          <a:custGeom>
            <a:avLst/>
            <a:gdLst>
              <a:gd name="connsiteX0" fmla="*/ 850172 w 3551610"/>
              <a:gd name="connsiteY0" fmla="*/ 0 h 3385396"/>
              <a:gd name="connsiteX1" fmla="*/ 3551610 w 3551610"/>
              <a:gd name="connsiteY1" fmla="*/ 0 h 3385396"/>
              <a:gd name="connsiteX2" fmla="*/ 3545502 w 3551610"/>
              <a:gd name="connsiteY2" fmla="*/ 48057 h 3385396"/>
              <a:gd name="connsiteX3" fmla="*/ 3153843 w 3551610"/>
              <a:gd name="connsiteY3" fmla="*/ 813124 h 3385396"/>
              <a:gd name="connsiteX4" fmla="*/ 2400452 w 3551610"/>
              <a:gd name="connsiteY4" fmla="*/ 1015946 h 3385396"/>
              <a:gd name="connsiteX5" fmla="*/ 1888439 w 3551610"/>
              <a:gd name="connsiteY5" fmla="*/ 795833 h 3385396"/>
              <a:gd name="connsiteX6" fmla="*/ 1076560 w 3551610"/>
              <a:gd name="connsiteY6" fmla="*/ 192507 h 3385396"/>
              <a:gd name="connsiteX7" fmla="*/ 0 w 3551610"/>
              <a:gd name="connsiteY7" fmla="*/ 0 h 3385396"/>
              <a:gd name="connsiteX8" fmla="*/ 170254 w 3551610"/>
              <a:gd name="connsiteY8" fmla="*/ 0 h 3385396"/>
              <a:gd name="connsiteX9" fmla="*/ 213176 w 3551610"/>
              <a:gd name="connsiteY9" fmla="*/ 49586 h 3385396"/>
              <a:gd name="connsiteX10" fmla="*/ 1186202 w 3551610"/>
              <a:gd name="connsiteY10" fmla="*/ 1137646 h 3385396"/>
              <a:gd name="connsiteX11" fmla="*/ 1908108 w 3551610"/>
              <a:gd name="connsiteY11" fmla="*/ 2448784 h 3385396"/>
              <a:gd name="connsiteX12" fmla="*/ 1522567 w 3551610"/>
              <a:gd name="connsiteY12" fmla="*/ 3316589 h 3385396"/>
              <a:gd name="connsiteX13" fmla="*/ 247782 w 3551610"/>
              <a:gd name="connsiteY13" fmla="*/ 3125606 h 3385396"/>
              <a:gd name="connsiteX14" fmla="*/ 0 w 3551610"/>
              <a:gd name="connsiteY14" fmla="*/ 2999163 h 3385396"/>
              <a:gd name="connsiteX15" fmla="*/ 0 w 3551610"/>
              <a:gd name="connsiteY15" fmla="*/ 1904097 h 3385396"/>
              <a:gd name="connsiteX16" fmla="*/ 25089 w 3551610"/>
              <a:gd name="connsiteY16" fmla="*/ 1922512 h 3385396"/>
              <a:gd name="connsiteX17" fmla="*/ 482438 w 3551610"/>
              <a:gd name="connsiteY17" fmla="*/ 2240764 h 3385396"/>
              <a:gd name="connsiteX18" fmla="*/ 886596 w 3551610"/>
              <a:gd name="connsiteY18" fmla="*/ 1954362 h 3385396"/>
              <a:gd name="connsiteX19" fmla="*/ 147864 w 3551610"/>
              <a:gd name="connsiteY19" fmla="*/ 1256180 h 3385396"/>
              <a:gd name="connsiteX20" fmla="*/ 0 w 3551610"/>
              <a:gd name="connsiteY20" fmla="*/ 1123921 h 338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51610" h="3385396">
                <a:moveTo>
                  <a:pt x="850172" y="0"/>
                </a:moveTo>
                <a:lnTo>
                  <a:pt x="3551610" y="0"/>
                </a:lnTo>
                <a:lnTo>
                  <a:pt x="3545502" y="48057"/>
                </a:lnTo>
                <a:cubicBezTo>
                  <a:pt x="3494359" y="339007"/>
                  <a:pt x="3354023" y="630274"/>
                  <a:pt x="3153843" y="813124"/>
                </a:cubicBezTo>
                <a:cubicBezTo>
                  <a:pt x="2922486" y="1028562"/>
                  <a:pt x="2636802" y="1071145"/>
                  <a:pt x="2400452" y="1015946"/>
                </a:cubicBezTo>
                <a:cubicBezTo>
                  <a:pt x="2216301" y="975333"/>
                  <a:pt x="2046036" y="889407"/>
                  <a:pt x="1888439" y="795833"/>
                </a:cubicBezTo>
                <a:cubicBezTo>
                  <a:pt x="1605677" y="623551"/>
                  <a:pt x="1335114" y="409459"/>
                  <a:pt x="1076560" y="192507"/>
                </a:cubicBezTo>
                <a:close/>
                <a:moveTo>
                  <a:pt x="0" y="0"/>
                </a:moveTo>
                <a:lnTo>
                  <a:pt x="170254" y="0"/>
                </a:lnTo>
                <a:lnTo>
                  <a:pt x="213176" y="49586"/>
                </a:lnTo>
                <a:cubicBezTo>
                  <a:pt x="609385" y="505698"/>
                  <a:pt x="990817" y="936279"/>
                  <a:pt x="1186202" y="1137646"/>
                </a:cubicBezTo>
                <a:cubicBezTo>
                  <a:pt x="1490625" y="1463668"/>
                  <a:pt x="1866607" y="1888397"/>
                  <a:pt x="1908108" y="2448784"/>
                </a:cubicBezTo>
                <a:cubicBezTo>
                  <a:pt x="1925366" y="2681836"/>
                  <a:pt x="1911001" y="3141057"/>
                  <a:pt x="1522567" y="3316589"/>
                </a:cubicBezTo>
                <a:cubicBezTo>
                  <a:pt x="1182978" y="3470038"/>
                  <a:pt x="721635" y="3349535"/>
                  <a:pt x="247782" y="3125606"/>
                </a:cubicBezTo>
                <a:lnTo>
                  <a:pt x="0" y="2999163"/>
                </a:lnTo>
                <a:lnTo>
                  <a:pt x="0" y="1904097"/>
                </a:lnTo>
                <a:lnTo>
                  <a:pt x="25089" y="1922512"/>
                </a:lnTo>
                <a:cubicBezTo>
                  <a:pt x="216092" y="2062500"/>
                  <a:pt x="375808" y="2177722"/>
                  <a:pt x="482438" y="2240764"/>
                </a:cubicBezTo>
                <a:cubicBezTo>
                  <a:pt x="1030823" y="2564966"/>
                  <a:pt x="1089281" y="2190304"/>
                  <a:pt x="886596" y="1954362"/>
                </a:cubicBezTo>
                <a:cubicBezTo>
                  <a:pt x="782727" y="1833436"/>
                  <a:pt x="495086" y="1567846"/>
                  <a:pt x="147864" y="1256180"/>
                </a:cubicBezTo>
                <a:lnTo>
                  <a:pt x="0" y="1123921"/>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 name="Titre 1"/>
          <p:cNvSpPr>
            <a:spLocks noGrp="1"/>
          </p:cNvSpPr>
          <p:nvPr>
            <p:ph type="title"/>
          </p:nvPr>
        </p:nvSpPr>
        <p:spPr>
          <a:xfrm>
            <a:off x="685800" y="2194560"/>
            <a:ext cx="6126480" cy="4023360"/>
          </a:xfrm>
        </p:spPr>
        <p:txBody>
          <a:bodyPr rtlCol="0">
            <a:normAutofit/>
          </a:bodyPr>
          <a:lstStyle>
            <a:lvl1pPr>
              <a:defRPr sz="4400"/>
            </a:lvl1pPr>
          </a:lstStyle>
          <a:p>
            <a:pPr rtl="0"/>
            <a:r>
              <a:rPr lang="fr-FR"/>
              <a:t>Modifiez le style du titre</a:t>
            </a:r>
            <a:endParaRPr dirty="0"/>
          </a:p>
        </p:txBody>
      </p:sp>
      <p:sp>
        <p:nvSpPr>
          <p:cNvPr id="4" name="Espace réservé du contenu 3"/>
          <p:cNvSpPr>
            <a:spLocks noGrp="1"/>
          </p:cNvSpPr>
          <p:nvPr>
            <p:ph sz="half" idx="2"/>
          </p:nvPr>
        </p:nvSpPr>
        <p:spPr>
          <a:xfrm>
            <a:off x="7315199" y="2194560"/>
            <a:ext cx="4721087" cy="4023360"/>
          </a:xfrm>
        </p:spPr>
        <p:txBody>
          <a:bodyPr rtlCol="0" anchor="b">
            <a:normAutofit/>
          </a:bodyPr>
          <a:lstStyle>
            <a:lvl1pPr marL="457200" indent="-457200">
              <a:buClr>
                <a:schemeClr val="accent2">
                  <a:lumMod val="60000"/>
                  <a:lumOff val="40000"/>
                </a:schemeClr>
              </a:buClr>
              <a:buSzPct val="150000"/>
              <a:buFont typeface="Arial" panose="020B0604020202020204" pitchFamily="34" charset="0"/>
              <a:buChar char="•"/>
              <a:defRPr sz="2000">
                <a:solidFill>
                  <a:schemeClr val="tx2">
                    <a:lumMod val="85000"/>
                    <a:lumOff val="15000"/>
                  </a:schemeClr>
                </a:solidFill>
              </a:defRPr>
            </a:lvl1pPr>
            <a:lvl2pPr marL="914400" indent="-457200">
              <a:spcBef>
                <a:spcPts val="1800"/>
              </a:spcBef>
              <a:buClr>
                <a:schemeClr val="accent2">
                  <a:lumMod val="60000"/>
                  <a:lumOff val="40000"/>
                </a:schemeClr>
              </a:buClr>
              <a:buSzPct val="150000"/>
              <a:defRPr sz="2000">
                <a:solidFill>
                  <a:schemeClr val="tx2">
                    <a:lumMod val="85000"/>
                    <a:lumOff val="15000"/>
                  </a:schemeClr>
                </a:solidFill>
              </a:defRPr>
            </a:lvl2pPr>
            <a:lvl3pPr marL="1371600" indent="-457200">
              <a:buClr>
                <a:schemeClr val="accent2">
                  <a:lumMod val="60000"/>
                  <a:lumOff val="40000"/>
                </a:schemeClr>
              </a:buClr>
              <a:buSzPct val="150000"/>
              <a:defRPr sz="1800">
                <a:solidFill>
                  <a:schemeClr val="tx2">
                    <a:lumMod val="85000"/>
                    <a:lumOff val="15000"/>
                  </a:schemeClr>
                </a:solidFill>
              </a:defRPr>
            </a:lvl3pPr>
            <a:lvl4pPr marL="1828800" indent="-457200">
              <a:buClr>
                <a:schemeClr val="accent2">
                  <a:lumMod val="60000"/>
                  <a:lumOff val="40000"/>
                </a:schemeClr>
              </a:buClr>
              <a:buSzPct val="150000"/>
              <a:defRPr sz="1600">
                <a:solidFill>
                  <a:schemeClr val="tx2">
                    <a:lumMod val="85000"/>
                    <a:lumOff val="15000"/>
                  </a:schemeClr>
                </a:solidFill>
              </a:defRPr>
            </a:lvl4pPr>
            <a:lvl5pPr marL="2286000" indent="-457200">
              <a:buClr>
                <a:schemeClr val="accent2">
                  <a:lumMod val="60000"/>
                  <a:lumOff val="40000"/>
                </a:schemeClr>
              </a:buClr>
              <a:buSzPct val="150000"/>
              <a:defRPr sz="1600">
                <a:solidFill>
                  <a:schemeClr val="tx2">
                    <a:lumMod val="85000"/>
                    <a:lumOff val="15000"/>
                  </a:schemeClr>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Tree>
    <p:extLst>
      <p:ext uri="{BB962C8B-B14F-4D97-AF65-F5344CB8AC3E}">
        <p14:creationId xmlns:p14="http://schemas.microsoft.com/office/powerpoint/2010/main" val="405055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rdre du jour">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84354-E6F5-884B-B627-D27D6B0E6B91}"/>
              </a:ext>
            </a:extLst>
          </p:cNvPr>
          <p:cNvSpPr/>
          <p:nvPr/>
        </p:nvSpPr>
        <p:spPr>
          <a:xfrm rot="5400000">
            <a:off x="-381000" y="381000"/>
            <a:ext cx="6858000" cy="6096000"/>
          </a:xfrm>
          <a:prstGeom prst="rect">
            <a:avLst/>
          </a:prstGeom>
          <a:solidFill>
            <a:schemeClr val="accent2">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Ovale 12">
            <a:extLst>
              <a:ext uri="{FF2B5EF4-FFF2-40B4-BE49-F238E27FC236}">
                <a16:creationId xmlns:a16="http://schemas.microsoft.com/office/drawing/2014/main" id="{FCC3B331-9F31-1CC9-12CC-08E66C40AF89}"/>
              </a:ext>
            </a:extLst>
          </p:cNvPr>
          <p:cNvSpPr/>
          <p:nvPr/>
        </p:nvSpPr>
        <p:spPr>
          <a:xfrm>
            <a:off x="685800" y="548640"/>
            <a:ext cx="578411" cy="57841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795528" y="1371600"/>
            <a:ext cx="4663440" cy="4754880"/>
          </a:xfrm>
        </p:spPr>
        <p:txBody>
          <a:bodyPr rtlCol="0" anchor="ctr"/>
          <a:lstStyle>
            <a:lvl1pPr>
              <a:defRPr sz="3200"/>
            </a:lvl1pPr>
          </a:lstStyle>
          <a:p>
            <a:pPr rtl="0"/>
            <a:r>
              <a:rPr lang="fr-FR"/>
              <a:t>Modifiez le style du titre</a:t>
            </a:r>
            <a:endParaRPr dirty="0"/>
          </a:p>
        </p:txBody>
      </p:sp>
      <p:sp>
        <p:nvSpPr>
          <p:cNvPr id="3" name="Espace réservé du contenu 2"/>
          <p:cNvSpPr>
            <a:spLocks noGrp="1"/>
          </p:cNvSpPr>
          <p:nvPr>
            <p:ph idx="1"/>
          </p:nvPr>
        </p:nvSpPr>
        <p:spPr>
          <a:xfrm>
            <a:off x="6858000" y="1371600"/>
            <a:ext cx="4572000" cy="4754880"/>
          </a:xfrm>
        </p:spPr>
        <p:txBody>
          <a:bodyPr lIns="274320" tIns="274320" rIns="274320" bIns="274320" rtlCol="0" anchor="ctr">
            <a:normAutofit/>
          </a:bodyPr>
          <a:lstStyle>
            <a:lvl1pPr marL="457200" indent="-457200">
              <a:buClr>
                <a:schemeClr val="accent1"/>
              </a:buClr>
              <a:buSzPct val="150000"/>
              <a:defRPr sz="2000"/>
            </a:lvl1pPr>
            <a:lvl2pPr indent="457200">
              <a:buClr>
                <a:schemeClr val="accent1"/>
              </a:buClr>
              <a:buSzPct val="150000"/>
              <a:defRPr sz="1800"/>
            </a:lvl2pPr>
            <a:lvl3pPr indent="457200">
              <a:buClr>
                <a:schemeClr val="accent1"/>
              </a:buClr>
              <a:buSzPct val="150000"/>
              <a:defRPr sz="1600"/>
            </a:lvl3pPr>
            <a:lvl4pPr indent="457200">
              <a:buClr>
                <a:schemeClr val="accent1"/>
              </a:buClr>
              <a:buSzPct val="150000"/>
              <a:defRPr sz="1400"/>
            </a:lvl4pPr>
            <a:lvl5pPr indent="457200">
              <a:buClr>
                <a:schemeClr val="accent1"/>
              </a:buClr>
              <a:buSzPct val="150000"/>
              <a:defRPr sz="14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6" name="Espace réservé du numéro de diapositive 5"/>
          <p:cNvSpPr>
            <a:spLocks noGrp="1"/>
          </p:cNvSpPr>
          <p:nvPr>
            <p:ph type="sldNum" sz="quarter" idx="12"/>
          </p:nvPr>
        </p:nvSpPr>
        <p:spPr>
          <a:xfrm>
            <a:off x="795528" y="6413342"/>
            <a:ext cx="762000" cy="228600"/>
          </a:xfrm>
        </p:spPr>
        <p:txBody>
          <a:bodyPr rtlCol="0"/>
          <a:lstStyle/>
          <a:p>
            <a:fld id="{1A85BC68-290B-744C-963D-3D08246AC833}" type="slidenum">
              <a:rPr lang="fr-FR" smtClean="0"/>
              <a:t>‹N°›</a:t>
            </a:fld>
            <a:endParaRPr lang="fr-FR"/>
          </a:p>
        </p:txBody>
      </p:sp>
      <p:sp>
        <p:nvSpPr>
          <p:cNvPr id="5" name="Pied de page Espace réservé 4"/>
          <p:cNvSpPr>
            <a:spLocks noGrp="1"/>
          </p:cNvSpPr>
          <p:nvPr>
            <p:ph type="ftr" sz="quarter" idx="11"/>
          </p:nvPr>
        </p:nvSpPr>
        <p:spPr/>
        <p:txBody>
          <a:bodyPr rtlCol="0"/>
          <a:lstStyle/>
          <a:p>
            <a:endParaRPr lang="fr-FR"/>
          </a:p>
        </p:txBody>
      </p:sp>
      <p:sp>
        <p:nvSpPr>
          <p:cNvPr id="4" name="Date de l'espace réservé 3"/>
          <p:cNvSpPr>
            <a:spLocks noGrp="1"/>
          </p:cNvSpPr>
          <p:nvPr>
            <p:ph type="dt" sz="half" idx="10"/>
          </p:nvPr>
        </p:nvSpPr>
        <p:spPr>
          <a:xfrm>
            <a:off x="10033740" y="6413342"/>
            <a:ext cx="1396260" cy="228600"/>
          </a:xfrm>
        </p:spPr>
        <p:txBody>
          <a:bodyPr rtlCol="0"/>
          <a:lstStyle/>
          <a:p>
            <a:pPr rtl="0"/>
            <a:fld id="{EE518CBA-D8B4-47B2-892B-826C26D1B466}" type="datetimeFigureOut">
              <a:rPr lang="en-US" smtClean="0"/>
              <a:pPr rtl="0"/>
              <a:t>2/11/26</a:t>
            </a:fld>
            <a:endParaRPr lang="en-US" dirty="0"/>
          </a:p>
        </p:txBody>
      </p:sp>
    </p:spTree>
    <p:extLst>
      <p:ext uri="{BB962C8B-B14F-4D97-AF65-F5344CB8AC3E}">
        <p14:creationId xmlns:p14="http://schemas.microsoft.com/office/powerpoint/2010/main" val="119043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roit au titre et à l'image">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1311EC-B9EA-FD1D-3466-BA7090196DCD}"/>
              </a:ext>
            </a:extLst>
          </p:cNvPr>
          <p:cNvSpPr/>
          <p:nvPr/>
        </p:nvSpPr>
        <p:spPr>
          <a:xfrm>
            <a:off x="0" y="4480560"/>
            <a:ext cx="12192000" cy="2377440"/>
          </a:xfrm>
          <a:prstGeom prst="rect">
            <a:avLst/>
          </a:prstGeom>
          <a:solidFill>
            <a:schemeClr val="accent3">
              <a:lumMod val="40000"/>
              <a:lumOff val="6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Ovale 5">
            <a:extLst>
              <a:ext uri="{FF2B5EF4-FFF2-40B4-BE49-F238E27FC236}">
                <a16:creationId xmlns:a16="http://schemas.microsoft.com/office/drawing/2014/main" id="{D4D12E24-380B-5C35-5E46-BBA5811BCBE2}"/>
              </a:ext>
            </a:extLst>
          </p:cNvPr>
          <p:cNvSpPr/>
          <p:nvPr/>
        </p:nvSpPr>
        <p:spPr>
          <a:xfrm>
            <a:off x="685800" y="548640"/>
            <a:ext cx="578411" cy="57841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ctrTitle"/>
          </p:nvPr>
        </p:nvSpPr>
        <p:spPr>
          <a:xfrm>
            <a:off x="685800" y="1188720"/>
            <a:ext cx="6492240" cy="4023360"/>
          </a:xfrm>
        </p:spPr>
        <p:txBody>
          <a:bodyPr rtlCol="0" anchor="b">
            <a:normAutofit/>
          </a:bodyPr>
          <a:lstStyle>
            <a:lvl1pPr algn="l">
              <a:defRPr sz="4400"/>
            </a:lvl1pPr>
          </a:lstStyle>
          <a:p>
            <a:pPr rtl="0"/>
            <a:r>
              <a:rPr lang="fr-FR"/>
              <a:t>Modifiez le style du titre</a:t>
            </a:r>
            <a:endParaRPr dirty="0"/>
          </a:p>
        </p:txBody>
      </p:sp>
      <p:sp>
        <p:nvSpPr>
          <p:cNvPr id="10" name="Espace réservé à l'image 9">
            <a:extLst>
              <a:ext uri="{FF2B5EF4-FFF2-40B4-BE49-F238E27FC236}">
                <a16:creationId xmlns:a16="http://schemas.microsoft.com/office/drawing/2014/main" id="{B6FA7872-6944-2A5F-BBB4-BC1FC7FCAB4D}"/>
              </a:ext>
            </a:extLst>
          </p:cNvPr>
          <p:cNvSpPr>
            <a:spLocks noGrp="1"/>
          </p:cNvSpPr>
          <p:nvPr>
            <p:ph type="pic" sz="quarter" idx="10"/>
          </p:nvPr>
        </p:nvSpPr>
        <p:spPr>
          <a:xfrm>
            <a:off x="7863840" y="548640"/>
            <a:ext cx="3653268" cy="5623560"/>
          </a:xfrm>
          <a:custGeom>
            <a:avLst/>
            <a:gdLst>
              <a:gd name="connsiteX0" fmla="*/ 1823887 w 3653268"/>
              <a:gd name="connsiteY0" fmla="*/ 0 h 5623560"/>
              <a:gd name="connsiteX1" fmla="*/ 1829381 w 3653268"/>
              <a:gd name="connsiteY1" fmla="*/ 0 h 5623560"/>
              <a:gd name="connsiteX2" fmla="*/ 2011505 w 3653268"/>
              <a:gd name="connsiteY2" fmla="*/ 8739 h 5623560"/>
              <a:gd name="connsiteX3" fmla="*/ 3653268 w 3653268"/>
              <a:gd name="connsiteY3" fmla="*/ 1725481 h 5623560"/>
              <a:gd name="connsiteX4" fmla="*/ 3653268 w 3653268"/>
              <a:gd name="connsiteY4" fmla="*/ 5623560 h 5623560"/>
              <a:gd name="connsiteX5" fmla="*/ 0 w 3653268"/>
              <a:gd name="connsiteY5" fmla="*/ 5623560 h 5623560"/>
              <a:gd name="connsiteX6" fmla="*/ 0 w 3653268"/>
              <a:gd name="connsiteY6" fmla="*/ 1725481 h 5623560"/>
              <a:gd name="connsiteX7" fmla="*/ 1641763 w 3653268"/>
              <a:gd name="connsiteY7" fmla="*/ 8739 h 562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3268" h="5623560">
                <a:moveTo>
                  <a:pt x="1823887" y="0"/>
                </a:moveTo>
                <a:lnTo>
                  <a:pt x="1829381" y="0"/>
                </a:lnTo>
                <a:lnTo>
                  <a:pt x="2011505" y="8739"/>
                </a:lnTo>
                <a:cubicBezTo>
                  <a:pt x="2923328" y="96739"/>
                  <a:pt x="3636144" y="828758"/>
                  <a:pt x="3653268" y="1725481"/>
                </a:cubicBezTo>
                <a:lnTo>
                  <a:pt x="3653268" y="5623560"/>
                </a:lnTo>
                <a:lnTo>
                  <a:pt x="0" y="5623560"/>
                </a:lnTo>
                <a:lnTo>
                  <a:pt x="0" y="1725481"/>
                </a:lnTo>
                <a:cubicBezTo>
                  <a:pt x="17125" y="828758"/>
                  <a:pt x="729940" y="96739"/>
                  <a:pt x="1641763" y="8739"/>
                </a:cubicBezTo>
                <a:close/>
              </a:path>
            </a:pathLst>
          </a:custGeom>
        </p:spPr>
        <p:txBody>
          <a:bodyPr wrap="square" rtlCol="0">
            <a:noAutofit/>
          </a:bodyPr>
          <a:lstStyle>
            <a:lvl1pPr marL="0" indent="0" algn="ctr">
              <a:buNone/>
              <a:defRPr sz="1600"/>
            </a:lvl1pPr>
          </a:lstStyle>
          <a:p>
            <a:pPr rtl="0"/>
            <a:r>
              <a:rPr lang="fr-FR"/>
              <a:t>Cliquez sur l'icône pour ajouter une image</a:t>
            </a:r>
            <a:endParaRPr lang="en-US"/>
          </a:p>
        </p:txBody>
      </p:sp>
    </p:spTree>
    <p:extLst>
      <p:ext uri="{BB962C8B-B14F-4D97-AF65-F5344CB8AC3E}">
        <p14:creationId xmlns:p14="http://schemas.microsoft.com/office/powerpoint/2010/main" val="130055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sous-titre et image à gauche">
    <p:bg>
      <p:bgPr>
        <a:solidFill>
          <a:schemeClr val="accent4">
            <a:alpha val="8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F7F75D-824B-5758-3F93-CBCA19C4EF2A}"/>
              </a:ext>
            </a:extLst>
          </p:cNvPr>
          <p:cNvSpPr/>
          <p:nvPr/>
        </p:nvSpPr>
        <p:spPr>
          <a:xfrm rot="16200000">
            <a:off x="-2240280" y="2240280"/>
            <a:ext cx="6858003" cy="237744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Ovale 3">
            <a:extLst>
              <a:ext uri="{FF2B5EF4-FFF2-40B4-BE49-F238E27FC236}">
                <a16:creationId xmlns:a16="http://schemas.microsoft.com/office/drawing/2014/main" id="{2E3EA9C2-5820-5D5D-F088-4CEAB88FCDC4}"/>
              </a:ext>
            </a:extLst>
          </p:cNvPr>
          <p:cNvSpPr/>
          <p:nvPr/>
        </p:nvSpPr>
        <p:spPr>
          <a:xfrm>
            <a:off x="11064240" y="548640"/>
            <a:ext cx="578411" cy="578411"/>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ctrTitle"/>
          </p:nvPr>
        </p:nvSpPr>
        <p:spPr>
          <a:xfrm>
            <a:off x="4937760" y="1188720"/>
            <a:ext cx="6492240" cy="4023360"/>
          </a:xfrm>
        </p:spPr>
        <p:txBody>
          <a:bodyPr rtlCol="0" anchor="b">
            <a:normAutofit/>
          </a:bodyPr>
          <a:lstStyle>
            <a:lvl1pPr algn="l">
              <a:defRPr sz="4400"/>
            </a:lvl1pPr>
          </a:lstStyle>
          <a:p>
            <a:pPr rtl="0"/>
            <a:r>
              <a:rPr lang="fr-FR"/>
              <a:t>Modifiez le style du titre</a:t>
            </a:r>
            <a:endParaRPr dirty="0"/>
          </a:p>
        </p:txBody>
      </p:sp>
      <p:sp>
        <p:nvSpPr>
          <p:cNvPr id="7" name="Sous-titre 2">
            <a:extLst>
              <a:ext uri="{FF2B5EF4-FFF2-40B4-BE49-F238E27FC236}">
                <a16:creationId xmlns:a16="http://schemas.microsoft.com/office/drawing/2014/main" id="{2E979009-4D52-1D25-3898-852C4759048B}"/>
              </a:ext>
            </a:extLst>
          </p:cNvPr>
          <p:cNvSpPr>
            <a:spLocks noGrp="1"/>
          </p:cNvSpPr>
          <p:nvPr>
            <p:ph type="subTitle" idx="1"/>
          </p:nvPr>
        </p:nvSpPr>
        <p:spPr>
          <a:xfrm>
            <a:off x="4937760" y="5394960"/>
            <a:ext cx="6492240" cy="914400"/>
          </a:xfrm>
        </p:spPr>
        <p:txBody>
          <a:bodyPr rtlCol="0">
            <a:normAutofit/>
          </a:bodyPr>
          <a:lstStyle>
            <a:lvl1pPr marL="0" indent="0" algn="l">
              <a:spcBef>
                <a:spcPts val="0"/>
              </a:spcBef>
              <a:buNone/>
              <a:defRPr sz="20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Modifiez le style des sous-titres du masque</a:t>
            </a:r>
            <a:endParaRPr/>
          </a:p>
        </p:txBody>
      </p:sp>
      <p:sp>
        <p:nvSpPr>
          <p:cNvPr id="10" name="Espace réservé à l'image 9">
            <a:extLst>
              <a:ext uri="{FF2B5EF4-FFF2-40B4-BE49-F238E27FC236}">
                <a16:creationId xmlns:a16="http://schemas.microsoft.com/office/drawing/2014/main" id="{B6FA7872-6944-2A5F-BBB4-BC1FC7FCAB4D}"/>
              </a:ext>
            </a:extLst>
          </p:cNvPr>
          <p:cNvSpPr>
            <a:spLocks noGrp="1"/>
          </p:cNvSpPr>
          <p:nvPr>
            <p:ph type="pic" sz="quarter" idx="10"/>
          </p:nvPr>
        </p:nvSpPr>
        <p:spPr>
          <a:xfrm>
            <a:off x="548640" y="548640"/>
            <a:ext cx="3653268" cy="5623560"/>
          </a:xfrm>
          <a:custGeom>
            <a:avLst/>
            <a:gdLst>
              <a:gd name="connsiteX0" fmla="*/ 1823887 w 3653268"/>
              <a:gd name="connsiteY0" fmla="*/ 0 h 5623560"/>
              <a:gd name="connsiteX1" fmla="*/ 1829381 w 3653268"/>
              <a:gd name="connsiteY1" fmla="*/ 0 h 5623560"/>
              <a:gd name="connsiteX2" fmla="*/ 2011505 w 3653268"/>
              <a:gd name="connsiteY2" fmla="*/ 8739 h 5623560"/>
              <a:gd name="connsiteX3" fmla="*/ 3653268 w 3653268"/>
              <a:gd name="connsiteY3" fmla="*/ 1725481 h 5623560"/>
              <a:gd name="connsiteX4" fmla="*/ 3653268 w 3653268"/>
              <a:gd name="connsiteY4" fmla="*/ 5623560 h 5623560"/>
              <a:gd name="connsiteX5" fmla="*/ 0 w 3653268"/>
              <a:gd name="connsiteY5" fmla="*/ 5623560 h 5623560"/>
              <a:gd name="connsiteX6" fmla="*/ 0 w 3653268"/>
              <a:gd name="connsiteY6" fmla="*/ 1725481 h 5623560"/>
              <a:gd name="connsiteX7" fmla="*/ 1641763 w 3653268"/>
              <a:gd name="connsiteY7" fmla="*/ 8739 h 562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3268" h="5623560">
                <a:moveTo>
                  <a:pt x="1823887" y="0"/>
                </a:moveTo>
                <a:lnTo>
                  <a:pt x="1829381" y="0"/>
                </a:lnTo>
                <a:lnTo>
                  <a:pt x="2011505" y="8739"/>
                </a:lnTo>
                <a:cubicBezTo>
                  <a:pt x="2923328" y="96739"/>
                  <a:pt x="3636144" y="828758"/>
                  <a:pt x="3653268" y="1725481"/>
                </a:cubicBezTo>
                <a:lnTo>
                  <a:pt x="3653268" y="5623560"/>
                </a:lnTo>
                <a:lnTo>
                  <a:pt x="0" y="5623560"/>
                </a:lnTo>
                <a:lnTo>
                  <a:pt x="0" y="1725481"/>
                </a:lnTo>
                <a:cubicBezTo>
                  <a:pt x="17125" y="828758"/>
                  <a:pt x="729940" y="96739"/>
                  <a:pt x="1641763" y="8739"/>
                </a:cubicBezTo>
                <a:close/>
              </a:path>
            </a:pathLst>
          </a:custGeom>
        </p:spPr>
        <p:txBody>
          <a:bodyPr wrap="square" rtlCol="0">
            <a:noAutofit/>
          </a:bodyPr>
          <a:lstStyle>
            <a:lvl1pPr marL="0" indent="0" algn="ctr">
              <a:buNone/>
              <a:defRPr sz="1600"/>
            </a:lvl1pPr>
          </a:lstStyle>
          <a:p>
            <a:pPr rtl="0"/>
            <a:r>
              <a:rPr lang="fr-FR"/>
              <a:t>Cliquez sur l'icône pour ajouter une image</a:t>
            </a:r>
            <a:endParaRPr lang="en-US"/>
          </a:p>
        </p:txBody>
      </p:sp>
    </p:spTree>
    <p:extLst>
      <p:ext uri="{BB962C8B-B14F-4D97-AF65-F5344CB8AC3E}">
        <p14:creationId xmlns:p14="http://schemas.microsoft.com/office/powerpoint/2010/main" val="88315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01">
    <p:bg>
      <p:bgPr>
        <a:solidFill>
          <a:schemeClr val="accent5"/>
        </a:solidFill>
        <a:effectLst/>
      </p:bgPr>
    </p:bg>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A47F5B4F-3A51-5F79-2798-E9B6D36CAAAB}"/>
              </a:ext>
            </a:extLst>
          </p:cNvPr>
          <p:cNvSpPr/>
          <p:nvPr/>
        </p:nvSpPr>
        <p:spPr>
          <a:xfrm>
            <a:off x="1445472" y="5762722"/>
            <a:ext cx="3164763" cy="1095278"/>
          </a:xfrm>
          <a:custGeom>
            <a:avLst/>
            <a:gdLst>
              <a:gd name="connsiteX0" fmla="*/ 283438 w 3164763"/>
              <a:gd name="connsiteY0" fmla="*/ 711774 h 1095278"/>
              <a:gd name="connsiteX1" fmla="*/ 848830 w 3164763"/>
              <a:gd name="connsiteY1" fmla="*/ 1018583 h 1095278"/>
              <a:gd name="connsiteX2" fmla="*/ 935844 w 3164763"/>
              <a:gd name="connsiteY2" fmla="*/ 1095278 h 1095278"/>
              <a:gd name="connsiteX3" fmla="*/ 32328 w 3164763"/>
              <a:gd name="connsiteY3" fmla="*/ 1095278 h 1095278"/>
              <a:gd name="connsiteX4" fmla="*/ 17992 w 3164763"/>
              <a:gd name="connsiteY4" fmla="*/ 1072587 h 1095278"/>
              <a:gd name="connsiteX5" fmla="*/ 150764 w 3164763"/>
              <a:gd name="connsiteY5" fmla="*/ 752877 h 1095278"/>
              <a:gd name="connsiteX6" fmla="*/ 283438 w 3164763"/>
              <a:gd name="connsiteY6" fmla="*/ 711774 h 1095278"/>
              <a:gd name="connsiteX7" fmla="*/ 2592187 w 3164763"/>
              <a:gd name="connsiteY7" fmla="*/ 540072 h 1095278"/>
              <a:gd name="connsiteX8" fmla="*/ 3106095 w 3164763"/>
              <a:gd name="connsiteY8" fmla="*/ 839530 h 1095278"/>
              <a:gd name="connsiteX9" fmla="*/ 3162842 w 3164763"/>
              <a:gd name="connsiteY9" fmla="*/ 1078421 h 1095278"/>
              <a:gd name="connsiteX10" fmla="*/ 3158712 w 3164763"/>
              <a:gd name="connsiteY10" fmla="*/ 1095278 h 1095278"/>
              <a:gd name="connsiteX11" fmla="*/ 1933591 w 3164763"/>
              <a:gd name="connsiteY11" fmla="*/ 1095278 h 1095278"/>
              <a:gd name="connsiteX12" fmla="*/ 1957458 w 3164763"/>
              <a:gd name="connsiteY12" fmla="*/ 1065170 h 1095278"/>
              <a:gd name="connsiteX13" fmla="*/ 2197514 w 3164763"/>
              <a:gd name="connsiteY13" fmla="*/ 804427 h 1095278"/>
              <a:gd name="connsiteX14" fmla="*/ 2592187 w 3164763"/>
              <a:gd name="connsiteY14" fmla="*/ 540072 h 1095278"/>
              <a:gd name="connsiteX15" fmla="*/ 1797067 w 3164763"/>
              <a:gd name="connsiteY15" fmla="*/ 212040 h 1095278"/>
              <a:gd name="connsiteX16" fmla="*/ 1847775 w 3164763"/>
              <a:gd name="connsiteY16" fmla="*/ 213201 h 1095278"/>
              <a:gd name="connsiteX17" fmla="*/ 1817760 w 3164763"/>
              <a:gd name="connsiteY17" fmla="*/ 1093323 h 1095278"/>
              <a:gd name="connsiteX18" fmla="*/ 1816045 w 3164763"/>
              <a:gd name="connsiteY18" fmla="*/ 1095278 h 1095278"/>
              <a:gd name="connsiteX19" fmla="*/ 1428770 w 3164763"/>
              <a:gd name="connsiteY19" fmla="*/ 1095278 h 1095278"/>
              <a:gd name="connsiteX20" fmla="*/ 1457286 w 3164763"/>
              <a:gd name="connsiteY20" fmla="*/ 847228 h 1095278"/>
              <a:gd name="connsiteX21" fmla="*/ 1502606 w 3164763"/>
              <a:gd name="connsiteY21" fmla="*/ 597247 h 1095278"/>
              <a:gd name="connsiteX22" fmla="*/ 1797067 w 3164763"/>
              <a:gd name="connsiteY22" fmla="*/ 212040 h 1095278"/>
              <a:gd name="connsiteX23" fmla="*/ 994005 w 3164763"/>
              <a:gd name="connsiteY23" fmla="*/ 200 h 1095278"/>
              <a:gd name="connsiteX24" fmla="*/ 1359778 w 3164763"/>
              <a:gd name="connsiteY24" fmla="*/ 1055596 h 1095278"/>
              <a:gd name="connsiteX25" fmla="*/ 1359837 w 3164763"/>
              <a:gd name="connsiteY25" fmla="*/ 1095278 h 1095278"/>
              <a:gd name="connsiteX26" fmla="*/ 1033592 w 3164763"/>
              <a:gd name="connsiteY26" fmla="*/ 1095278 h 1095278"/>
              <a:gd name="connsiteX27" fmla="*/ 966819 w 3164763"/>
              <a:gd name="connsiteY27" fmla="*/ 1018090 h 1095278"/>
              <a:gd name="connsiteX28" fmla="*/ 595883 w 3164763"/>
              <a:gd name="connsiteY28" fmla="*/ 479121 h 1095278"/>
              <a:gd name="connsiteX29" fmla="*/ 764388 w 3164763"/>
              <a:gd name="connsiteY29" fmla="*/ 116410 h 1095278"/>
              <a:gd name="connsiteX30" fmla="*/ 994005 w 3164763"/>
              <a:gd name="connsiteY30" fmla="*/ 200 h 10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64763" h="1095278">
                <a:moveTo>
                  <a:pt x="283438" y="711774"/>
                </a:moveTo>
                <a:cubicBezTo>
                  <a:pt x="483095" y="706814"/>
                  <a:pt x="708885" y="913523"/>
                  <a:pt x="848830" y="1018583"/>
                </a:cubicBezTo>
                <a:lnTo>
                  <a:pt x="935844" y="1095278"/>
                </a:lnTo>
                <a:lnTo>
                  <a:pt x="32328" y="1095278"/>
                </a:lnTo>
                <a:lnTo>
                  <a:pt x="17992" y="1072587"/>
                </a:lnTo>
                <a:cubicBezTo>
                  <a:pt x="-29410" y="966296"/>
                  <a:pt x="17540" y="854878"/>
                  <a:pt x="150764" y="752877"/>
                </a:cubicBezTo>
                <a:cubicBezTo>
                  <a:pt x="192679" y="725337"/>
                  <a:pt x="237363" y="712920"/>
                  <a:pt x="283438" y="711774"/>
                </a:cubicBezTo>
                <a:close/>
                <a:moveTo>
                  <a:pt x="2592187" y="540072"/>
                </a:moveTo>
                <a:cubicBezTo>
                  <a:pt x="2740377" y="534305"/>
                  <a:pt x="3032274" y="702851"/>
                  <a:pt x="3106095" y="839530"/>
                </a:cubicBezTo>
                <a:cubicBezTo>
                  <a:pt x="3145958" y="913327"/>
                  <a:pt x="3172275" y="999389"/>
                  <a:pt x="3162842" y="1078421"/>
                </a:cubicBezTo>
                <a:lnTo>
                  <a:pt x="3158712" y="1095278"/>
                </a:lnTo>
                <a:lnTo>
                  <a:pt x="1933591" y="1095278"/>
                </a:lnTo>
                <a:lnTo>
                  <a:pt x="1957458" y="1065170"/>
                </a:lnTo>
                <a:cubicBezTo>
                  <a:pt x="2030854" y="974576"/>
                  <a:pt x="2108590" y="885172"/>
                  <a:pt x="2197514" y="804427"/>
                </a:cubicBezTo>
                <a:cubicBezTo>
                  <a:pt x="2373543" y="624151"/>
                  <a:pt x="2405879" y="547328"/>
                  <a:pt x="2592187" y="540072"/>
                </a:cubicBezTo>
                <a:close/>
                <a:moveTo>
                  <a:pt x="1797067" y="212040"/>
                </a:moveTo>
                <a:cubicBezTo>
                  <a:pt x="1814132" y="210359"/>
                  <a:pt x="1831109" y="210785"/>
                  <a:pt x="1847775" y="213201"/>
                </a:cubicBezTo>
                <a:cubicBezTo>
                  <a:pt x="2069989" y="245413"/>
                  <a:pt x="2236843" y="631363"/>
                  <a:pt x="1817760" y="1093323"/>
                </a:cubicBezTo>
                <a:lnTo>
                  <a:pt x="1816045" y="1095278"/>
                </a:lnTo>
                <a:lnTo>
                  <a:pt x="1428770" y="1095278"/>
                </a:lnTo>
                <a:lnTo>
                  <a:pt x="1457286" y="847228"/>
                </a:lnTo>
                <a:cubicBezTo>
                  <a:pt x="1470325" y="763466"/>
                  <a:pt x="1485957" y="681180"/>
                  <a:pt x="1502606" y="597247"/>
                </a:cubicBezTo>
                <a:cubicBezTo>
                  <a:pt x="1553866" y="338812"/>
                  <a:pt x="1677611" y="223806"/>
                  <a:pt x="1797067" y="212040"/>
                </a:cubicBezTo>
                <a:close/>
                <a:moveTo>
                  <a:pt x="994005" y="200"/>
                </a:moveTo>
                <a:cubicBezTo>
                  <a:pt x="1292087" y="-13283"/>
                  <a:pt x="1354680" y="660819"/>
                  <a:pt x="1359778" y="1055596"/>
                </a:cubicBezTo>
                <a:lnTo>
                  <a:pt x="1359837" y="1095278"/>
                </a:lnTo>
                <a:lnTo>
                  <a:pt x="1033592" y="1095278"/>
                </a:lnTo>
                <a:lnTo>
                  <a:pt x="966819" y="1018090"/>
                </a:lnTo>
                <a:cubicBezTo>
                  <a:pt x="820148" y="853100"/>
                  <a:pt x="661554" y="674260"/>
                  <a:pt x="595883" y="479121"/>
                </a:cubicBezTo>
                <a:cubicBezTo>
                  <a:pt x="570088" y="322856"/>
                  <a:pt x="643086" y="232208"/>
                  <a:pt x="764388" y="116410"/>
                </a:cubicBezTo>
                <a:cubicBezTo>
                  <a:pt x="853275" y="38556"/>
                  <a:pt x="929205" y="3131"/>
                  <a:pt x="994005" y="200"/>
                </a:cubicBezTo>
                <a:close/>
              </a:path>
            </a:pathLst>
          </a:custGeom>
          <a:solidFill>
            <a:schemeClr val="accent3">
              <a:lumMod val="60000"/>
              <a:lumOff val="40000"/>
            </a:schemeClr>
          </a:solidFill>
          <a:ln w="0" cap="flat">
            <a:noFill/>
            <a:prstDash val="solid"/>
            <a:miter/>
          </a:ln>
        </p:spPr>
        <p:txBody>
          <a:bodyPr wrap="square" rtlCol="0" anchor="ctr">
            <a:noAutofit/>
          </a:bodyPr>
          <a:lstStyle/>
          <a:p>
            <a:pPr lvl="0" rtl="0"/>
            <a:endParaRPr lang="en-US">
              <a:solidFill>
                <a:schemeClr val="tx1"/>
              </a:solidFill>
            </a:endParaRPr>
          </a:p>
        </p:txBody>
      </p:sp>
      <p:sp>
        <p:nvSpPr>
          <p:cNvPr id="7" name="Rectangle 6">
            <a:extLst>
              <a:ext uri="{FF2B5EF4-FFF2-40B4-BE49-F238E27FC236}">
                <a16:creationId xmlns:a16="http://schemas.microsoft.com/office/drawing/2014/main" id="{33F3C538-972D-DC8B-299D-554B0E4752E6}"/>
              </a:ext>
            </a:extLst>
          </p:cNvPr>
          <p:cNvSpPr/>
          <p:nvPr/>
        </p:nvSpPr>
        <p:spPr>
          <a:xfrm rot="5400000">
            <a:off x="5714999" y="381003"/>
            <a:ext cx="6858001" cy="6096000"/>
          </a:xfrm>
          <a:prstGeom prst="rect">
            <a:avLst/>
          </a:prstGeom>
          <a:solidFill>
            <a:schemeClr val="accent5">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Ovale 8">
            <a:extLst>
              <a:ext uri="{FF2B5EF4-FFF2-40B4-BE49-F238E27FC236}">
                <a16:creationId xmlns:a16="http://schemas.microsoft.com/office/drawing/2014/main" id="{74851817-F738-63A7-E87A-B8CB55C4B4FF}"/>
              </a:ext>
            </a:extLst>
          </p:cNvPr>
          <p:cNvSpPr/>
          <p:nvPr/>
        </p:nvSpPr>
        <p:spPr>
          <a:xfrm>
            <a:off x="685800" y="548640"/>
            <a:ext cx="578411" cy="578411"/>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548640" y="1371600"/>
            <a:ext cx="4663440" cy="4754880"/>
          </a:xfrm>
        </p:spPr>
        <p:txBody>
          <a:bodyPr rtlCol="0" anchor="ctr"/>
          <a:lstStyle>
            <a:lvl1pPr>
              <a:defRPr sz="3200"/>
            </a:lvl1pPr>
          </a:lstStyle>
          <a:p>
            <a:pPr rtl="0"/>
            <a:r>
              <a:rPr lang="fr-FR"/>
              <a:t>Modifiez le style du titre</a:t>
            </a:r>
            <a:endParaRPr dirty="0"/>
          </a:p>
        </p:txBody>
      </p:sp>
      <p:sp>
        <p:nvSpPr>
          <p:cNvPr id="3" name="Espace réservé du contenu 2"/>
          <p:cNvSpPr>
            <a:spLocks noGrp="1"/>
          </p:cNvSpPr>
          <p:nvPr>
            <p:ph idx="1"/>
          </p:nvPr>
        </p:nvSpPr>
        <p:spPr>
          <a:xfrm>
            <a:off x="6583680" y="1371600"/>
            <a:ext cx="5029200" cy="4754880"/>
          </a:xfrm>
        </p:spPr>
        <p:txBody>
          <a:bodyPr lIns="91440" tIns="45720" rIns="91440" bIns="45720" rtlCol="0" anchor="ctr">
            <a:normAutofit/>
          </a:bodyPr>
          <a:lstStyle>
            <a:lvl1pPr marL="457200" indent="-457200">
              <a:buClr>
                <a:schemeClr val="accent3">
                  <a:lumMod val="60000"/>
                  <a:lumOff val="40000"/>
                </a:schemeClr>
              </a:buClr>
              <a:buSzPct val="150000"/>
              <a:defRPr sz="1800"/>
            </a:lvl1pPr>
            <a:lvl2pPr indent="457200">
              <a:buClr>
                <a:schemeClr val="accent3">
                  <a:lumMod val="60000"/>
                  <a:lumOff val="40000"/>
                </a:schemeClr>
              </a:buClr>
              <a:buSzPct val="150000"/>
              <a:defRPr sz="1600"/>
            </a:lvl2pPr>
            <a:lvl3pPr indent="457200">
              <a:buClr>
                <a:schemeClr val="accent3">
                  <a:lumMod val="60000"/>
                  <a:lumOff val="40000"/>
                </a:schemeClr>
              </a:buClr>
              <a:buSzPct val="150000"/>
              <a:defRPr sz="1400"/>
            </a:lvl3pPr>
            <a:lvl4pPr indent="457200">
              <a:buClr>
                <a:schemeClr val="accent3">
                  <a:lumMod val="60000"/>
                  <a:lumOff val="40000"/>
                </a:schemeClr>
              </a:buClr>
              <a:buSzPct val="150000"/>
              <a:defRPr sz="1200"/>
            </a:lvl4pPr>
            <a:lvl5pPr indent="457200">
              <a:buClr>
                <a:schemeClr val="accent3">
                  <a:lumMod val="60000"/>
                  <a:lumOff val="40000"/>
                </a:schemeClr>
              </a:buClr>
              <a:buSzPct val="150000"/>
              <a:defRPr sz="12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6" name="Espace réservé au numéro de diapositive 5"/>
          <p:cNvSpPr>
            <a:spLocks noGrp="1"/>
          </p:cNvSpPr>
          <p:nvPr>
            <p:ph type="sldNum" sz="quarter" idx="12"/>
          </p:nvPr>
        </p:nvSpPr>
        <p:spPr>
          <a:xfrm>
            <a:off x="548640" y="6413342"/>
            <a:ext cx="762000" cy="228600"/>
          </a:xfrm>
        </p:spPr>
        <p:txBody>
          <a:bodyPr rtlCol="0"/>
          <a:lstStyle/>
          <a:p>
            <a:fld id="{1A85BC68-290B-744C-963D-3D08246AC833}" type="slidenum">
              <a:rPr lang="fr-FR" smtClean="0"/>
              <a:t>‹N°›</a:t>
            </a:fld>
            <a:endParaRPr lang="fr-FR"/>
          </a:p>
        </p:txBody>
      </p:sp>
      <p:sp>
        <p:nvSpPr>
          <p:cNvPr id="5" name="Pied de page Espace réservé 4"/>
          <p:cNvSpPr>
            <a:spLocks noGrp="1"/>
          </p:cNvSpPr>
          <p:nvPr>
            <p:ph type="ftr" sz="quarter" idx="11"/>
          </p:nvPr>
        </p:nvSpPr>
        <p:spPr/>
        <p:txBody>
          <a:bodyPr rtlCol="0"/>
          <a:lstStyle/>
          <a:p>
            <a:endParaRPr lang="fr-FR"/>
          </a:p>
        </p:txBody>
      </p:sp>
      <p:sp>
        <p:nvSpPr>
          <p:cNvPr id="4" name="Date de l'espace réservé 3"/>
          <p:cNvSpPr>
            <a:spLocks noGrp="1"/>
          </p:cNvSpPr>
          <p:nvPr>
            <p:ph type="dt" sz="half" idx="10"/>
          </p:nvPr>
        </p:nvSpPr>
        <p:spPr/>
        <p:txBody>
          <a:bodyPr rtlCol="0"/>
          <a:lstStyle/>
          <a:p>
            <a:pPr rtl="0"/>
            <a:fld id="{EE518CBA-D8B4-47B2-892B-826C26D1B466}" type="datetimeFigureOut">
              <a:rPr lang="en-US" smtClean="0"/>
              <a:pPr rtl="0"/>
              <a:t>2/11/26</a:t>
            </a:fld>
            <a:endParaRPr lang="en-US" dirty="0"/>
          </a:p>
        </p:txBody>
      </p:sp>
    </p:spTree>
    <p:extLst>
      <p:ext uri="{BB962C8B-B14F-4D97-AF65-F5344CB8AC3E}">
        <p14:creationId xmlns:p14="http://schemas.microsoft.com/office/powerpoint/2010/main" val="335593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ut de section">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Ovale 2">
            <a:extLst>
              <a:ext uri="{FF2B5EF4-FFF2-40B4-BE49-F238E27FC236}">
                <a16:creationId xmlns:a16="http://schemas.microsoft.com/office/drawing/2014/main" id="{71597917-38AA-8B6D-AFBB-09B6ADB2E443}"/>
              </a:ext>
            </a:extLst>
          </p:cNvPr>
          <p:cNvSpPr/>
          <p:nvPr/>
        </p:nvSpPr>
        <p:spPr>
          <a:xfrm>
            <a:off x="685800" y="548640"/>
            <a:ext cx="578411" cy="57841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tangle 3">
            <a:extLst>
              <a:ext uri="{FF2B5EF4-FFF2-40B4-BE49-F238E27FC236}">
                <a16:creationId xmlns:a16="http://schemas.microsoft.com/office/drawing/2014/main" id="{073B8848-B088-BAC3-E8EB-31B7FB10C69B}"/>
              </a:ext>
            </a:extLst>
          </p:cNvPr>
          <p:cNvSpPr/>
          <p:nvPr/>
        </p:nvSpPr>
        <p:spPr>
          <a:xfrm rot="16200000">
            <a:off x="7574278" y="2240280"/>
            <a:ext cx="6858003" cy="2377440"/>
          </a:xfrm>
          <a:prstGeom prst="rect">
            <a:avLst/>
          </a:prstGeom>
          <a:solidFill>
            <a:schemeClr val="accent6">
              <a:lumMod val="40000"/>
              <a:lumOff val="6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Forme libre 9">
            <a:extLst>
              <a:ext uri="{FF2B5EF4-FFF2-40B4-BE49-F238E27FC236}">
                <a16:creationId xmlns:a16="http://schemas.microsoft.com/office/drawing/2014/main" id="{AA597258-D304-5419-1821-3B20EC0FBBAF}"/>
              </a:ext>
            </a:extLst>
          </p:cNvPr>
          <p:cNvSpPr>
            <a:spLocks noChangeAspect="1"/>
          </p:cNvSpPr>
          <p:nvPr/>
        </p:nvSpPr>
        <p:spPr>
          <a:xfrm rot="5400000" flipH="1">
            <a:off x="8157423" y="1333898"/>
            <a:ext cx="3227725" cy="1613182"/>
          </a:xfrm>
          <a:custGeom>
            <a:avLst/>
            <a:gdLst>
              <a:gd name="connsiteX0" fmla="*/ 2178147 w 4602868"/>
              <a:gd name="connsiteY0" fmla="*/ 568176 h 2300460"/>
              <a:gd name="connsiteX1" fmla="*/ 2516044 w 4602868"/>
              <a:gd name="connsiteY1" fmla="*/ 1093324 h 2300460"/>
              <a:gd name="connsiteX2" fmla="*/ 1862725 w 4602868"/>
              <a:gd name="connsiteY2" fmla="*/ 1618304 h 2300460"/>
              <a:gd name="connsiteX3" fmla="*/ 2072036 w 4602868"/>
              <a:gd name="connsiteY3" fmla="*/ 641782 h 2300460"/>
              <a:gd name="connsiteX4" fmla="*/ 2148256 w 4602868"/>
              <a:gd name="connsiteY4" fmla="*/ 573392 h 2300460"/>
              <a:gd name="connsiteX5" fmla="*/ 2178147 w 4602868"/>
              <a:gd name="connsiteY5" fmla="*/ 568176 h 2300460"/>
              <a:gd name="connsiteX6" fmla="*/ 1839341 w 4602868"/>
              <a:gd name="connsiteY6" fmla="*/ 547418 h 2300460"/>
              <a:gd name="connsiteX7" fmla="*/ 1839351 w 4602868"/>
              <a:gd name="connsiteY7" fmla="*/ 547418 h 2300460"/>
              <a:gd name="connsiteX8" fmla="*/ 1958851 w 4602868"/>
              <a:gd name="connsiteY8" fmla="*/ 696179 h 2300460"/>
              <a:gd name="connsiteX9" fmla="*/ 645246 w 4602868"/>
              <a:gd name="connsiteY9" fmla="*/ 1928400 h 2300460"/>
              <a:gd name="connsiteX10" fmla="*/ 584347 w 4602868"/>
              <a:gd name="connsiteY10" fmla="*/ 1361329 h 2300460"/>
              <a:gd name="connsiteX11" fmla="*/ 1593777 w 4602868"/>
              <a:gd name="connsiteY11" fmla="*/ 651183 h 2300460"/>
              <a:gd name="connsiteX12" fmla="*/ 1839341 w 4602868"/>
              <a:gd name="connsiteY12" fmla="*/ 547418 h 2300460"/>
              <a:gd name="connsiteX13" fmla="*/ 2598006 w 4602868"/>
              <a:gd name="connsiteY13" fmla="*/ 525738 h 2300460"/>
              <a:gd name="connsiteX14" fmla="*/ 2760922 w 4602868"/>
              <a:gd name="connsiteY14" fmla="*/ 558162 h 2300460"/>
              <a:gd name="connsiteX15" fmla="*/ 3613915 w 4602868"/>
              <a:gd name="connsiteY15" fmla="*/ 956498 h 2300460"/>
              <a:gd name="connsiteX16" fmla="*/ 4202503 w 4602868"/>
              <a:gd name="connsiteY16" fmla="*/ 1393228 h 2300460"/>
              <a:gd name="connsiteX17" fmla="*/ 4138799 w 4602868"/>
              <a:gd name="connsiteY17" fmla="*/ 2027679 h 2300460"/>
              <a:gd name="connsiteX18" fmla="*/ 3307457 w 4602868"/>
              <a:gd name="connsiteY18" fmla="*/ 2195929 h 2300460"/>
              <a:gd name="connsiteX19" fmla="*/ 2896044 w 4602868"/>
              <a:gd name="connsiteY19" fmla="*/ 1657766 h 2300460"/>
              <a:gd name="connsiteX20" fmla="*/ 2525817 w 4602868"/>
              <a:gd name="connsiteY20" fmla="*/ 735527 h 2300460"/>
              <a:gd name="connsiteX21" fmla="*/ 2556849 w 4602868"/>
              <a:gd name="connsiteY21" fmla="*/ 527425 h 2300460"/>
              <a:gd name="connsiteX22" fmla="*/ 2598006 w 4602868"/>
              <a:gd name="connsiteY22" fmla="*/ 525738 h 2300460"/>
              <a:gd name="connsiteX23" fmla="*/ 777044 w 4602868"/>
              <a:gd name="connsiteY23" fmla="*/ 92729 h 2300460"/>
              <a:gd name="connsiteX24" fmla="*/ 1645278 w 4602868"/>
              <a:gd name="connsiteY24" fmla="*/ 541579 h 2300460"/>
              <a:gd name="connsiteX25" fmla="*/ 1173609 w 4602868"/>
              <a:gd name="connsiteY25" fmla="*/ 749205 h 2300460"/>
              <a:gd name="connsiteX26" fmla="*/ 109147 w 4602868"/>
              <a:gd name="connsiteY26" fmla="*/ 787305 h 2300460"/>
              <a:gd name="connsiteX27" fmla="*/ 415742 w 4602868"/>
              <a:gd name="connsiteY27" fmla="*/ 134918 h 2300460"/>
              <a:gd name="connsiteX28" fmla="*/ 707388 w 4602868"/>
              <a:gd name="connsiteY28" fmla="*/ 93066 h 2300460"/>
              <a:gd name="connsiteX29" fmla="*/ 707389 w 4602868"/>
              <a:gd name="connsiteY29" fmla="*/ 93066 h 2300460"/>
              <a:gd name="connsiteX30" fmla="*/ 777044 w 4602868"/>
              <a:gd name="connsiteY30" fmla="*/ 92729 h 2300460"/>
              <a:gd name="connsiteX31" fmla="*/ 3787194 w 4602868"/>
              <a:gd name="connsiteY31" fmla="*/ 159 h 2300460"/>
              <a:gd name="connsiteX32" fmla="*/ 4602200 w 4602868"/>
              <a:gd name="connsiteY32" fmla="*/ 303731 h 2300460"/>
              <a:gd name="connsiteX33" fmla="*/ 3025575 w 4602868"/>
              <a:gd name="connsiteY33" fmla="*/ 496002 h 2300460"/>
              <a:gd name="connsiteX34" fmla="*/ 2630449 w 4602868"/>
              <a:gd name="connsiteY34" fmla="*/ 349289 h 2300460"/>
              <a:gd name="connsiteX35" fmla="*/ 3787194 w 4602868"/>
              <a:gd name="connsiteY35" fmla="*/ 159 h 230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02868" h="2300460">
                <a:moveTo>
                  <a:pt x="2178147" y="568176"/>
                </a:moveTo>
                <a:cubicBezTo>
                  <a:pt x="2325928" y="567567"/>
                  <a:pt x="2447947" y="936162"/>
                  <a:pt x="2516044" y="1093324"/>
                </a:cubicBezTo>
                <a:cubicBezTo>
                  <a:pt x="3081820" y="2399164"/>
                  <a:pt x="1711887" y="2753370"/>
                  <a:pt x="1862725" y="1618304"/>
                </a:cubicBezTo>
                <a:cubicBezTo>
                  <a:pt x="1905587" y="1295740"/>
                  <a:pt x="1952821" y="992321"/>
                  <a:pt x="2072036" y="641782"/>
                </a:cubicBezTo>
                <a:cubicBezTo>
                  <a:pt x="2091220" y="619941"/>
                  <a:pt x="2108022" y="583746"/>
                  <a:pt x="2148256" y="573392"/>
                </a:cubicBezTo>
                <a:cubicBezTo>
                  <a:pt x="2158328" y="569898"/>
                  <a:pt x="2168295" y="568216"/>
                  <a:pt x="2178147" y="568176"/>
                </a:cubicBezTo>
                <a:close/>
                <a:moveTo>
                  <a:pt x="1839341" y="547418"/>
                </a:moveTo>
                <a:lnTo>
                  <a:pt x="1839351" y="547418"/>
                </a:lnTo>
                <a:cubicBezTo>
                  <a:pt x="1919589" y="538826"/>
                  <a:pt x="1987245" y="576479"/>
                  <a:pt x="1958851" y="696179"/>
                </a:cubicBezTo>
                <a:cubicBezTo>
                  <a:pt x="1805232" y="1206357"/>
                  <a:pt x="1184412" y="2862365"/>
                  <a:pt x="645246" y="1928400"/>
                </a:cubicBezTo>
                <a:cubicBezTo>
                  <a:pt x="534667" y="1716354"/>
                  <a:pt x="477751" y="1560449"/>
                  <a:pt x="584347" y="1361329"/>
                </a:cubicBezTo>
                <a:cubicBezTo>
                  <a:pt x="822061" y="1050281"/>
                  <a:pt x="1269489" y="854228"/>
                  <a:pt x="1593777" y="651183"/>
                </a:cubicBezTo>
                <a:cubicBezTo>
                  <a:pt x="1708487" y="579355"/>
                  <a:pt x="1791059" y="556171"/>
                  <a:pt x="1839341" y="547418"/>
                </a:cubicBezTo>
                <a:close/>
                <a:moveTo>
                  <a:pt x="2598006" y="525738"/>
                </a:moveTo>
                <a:cubicBezTo>
                  <a:pt x="2636311" y="526825"/>
                  <a:pt x="2672197" y="536581"/>
                  <a:pt x="2760922" y="558162"/>
                </a:cubicBezTo>
                <a:cubicBezTo>
                  <a:pt x="3129464" y="657041"/>
                  <a:pt x="3308934" y="769341"/>
                  <a:pt x="3613915" y="956498"/>
                </a:cubicBezTo>
                <a:cubicBezTo>
                  <a:pt x="3821550" y="1096753"/>
                  <a:pt x="4036529" y="1205957"/>
                  <a:pt x="4202503" y="1393228"/>
                </a:cubicBezTo>
                <a:cubicBezTo>
                  <a:pt x="4439027" y="1611265"/>
                  <a:pt x="4314221" y="1865040"/>
                  <a:pt x="4138799" y="2027679"/>
                </a:cubicBezTo>
                <a:cubicBezTo>
                  <a:pt x="3976360" y="2178298"/>
                  <a:pt x="3504872" y="2271776"/>
                  <a:pt x="3307457" y="2195929"/>
                </a:cubicBezTo>
                <a:cubicBezTo>
                  <a:pt x="3059265" y="2100564"/>
                  <a:pt x="3050892" y="1981997"/>
                  <a:pt x="2896044" y="1657766"/>
                </a:cubicBezTo>
                <a:cubicBezTo>
                  <a:pt x="2730109" y="1358062"/>
                  <a:pt x="2640507" y="1032155"/>
                  <a:pt x="2525817" y="735527"/>
                </a:cubicBezTo>
                <a:cubicBezTo>
                  <a:pt x="2496042" y="660232"/>
                  <a:pt x="2446721" y="537817"/>
                  <a:pt x="2556849" y="527425"/>
                </a:cubicBezTo>
                <a:cubicBezTo>
                  <a:pt x="2572201" y="525977"/>
                  <a:pt x="2585238" y="525376"/>
                  <a:pt x="2598006" y="525738"/>
                </a:cubicBezTo>
                <a:close/>
                <a:moveTo>
                  <a:pt x="777044" y="92729"/>
                </a:moveTo>
                <a:cubicBezTo>
                  <a:pt x="1188588" y="94029"/>
                  <a:pt x="2482213" y="146601"/>
                  <a:pt x="1645278" y="541579"/>
                </a:cubicBezTo>
                <a:cubicBezTo>
                  <a:pt x="1527625" y="597110"/>
                  <a:pt x="1363862" y="678434"/>
                  <a:pt x="1173609" y="749205"/>
                </a:cubicBezTo>
                <a:cubicBezTo>
                  <a:pt x="881687" y="844664"/>
                  <a:pt x="343488" y="1088276"/>
                  <a:pt x="109147" y="787305"/>
                </a:cubicBezTo>
                <a:cubicBezTo>
                  <a:pt x="-103672" y="469075"/>
                  <a:pt x="-7240" y="219729"/>
                  <a:pt x="415742" y="134918"/>
                </a:cubicBezTo>
                <a:cubicBezTo>
                  <a:pt x="540594" y="109887"/>
                  <a:pt x="615632" y="98076"/>
                  <a:pt x="707388" y="93066"/>
                </a:cubicBezTo>
                <a:lnTo>
                  <a:pt x="707389" y="93066"/>
                </a:lnTo>
                <a:cubicBezTo>
                  <a:pt x="726092" y="92783"/>
                  <a:pt x="749608" y="92642"/>
                  <a:pt x="777044" y="92729"/>
                </a:cubicBezTo>
                <a:close/>
                <a:moveTo>
                  <a:pt x="3787194" y="159"/>
                </a:moveTo>
                <a:cubicBezTo>
                  <a:pt x="4113978" y="6132"/>
                  <a:pt x="4569663" y="-47723"/>
                  <a:pt x="4602200" y="303731"/>
                </a:cubicBezTo>
                <a:cubicBezTo>
                  <a:pt x="4636205" y="1010562"/>
                  <a:pt x="3363627" y="586709"/>
                  <a:pt x="3025575" y="496002"/>
                </a:cubicBezTo>
                <a:cubicBezTo>
                  <a:pt x="2896054" y="461246"/>
                  <a:pt x="2668035" y="457331"/>
                  <a:pt x="2630449" y="349289"/>
                </a:cubicBezTo>
                <a:cubicBezTo>
                  <a:pt x="2547172" y="109888"/>
                  <a:pt x="3510578" y="-4889"/>
                  <a:pt x="3787194" y="159"/>
                </a:cubicBezTo>
                <a:close/>
              </a:path>
            </a:pathLst>
          </a:custGeom>
          <a:solidFill>
            <a:schemeClr val="accent1"/>
          </a:solidFill>
          <a:ln w="0" cap="flat">
            <a:noFill/>
            <a:prstDash val="solid"/>
            <a:miter/>
          </a:ln>
        </p:spPr>
        <p:txBody>
          <a:bodyPr rtlCol="0" anchor="ctr"/>
          <a:lstStyle/>
          <a:p>
            <a:pPr rtl="0"/>
            <a:endParaRPr lang="en-US"/>
          </a:p>
        </p:txBody>
      </p:sp>
      <p:sp>
        <p:nvSpPr>
          <p:cNvPr id="8" name="Forme libre 11">
            <a:extLst>
              <a:ext uri="{FF2B5EF4-FFF2-40B4-BE49-F238E27FC236}">
                <a16:creationId xmlns:a16="http://schemas.microsoft.com/office/drawing/2014/main" id="{0EDEBB2E-E011-7DA3-0D7D-DE789B57CB9B}"/>
              </a:ext>
            </a:extLst>
          </p:cNvPr>
          <p:cNvSpPr>
            <a:spLocks noChangeAspect="1"/>
          </p:cNvSpPr>
          <p:nvPr/>
        </p:nvSpPr>
        <p:spPr>
          <a:xfrm rot="5400000" flipH="1">
            <a:off x="8844377" y="4604811"/>
            <a:ext cx="2033695" cy="1016419"/>
          </a:xfrm>
          <a:custGeom>
            <a:avLst/>
            <a:gdLst>
              <a:gd name="connsiteX0" fmla="*/ 2178147 w 4602868"/>
              <a:gd name="connsiteY0" fmla="*/ 568176 h 2300460"/>
              <a:gd name="connsiteX1" fmla="*/ 2516044 w 4602868"/>
              <a:gd name="connsiteY1" fmla="*/ 1093324 h 2300460"/>
              <a:gd name="connsiteX2" fmla="*/ 1862725 w 4602868"/>
              <a:gd name="connsiteY2" fmla="*/ 1618304 h 2300460"/>
              <a:gd name="connsiteX3" fmla="*/ 2072036 w 4602868"/>
              <a:gd name="connsiteY3" fmla="*/ 641782 h 2300460"/>
              <a:gd name="connsiteX4" fmla="*/ 2148256 w 4602868"/>
              <a:gd name="connsiteY4" fmla="*/ 573392 h 2300460"/>
              <a:gd name="connsiteX5" fmla="*/ 2178147 w 4602868"/>
              <a:gd name="connsiteY5" fmla="*/ 568176 h 2300460"/>
              <a:gd name="connsiteX6" fmla="*/ 1839341 w 4602868"/>
              <a:gd name="connsiteY6" fmla="*/ 547418 h 2300460"/>
              <a:gd name="connsiteX7" fmla="*/ 1839351 w 4602868"/>
              <a:gd name="connsiteY7" fmla="*/ 547418 h 2300460"/>
              <a:gd name="connsiteX8" fmla="*/ 1958851 w 4602868"/>
              <a:gd name="connsiteY8" fmla="*/ 696179 h 2300460"/>
              <a:gd name="connsiteX9" fmla="*/ 645246 w 4602868"/>
              <a:gd name="connsiteY9" fmla="*/ 1928400 h 2300460"/>
              <a:gd name="connsiteX10" fmla="*/ 584347 w 4602868"/>
              <a:gd name="connsiteY10" fmla="*/ 1361329 h 2300460"/>
              <a:gd name="connsiteX11" fmla="*/ 1593777 w 4602868"/>
              <a:gd name="connsiteY11" fmla="*/ 651183 h 2300460"/>
              <a:gd name="connsiteX12" fmla="*/ 1839341 w 4602868"/>
              <a:gd name="connsiteY12" fmla="*/ 547418 h 2300460"/>
              <a:gd name="connsiteX13" fmla="*/ 2598006 w 4602868"/>
              <a:gd name="connsiteY13" fmla="*/ 525738 h 2300460"/>
              <a:gd name="connsiteX14" fmla="*/ 2760922 w 4602868"/>
              <a:gd name="connsiteY14" fmla="*/ 558162 h 2300460"/>
              <a:gd name="connsiteX15" fmla="*/ 3613915 w 4602868"/>
              <a:gd name="connsiteY15" fmla="*/ 956498 h 2300460"/>
              <a:gd name="connsiteX16" fmla="*/ 4202503 w 4602868"/>
              <a:gd name="connsiteY16" fmla="*/ 1393228 h 2300460"/>
              <a:gd name="connsiteX17" fmla="*/ 4138799 w 4602868"/>
              <a:gd name="connsiteY17" fmla="*/ 2027679 h 2300460"/>
              <a:gd name="connsiteX18" fmla="*/ 3307457 w 4602868"/>
              <a:gd name="connsiteY18" fmla="*/ 2195929 h 2300460"/>
              <a:gd name="connsiteX19" fmla="*/ 2896044 w 4602868"/>
              <a:gd name="connsiteY19" fmla="*/ 1657766 h 2300460"/>
              <a:gd name="connsiteX20" fmla="*/ 2525817 w 4602868"/>
              <a:gd name="connsiteY20" fmla="*/ 735527 h 2300460"/>
              <a:gd name="connsiteX21" fmla="*/ 2556849 w 4602868"/>
              <a:gd name="connsiteY21" fmla="*/ 527425 h 2300460"/>
              <a:gd name="connsiteX22" fmla="*/ 2598006 w 4602868"/>
              <a:gd name="connsiteY22" fmla="*/ 525738 h 2300460"/>
              <a:gd name="connsiteX23" fmla="*/ 777044 w 4602868"/>
              <a:gd name="connsiteY23" fmla="*/ 92729 h 2300460"/>
              <a:gd name="connsiteX24" fmla="*/ 1645278 w 4602868"/>
              <a:gd name="connsiteY24" fmla="*/ 541579 h 2300460"/>
              <a:gd name="connsiteX25" fmla="*/ 1173609 w 4602868"/>
              <a:gd name="connsiteY25" fmla="*/ 749205 h 2300460"/>
              <a:gd name="connsiteX26" fmla="*/ 109147 w 4602868"/>
              <a:gd name="connsiteY26" fmla="*/ 787305 h 2300460"/>
              <a:gd name="connsiteX27" fmla="*/ 415742 w 4602868"/>
              <a:gd name="connsiteY27" fmla="*/ 134918 h 2300460"/>
              <a:gd name="connsiteX28" fmla="*/ 707388 w 4602868"/>
              <a:gd name="connsiteY28" fmla="*/ 93066 h 2300460"/>
              <a:gd name="connsiteX29" fmla="*/ 707389 w 4602868"/>
              <a:gd name="connsiteY29" fmla="*/ 93066 h 2300460"/>
              <a:gd name="connsiteX30" fmla="*/ 777044 w 4602868"/>
              <a:gd name="connsiteY30" fmla="*/ 92729 h 2300460"/>
              <a:gd name="connsiteX31" fmla="*/ 3787194 w 4602868"/>
              <a:gd name="connsiteY31" fmla="*/ 159 h 2300460"/>
              <a:gd name="connsiteX32" fmla="*/ 4602200 w 4602868"/>
              <a:gd name="connsiteY32" fmla="*/ 303731 h 2300460"/>
              <a:gd name="connsiteX33" fmla="*/ 3025575 w 4602868"/>
              <a:gd name="connsiteY33" fmla="*/ 496002 h 2300460"/>
              <a:gd name="connsiteX34" fmla="*/ 2630449 w 4602868"/>
              <a:gd name="connsiteY34" fmla="*/ 349289 h 2300460"/>
              <a:gd name="connsiteX35" fmla="*/ 3787194 w 4602868"/>
              <a:gd name="connsiteY35" fmla="*/ 159 h 230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02868" h="2300460">
                <a:moveTo>
                  <a:pt x="2178147" y="568176"/>
                </a:moveTo>
                <a:cubicBezTo>
                  <a:pt x="2325928" y="567567"/>
                  <a:pt x="2447947" y="936162"/>
                  <a:pt x="2516044" y="1093324"/>
                </a:cubicBezTo>
                <a:cubicBezTo>
                  <a:pt x="3081820" y="2399164"/>
                  <a:pt x="1711887" y="2753370"/>
                  <a:pt x="1862725" y="1618304"/>
                </a:cubicBezTo>
                <a:cubicBezTo>
                  <a:pt x="1905587" y="1295740"/>
                  <a:pt x="1952821" y="992321"/>
                  <a:pt x="2072036" y="641782"/>
                </a:cubicBezTo>
                <a:cubicBezTo>
                  <a:pt x="2091220" y="619941"/>
                  <a:pt x="2108022" y="583746"/>
                  <a:pt x="2148256" y="573392"/>
                </a:cubicBezTo>
                <a:cubicBezTo>
                  <a:pt x="2158328" y="569898"/>
                  <a:pt x="2168295" y="568216"/>
                  <a:pt x="2178147" y="568176"/>
                </a:cubicBezTo>
                <a:close/>
                <a:moveTo>
                  <a:pt x="1839341" y="547418"/>
                </a:moveTo>
                <a:lnTo>
                  <a:pt x="1839351" y="547418"/>
                </a:lnTo>
                <a:cubicBezTo>
                  <a:pt x="1919589" y="538826"/>
                  <a:pt x="1987245" y="576479"/>
                  <a:pt x="1958851" y="696179"/>
                </a:cubicBezTo>
                <a:cubicBezTo>
                  <a:pt x="1805232" y="1206357"/>
                  <a:pt x="1184412" y="2862365"/>
                  <a:pt x="645246" y="1928400"/>
                </a:cubicBezTo>
                <a:cubicBezTo>
                  <a:pt x="534667" y="1716354"/>
                  <a:pt x="477751" y="1560449"/>
                  <a:pt x="584347" y="1361329"/>
                </a:cubicBezTo>
                <a:cubicBezTo>
                  <a:pt x="822061" y="1050281"/>
                  <a:pt x="1269489" y="854228"/>
                  <a:pt x="1593777" y="651183"/>
                </a:cubicBezTo>
                <a:cubicBezTo>
                  <a:pt x="1708487" y="579355"/>
                  <a:pt x="1791059" y="556171"/>
                  <a:pt x="1839341" y="547418"/>
                </a:cubicBezTo>
                <a:close/>
                <a:moveTo>
                  <a:pt x="2598006" y="525738"/>
                </a:moveTo>
                <a:cubicBezTo>
                  <a:pt x="2636311" y="526825"/>
                  <a:pt x="2672197" y="536581"/>
                  <a:pt x="2760922" y="558162"/>
                </a:cubicBezTo>
                <a:cubicBezTo>
                  <a:pt x="3129464" y="657041"/>
                  <a:pt x="3308934" y="769341"/>
                  <a:pt x="3613915" y="956498"/>
                </a:cubicBezTo>
                <a:cubicBezTo>
                  <a:pt x="3821550" y="1096753"/>
                  <a:pt x="4036529" y="1205957"/>
                  <a:pt x="4202503" y="1393228"/>
                </a:cubicBezTo>
                <a:cubicBezTo>
                  <a:pt x="4439027" y="1611265"/>
                  <a:pt x="4314221" y="1865040"/>
                  <a:pt x="4138799" y="2027679"/>
                </a:cubicBezTo>
                <a:cubicBezTo>
                  <a:pt x="3976360" y="2178298"/>
                  <a:pt x="3504872" y="2271776"/>
                  <a:pt x="3307457" y="2195929"/>
                </a:cubicBezTo>
                <a:cubicBezTo>
                  <a:pt x="3059265" y="2100564"/>
                  <a:pt x="3050892" y="1981997"/>
                  <a:pt x="2896044" y="1657766"/>
                </a:cubicBezTo>
                <a:cubicBezTo>
                  <a:pt x="2730109" y="1358062"/>
                  <a:pt x="2640507" y="1032155"/>
                  <a:pt x="2525817" y="735527"/>
                </a:cubicBezTo>
                <a:cubicBezTo>
                  <a:pt x="2496042" y="660232"/>
                  <a:pt x="2446721" y="537817"/>
                  <a:pt x="2556849" y="527425"/>
                </a:cubicBezTo>
                <a:cubicBezTo>
                  <a:pt x="2572201" y="525977"/>
                  <a:pt x="2585238" y="525376"/>
                  <a:pt x="2598006" y="525738"/>
                </a:cubicBezTo>
                <a:close/>
                <a:moveTo>
                  <a:pt x="777044" y="92729"/>
                </a:moveTo>
                <a:cubicBezTo>
                  <a:pt x="1188588" y="94029"/>
                  <a:pt x="2482213" y="146601"/>
                  <a:pt x="1645278" y="541579"/>
                </a:cubicBezTo>
                <a:cubicBezTo>
                  <a:pt x="1527625" y="597110"/>
                  <a:pt x="1363862" y="678434"/>
                  <a:pt x="1173609" y="749205"/>
                </a:cubicBezTo>
                <a:cubicBezTo>
                  <a:pt x="881687" y="844664"/>
                  <a:pt x="343488" y="1088276"/>
                  <a:pt x="109147" y="787305"/>
                </a:cubicBezTo>
                <a:cubicBezTo>
                  <a:pt x="-103672" y="469075"/>
                  <a:pt x="-7240" y="219729"/>
                  <a:pt x="415742" y="134918"/>
                </a:cubicBezTo>
                <a:cubicBezTo>
                  <a:pt x="540594" y="109887"/>
                  <a:pt x="615632" y="98076"/>
                  <a:pt x="707388" y="93066"/>
                </a:cubicBezTo>
                <a:lnTo>
                  <a:pt x="707389" y="93066"/>
                </a:lnTo>
                <a:cubicBezTo>
                  <a:pt x="726092" y="92783"/>
                  <a:pt x="749608" y="92642"/>
                  <a:pt x="777044" y="92729"/>
                </a:cubicBezTo>
                <a:close/>
                <a:moveTo>
                  <a:pt x="3787194" y="159"/>
                </a:moveTo>
                <a:cubicBezTo>
                  <a:pt x="4113978" y="6132"/>
                  <a:pt x="4569663" y="-47723"/>
                  <a:pt x="4602200" y="303731"/>
                </a:cubicBezTo>
                <a:cubicBezTo>
                  <a:pt x="4636205" y="1010562"/>
                  <a:pt x="3363627" y="586709"/>
                  <a:pt x="3025575" y="496002"/>
                </a:cubicBezTo>
                <a:cubicBezTo>
                  <a:pt x="2896054" y="461246"/>
                  <a:pt x="2668035" y="457331"/>
                  <a:pt x="2630449" y="349289"/>
                </a:cubicBezTo>
                <a:cubicBezTo>
                  <a:pt x="2547172" y="109888"/>
                  <a:pt x="3510578" y="-4889"/>
                  <a:pt x="3787194" y="159"/>
                </a:cubicBezTo>
                <a:close/>
              </a:path>
            </a:pathLst>
          </a:custGeom>
          <a:solidFill>
            <a:schemeClr val="accent1"/>
          </a:solidFill>
          <a:ln w="0" cap="flat">
            <a:noFill/>
            <a:prstDash val="solid"/>
            <a:miter/>
          </a:ln>
        </p:spPr>
        <p:txBody>
          <a:bodyPr rtlCol="0" anchor="ctr"/>
          <a:lstStyle/>
          <a:p>
            <a:pPr rtl="0"/>
            <a:endParaRPr lang="en-US"/>
          </a:p>
        </p:txBody>
      </p:sp>
      <p:sp>
        <p:nvSpPr>
          <p:cNvPr id="2" name="Titre 1"/>
          <p:cNvSpPr>
            <a:spLocks noGrp="1"/>
          </p:cNvSpPr>
          <p:nvPr>
            <p:ph type="ctrTitle"/>
          </p:nvPr>
        </p:nvSpPr>
        <p:spPr>
          <a:xfrm>
            <a:off x="731520" y="1188720"/>
            <a:ext cx="6492240" cy="4023360"/>
          </a:xfrm>
        </p:spPr>
        <p:txBody>
          <a:bodyPr rtlCol="0" anchor="b">
            <a:normAutofit/>
          </a:bodyPr>
          <a:lstStyle>
            <a:lvl1pPr algn="l">
              <a:defRPr sz="4400"/>
            </a:lvl1pPr>
          </a:lstStyle>
          <a:p>
            <a:pPr rtl="0"/>
            <a:r>
              <a:rPr lang="fr-FR"/>
              <a:t>Modifiez le style du titre</a:t>
            </a:r>
            <a:endParaRPr dirty="0"/>
          </a:p>
        </p:txBody>
      </p:sp>
    </p:spTree>
    <p:extLst>
      <p:ext uri="{BB962C8B-B14F-4D97-AF65-F5344CB8AC3E}">
        <p14:creationId xmlns:p14="http://schemas.microsoft.com/office/powerpoint/2010/main" val="40408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01">
    <p:bg>
      <p:bgPr>
        <a:solidFill>
          <a:schemeClr val="accent1">
            <a:alpha val="8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601A2C-9D53-2FD2-EE66-B7FF280E2BCB}"/>
              </a:ext>
            </a:extLst>
          </p:cNvPr>
          <p:cNvSpPr/>
          <p:nvPr/>
        </p:nvSpPr>
        <p:spPr>
          <a:xfrm>
            <a:off x="0" y="0"/>
            <a:ext cx="12192000" cy="2364058"/>
          </a:xfrm>
          <a:prstGeom prst="rect">
            <a:avLst/>
          </a:prstGeom>
          <a:solidFill>
            <a:schemeClr val="accent1">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Ovale 7">
            <a:extLst>
              <a:ext uri="{FF2B5EF4-FFF2-40B4-BE49-F238E27FC236}">
                <a16:creationId xmlns:a16="http://schemas.microsoft.com/office/drawing/2014/main" id="{6A9E3DF3-9532-C296-628A-2CC21CC64F22}"/>
              </a:ext>
            </a:extLst>
          </p:cNvPr>
          <p:cNvSpPr/>
          <p:nvPr/>
        </p:nvSpPr>
        <p:spPr>
          <a:xfrm>
            <a:off x="11064240" y="548640"/>
            <a:ext cx="578411" cy="578411"/>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685800" y="640080"/>
            <a:ext cx="10058402" cy="1463040"/>
          </a:xfrm>
        </p:spPr>
        <p:txBody>
          <a:bodyPr rtlCol="0">
            <a:normAutofit/>
          </a:bodyPr>
          <a:lstStyle>
            <a:lvl1pPr>
              <a:defRPr sz="3200"/>
            </a:lvl1pPr>
          </a:lstStyle>
          <a:p>
            <a:pPr rtl="0"/>
            <a:r>
              <a:rPr lang="fr-FR"/>
              <a:t>Modifiez le style du titre</a:t>
            </a:r>
            <a:endParaRPr dirty="0"/>
          </a:p>
        </p:txBody>
      </p:sp>
      <p:sp>
        <p:nvSpPr>
          <p:cNvPr id="3" name="Espace réservé du contenu 2"/>
          <p:cNvSpPr>
            <a:spLocks noGrp="1"/>
          </p:cNvSpPr>
          <p:nvPr>
            <p:ph sz="half" idx="1"/>
          </p:nvPr>
        </p:nvSpPr>
        <p:spPr>
          <a:xfrm>
            <a:off x="685800" y="3017520"/>
            <a:ext cx="5212080" cy="3200400"/>
          </a:xfrm>
        </p:spPr>
        <p:txBody>
          <a:bodyPr rtlCol="0">
            <a:normAutofit/>
          </a:bodyPr>
          <a:lstStyle>
            <a:lvl1pPr marL="0" indent="0">
              <a:buNone/>
              <a:defRPr sz="1800">
                <a:solidFill>
                  <a:schemeClr val="tx2">
                    <a:lumMod val="85000"/>
                    <a:lumOff val="15000"/>
                  </a:schemeClr>
                </a:solidFill>
              </a:defRPr>
            </a:lvl1pPr>
            <a:lvl2pPr marL="347472" indent="-347472">
              <a:spcBef>
                <a:spcPts val="1800"/>
              </a:spcBef>
              <a:buClr>
                <a:schemeClr val="accent3">
                  <a:lumMod val="60000"/>
                  <a:lumOff val="40000"/>
                </a:schemeClr>
              </a:buClr>
              <a:buSzPct val="150000"/>
              <a:defRPr sz="1800">
                <a:solidFill>
                  <a:schemeClr val="tx2">
                    <a:lumMod val="85000"/>
                    <a:lumOff val="15000"/>
                  </a:schemeClr>
                </a:solidFill>
              </a:defRPr>
            </a:lvl2pPr>
            <a:lvl3pPr marL="685800">
              <a:buClr>
                <a:schemeClr val="accent3">
                  <a:lumMod val="60000"/>
                  <a:lumOff val="40000"/>
                </a:schemeClr>
              </a:buClr>
              <a:buSzPct val="150000"/>
              <a:defRPr sz="1600">
                <a:solidFill>
                  <a:schemeClr val="tx2">
                    <a:lumMod val="85000"/>
                    <a:lumOff val="15000"/>
                  </a:schemeClr>
                </a:solidFill>
              </a:defRPr>
            </a:lvl3pPr>
            <a:lvl4pPr marL="1143000">
              <a:buClr>
                <a:schemeClr val="accent3">
                  <a:lumMod val="60000"/>
                  <a:lumOff val="40000"/>
                </a:schemeClr>
              </a:buClr>
              <a:buSzPct val="150000"/>
              <a:defRPr sz="1400">
                <a:solidFill>
                  <a:schemeClr val="tx2">
                    <a:lumMod val="85000"/>
                    <a:lumOff val="15000"/>
                  </a:schemeClr>
                </a:solidFill>
              </a:defRPr>
            </a:lvl4pPr>
            <a:lvl5pPr marL="1600200">
              <a:buClr>
                <a:schemeClr val="accent3">
                  <a:lumMod val="60000"/>
                  <a:lumOff val="40000"/>
                </a:schemeClr>
              </a:buClr>
              <a:buSzPct val="150000"/>
              <a:defRPr sz="1400">
                <a:solidFill>
                  <a:schemeClr val="tx2">
                    <a:lumMod val="85000"/>
                    <a:lumOff val="15000"/>
                  </a:schemeClr>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4" name="Espace réservé du contenu 3"/>
          <p:cNvSpPr>
            <a:spLocks noGrp="1"/>
          </p:cNvSpPr>
          <p:nvPr>
            <p:ph sz="half" idx="2"/>
          </p:nvPr>
        </p:nvSpPr>
        <p:spPr>
          <a:xfrm>
            <a:off x="6309360" y="3017520"/>
            <a:ext cx="5212080" cy="3200400"/>
          </a:xfrm>
        </p:spPr>
        <p:txBody>
          <a:bodyPr rtlCol="0">
            <a:normAutofit/>
          </a:bodyPr>
          <a:lstStyle>
            <a:lvl1pPr marL="0" indent="0">
              <a:buNone/>
              <a:defRPr sz="1800">
                <a:solidFill>
                  <a:schemeClr val="tx2">
                    <a:lumMod val="85000"/>
                    <a:lumOff val="15000"/>
                  </a:schemeClr>
                </a:solidFill>
              </a:defRPr>
            </a:lvl1pPr>
            <a:lvl2pPr marL="347472" indent="-347472">
              <a:spcBef>
                <a:spcPts val="1800"/>
              </a:spcBef>
              <a:buClr>
                <a:schemeClr val="accent3">
                  <a:lumMod val="60000"/>
                  <a:lumOff val="40000"/>
                </a:schemeClr>
              </a:buClr>
              <a:buSzPct val="150000"/>
              <a:defRPr sz="1800">
                <a:solidFill>
                  <a:schemeClr val="tx2">
                    <a:lumMod val="85000"/>
                    <a:lumOff val="15000"/>
                  </a:schemeClr>
                </a:solidFill>
              </a:defRPr>
            </a:lvl2pPr>
            <a:lvl3pPr marL="685800">
              <a:buClr>
                <a:schemeClr val="accent3">
                  <a:lumMod val="60000"/>
                  <a:lumOff val="40000"/>
                </a:schemeClr>
              </a:buClr>
              <a:buSzPct val="150000"/>
              <a:defRPr sz="1600">
                <a:solidFill>
                  <a:schemeClr val="tx2">
                    <a:lumMod val="85000"/>
                    <a:lumOff val="15000"/>
                  </a:schemeClr>
                </a:solidFill>
              </a:defRPr>
            </a:lvl3pPr>
            <a:lvl4pPr marL="1143000">
              <a:buClr>
                <a:schemeClr val="accent3">
                  <a:lumMod val="60000"/>
                  <a:lumOff val="40000"/>
                </a:schemeClr>
              </a:buClr>
              <a:buSzPct val="150000"/>
              <a:defRPr sz="1400">
                <a:solidFill>
                  <a:schemeClr val="tx2">
                    <a:lumMod val="85000"/>
                    <a:lumOff val="15000"/>
                  </a:schemeClr>
                </a:solidFill>
              </a:defRPr>
            </a:lvl4pPr>
            <a:lvl5pPr marL="1600200">
              <a:buClr>
                <a:schemeClr val="accent3">
                  <a:lumMod val="60000"/>
                  <a:lumOff val="40000"/>
                </a:schemeClr>
              </a:buClr>
              <a:buSzPct val="150000"/>
              <a:defRPr sz="1400">
                <a:solidFill>
                  <a:schemeClr val="tx2">
                    <a:lumMod val="85000"/>
                    <a:lumOff val="15000"/>
                  </a:schemeClr>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7" name="Espace réservé du numéro de diapositive 6"/>
          <p:cNvSpPr>
            <a:spLocks noGrp="1"/>
          </p:cNvSpPr>
          <p:nvPr>
            <p:ph type="sldNum" sz="quarter" idx="12"/>
          </p:nvPr>
        </p:nvSpPr>
        <p:spPr>
          <a:xfrm>
            <a:off x="685800" y="6413342"/>
            <a:ext cx="762000" cy="228600"/>
          </a:xfrm>
        </p:spPr>
        <p:txBody>
          <a:bodyPr rtlCol="0"/>
          <a:lstStyle/>
          <a:p>
            <a:fld id="{1A85BC68-290B-744C-963D-3D08246AC833}" type="slidenum">
              <a:rPr lang="fr-FR" smtClean="0"/>
              <a:t>‹N°›</a:t>
            </a:fld>
            <a:endParaRPr lang="fr-FR"/>
          </a:p>
        </p:txBody>
      </p:sp>
      <p:sp>
        <p:nvSpPr>
          <p:cNvPr id="6" name="Pied de page Espace réservé 5"/>
          <p:cNvSpPr>
            <a:spLocks noGrp="1"/>
          </p:cNvSpPr>
          <p:nvPr>
            <p:ph type="ftr" sz="quarter" idx="11"/>
          </p:nvPr>
        </p:nvSpPr>
        <p:spPr/>
        <p:txBody>
          <a:bodyPr rtlCol="0"/>
          <a:lstStyle/>
          <a:p>
            <a:endParaRPr lang="fr-FR"/>
          </a:p>
        </p:txBody>
      </p:sp>
      <p:sp>
        <p:nvSpPr>
          <p:cNvPr id="5" name="Date de l'espace réservé 4"/>
          <p:cNvSpPr>
            <a:spLocks noGrp="1"/>
          </p:cNvSpPr>
          <p:nvPr>
            <p:ph type="dt" sz="half" idx="10"/>
          </p:nvPr>
        </p:nvSpPr>
        <p:spPr>
          <a:xfrm>
            <a:off x="10125180" y="6413342"/>
            <a:ext cx="1396260" cy="228600"/>
          </a:xfrm>
        </p:spPr>
        <p:txBody>
          <a:bodyPr rtlCol="0"/>
          <a:lstStyle/>
          <a:p>
            <a:pPr rtl="0"/>
            <a:fld id="{EE518CBA-D8B4-47B2-892B-826C26D1B466}" type="datetimeFigureOut">
              <a:rPr lang="en-US" smtClean="0"/>
              <a:pPr rtl="0"/>
              <a:t>2/11/26</a:t>
            </a:fld>
            <a:endParaRPr lang="en-US" dirty="0"/>
          </a:p>
        </p:txBody>
      </p:sp>
    </p:spTree>
    <p:extLst>
      <p:ext uri="{BB962C8B-B14F-4D97-AF65-F5344CB8AC3E}">
        <p14:creationId xmlns:p14="http://schemas.microsoft.com/office/powerpoint/2010/main" val="23053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02">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980EF3-922B-FDC2-DB21-BF766E2659B2}"/>
              </a:ext>
            </a:extLst>
          </p:cNvPr>
          <p:cNvSpPr/>
          <p:nvPr/>
        </p:nvSpPr>
        <p:spPr>
          <a:xfrm rot="5400000">
            <a:off x="4907280" y="-4905754"/>
            <a:ext cx="2377440" cy="12188952"/>
          </a:xfrm>
          <a:prstGeom prst="rect">
            <a:avLst/>
          </a:prstGeom>
          <a:solidFill>
            <a:schemeClr val="accent2">
              <a:lumMod val="40000"/>
              <a:lumOff val="6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Ovale 10">
            <a:extLst>
              <a:ext uri="{FF2B5EF4-FFF2-40B4-BE49-F238E27FC236}">
                <a16:creationId xmlns:a16="http://schemas.microsoft.com/office/drawing/2014/main" id="{25421180-4AE8-64EF-704B-5F11E6B4A281}"/>
              </a:ext>
            </a:extLst>
          </p:cNvPr>
          <p:cNvSpPr/>
          <p:nvPr/>
        </p:nvSpPr>
        <p:spPr>
          <a:xfrm>
            <a:off x="11064240" y="548640"/>
            <a:ext cx="578411" cy="57841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685800" y="640080"/>
            <a:ext cx="10058402" cy="1463040"/>
          </a:xfrm>
        </p:spPr>
        <p:txBody>
          <a:bodyPr rtlCol="0">
            <a:normAutofit/>
          </a:bodyPr>
          <a:lstStyle>
            <a:lvl1pPr>
              <a:defRPr sz="3200"/>
            </a:lvl1pPr>
          </a:lstStyle>
          <a:p>
            <a:pPr rtl="0"/>
            <a:r>
              <a:rPr lang="fr-FR"/>
              <a:t>Modifiez le style du titre</a:t>
            </a:r>
            <a:endParaRPr dirty="0"/>
          </a:p>
        </p:txBody>
      </p:sp>
      <p:sp>
        <p:nvSpPr>
          <p:cNvPr id="3" name="Espace réservé du contenu 2"/>
          <p:cNvSpPr>
            <a:spLocks noGrp="1"/>
          </p:cNvSpPr>
          <p:nvPr>
            <p:ph sz="half" idx="1"/>
          </p:nvPr>
        </p:nvSpPr>
        <p:spPr>
          <a:xfrm>
            <a:off x="685800" y="3017520"/>
            <a:ext cx="5212080" cy="3200400"/>
          </a:xfrm>
        </p:spPr>
        <p:txBody>
          <a:bodyPr rtlCol="0">
            <a:normAutofit/>
          </a:bodyPr>
          <a:lstStyle>
            <a:lvl1pPr marL="512064" indent="-512064">
              <a:buFont typeface="+mj-lt"/>
              <a:buAutoNum type="arabicPeriod"/>
              <a:defRPr sz="1800"/>
            </a:lvl1pPr>
            <a:lvl2pPr marL="914400" indent="512064">
              <a:spcBef>
                <a:spcPts val="1800"/>
              </a:spcBef>
              <a:buClrTx/>
              <a:buSzPct val="100000"/>
              <a:buFont typeface="+mj-lt"/>
              <a:buAutoNum type="alphaLcPeriod"/>
              <a:defRPr sz="1800"/>
            </a:lvl2pPr>
            <a:lvl3pPr marL="1371600" indent="512064">
              <a:buClrTx/>
              <a:buSzPct val="100000"/>
              <a:buFont typeface="+mj-lt"/>
              <a:buAutoNum type="romanLcPeriod"/>
              <a:defRPr sz="1600"/>
            </a:lvl3pPr>
            <a:lvl4pPr marL="1828800" indent="512064">
              <a:buClrTx/>
              <a:buSzPct val="100000"/>
              <a:buFont typeface="+mj-lt"/>
              <a:buAutoNum type="arabicParenR"/>
              <a:defRPr sz="1400"/>
            </a:lvl4pPr>
            <a:lvl5pPr marL="2171700" indent="512064">
              <a:buClrTx/>
              <a:buSzPct val="100000"/>
              <a:buFont typeface="+mj-lt"/>
              <a:buAutoNum type="alphaLcParenR"/>
              <a:defRPr sz="14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4" name="Espace réservé du contenu 3"/>
          <p:cNvSpPr>
            <a:spLocks noGrp="1"/>
          </p:cNvSpPr>
          <p:nvPr>
            <p:ph sz="half" idx="2"/>
          </p:nvPr>
        </p:nvSpPr>
        <p:spPr>
          <a:xfrm>
            <a:off x="6309360" y="3017520"/>
            <a:ext cx="5212080" cy="3200400"/>
          </a:xfrm>
        </p:spPr>
        <p:txBody>
          <a:bodyPr rtlCol="0">
            <a:normAutofit/>
          </a:bodyPr>
          <a:lstStyle>
            <a:lvl1pPr marL="0" indent="0">
              <a:buNone/>
              <a:defRPr sz="1800"/>
            </a:lvl1pPr>
            <a:lvl2pPr marL="347472" indent="-347472">
              <a:spcBef>
                <a:spcPts val="1800"/>
              </a:spcBef>
              <a:buClr>
                <a:schemeClr val="accent1"/>
              </a:buClr>
              <a:buSzPct val="150000"/>
              <a:defRPr sz="1800"/>
            </a:lvl2pPr>
            <a:lvl3pPr marL="685800">
              <a:buClr>
                <a:schemeClr val="accent1"/>
              </a:buClr>
              <a:buSzPct val="150000"/>
              <a:defRPr sz="1600"/>
            </a:lvl3pPr>
            <a:lvl4pPr marL="1143000">
              <a:buClr>
                <a:schemeClr val="accent1"/>
              </a:buClr>
              <a:buSzPct val="150000"/>
              <a:defRPr sz="1400"/>
            </a:lvl4pPr>
            <a:lvl5pPr marL="1600200">
              <a:buClr>
                <a:schemeClr val="accent1"/>
              </a:buClr>
              <a:buSzPct val="150000"/>
              <a:defRPr sz="14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
        <p:nvSpPr>
          <p:cNvPr id="7" name="Espace réservé du numéro de diapositive 6"/>
          <p:cNvSpPr>
            <a:spLocks noGrp="1"/>
          </p:cNvSpPr>
          <p:nvPr>
            <p:ph type="sldNum" sz="quarter" idx="12"/>
          </p:nvPr>
        </p:nvSpPr>
        <p:spPr>
          <a:xfrm>
            <a:off x="685800" y="6413342"/>
            <a:ext cx="762000" cy="228600"/>
          </a:xfrm>
        </p:spPr>
        <p:txBody>
          <a:bodyPr rtlCol="0"/>
          <a:lstStyle/>
          <a:p>
            <a:fld id="{1A85BC68-290B-744C-963D-3D08246AC833}" type="slidenum">
              <a:rPr lang="fr-FR" smtClean="0"/>
              <a:t>‹N°›</a:t>
            </a:fld>
            <a:endParaRPr lang="fr-FR"/>
          </a:p>
        </p:txBody>
      </p:sp>
      <p:sp>
        <p:nvSpPr>
          <p:cNvPr id="6" name="Pied de page Espace réservé 5"/>
          <p:cNvSpPr>
            <a:spLocks noGrp="1"/>
          </p:cNvSpPr>
          <p:nvPr>
            <p:ph type="ftr" sz="quarter" idx="11"/>
          </p:nvPr>
        </p:nvSpPr>
        <p:spPr/>
        <p:txBody>
          <a:bodyPr rtlCol="0"/>
          <a:lstStyle/>
          <a:p>
            <a:endParaRPr lang="fr-FR"/>
          </a:p>
        </p:txBody>
      </p:sp>
      <p:sp>
        <p:nvSpPr>
          <p:cNvPr id="5" name="Date de l'espace réservé 4"/>
          <p:cNvSpPr>
            <a:spLocks noGrp="1"/>
          </p:cNvSpPr>
          <p:nvPr>
            <p:ph type="dt" sz="half" idx="10"/>
          </p:nvPr>
        </p:nvSpPr>
        <p:spPr>
          <a:xfrm>
            <a:off x="10125180" y="6413342"/>
            <a:ext cx="1396260" cy="228600"/>
          </a:xfrm>
        </p:spPr>
        <p:txBody>
          <a:bodyPr rtlCol="0"/>
          <a:lstStyle/>
          <a:p>
            <a:pPr rtl="0"/>
            <a:fld id="{EE518CBA-D8B4-47B2-892B-826C26D1B466}" type="datetimeFigureOut">
              <a:rPr lang="en-US" smtClean="0"/>
              <a:pPr rtl="0"/>
              <a:t>2/11/26</a:t>
            </a:fld>
            <a:endParaRPr lang="en-US" dirty="0"/>
          </a:p>
        </p:txBody>
      </p:sp>
    </p:spTree>
    <p:extLst>
      <p:ext uri="{BB962C8B-B14F-4D97-AF65-F5344CB8AC3E}">
        <p14:creationId xmlns:p14="http://schemas.microsoft.com/office/powerpoint/2010/main" val="318653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contenu et image à gauche">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45E0C3-1C40-1772-DAA0-6EFE6544F218}"/>
              </a:ext>
            </a:extLst>
          </p:cNvPr>
          <p:cNvSpPr/>
          <p:nvPr/>
        </p:nvSpPr>
        <p:spPr>
          <a:xfrm rot="16200000">
            <a:off x="-2240281" y="2240280"/>
            <a:ext cx="6858003" cy="2377440"/>
          </a:xfrm>
          <a:prstGeom prst="rect">
            <a:avLst/>
          </a:prstGeom>
          <a:solidFill>
            <a:schemeClr val="accent3">
              <a:lumMod val="40000"/>
              <a:lumOff val="6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orme libre 5">
            <a:extLst>
              <a:ext uri="{FF2B5EF4-FFF2-40B4-BE49-F238E27FC236}">
                <a16:creationId xmlns:a16="http://schemas.microsoft.com/office/drawing/2014/main" id="{39D62693-A4A3-67FF-1FB9-0CE50B462062}"/>
              </a:ext>
            </a:extLst>
          </p:cNvPr>
          <p:cNvSpPr>
            <a:spLocks noChangeAspect="1"/>
          </p:cNvSpPr>
          <p:nvPr/>
        </p:nvSpPr>
        <p:spPr>
          <a:xfrm rot="6533428" flipV="1">
            <a:off x="2908262" y="2798321"/>
            <a:ext cx="3037508" cy="1448330"/>
          </a:xfrm>
          <a:custGeom>
            <a:avLst/>
            <a:gdLst>
              <a:gd name="connsiteX0" fmla="*/ 188904 w 3037508"/>
              <a:gd name="connsiteY0" fmla="*/ 468884 h 1448330"/>
              <a:gd name="connsiteX1" fmla="*/ 822984 w 3037508"/>
              <a:gd name="connsiteY1" fmla="*/ 360523 h 1448330"/>
              <a:gd name="connsiteX2" fmla="*/ 976911 w 3037508"/>
              <a:gd name="connsiteY2" fmla="*/ 296434 h 1448330"/>
              <a:gd name="connsiteX3" fmla="*/ 105569 w 3037508"/>
              <a:gd name="connsiteY3" fmla="*/ 0 h 1448330"/>
              <a:gd name="connsiteX4" fmla="*/ 53812 w 3037508"/>
              <a:gd name="connsiteY4" fmla="*/ 41804 h 1448330"/>
              <a:gd name="connsiteX5" fmla="*/ 76538 w 3037508"/>
              <a:gd name="connsiteY5" fmla="*/ 387241 h 1448330"/>
              <a:gd name="connsiteX6" fmla="*/ 188904 w 3037508"/>
              <a:gd name="connsiteY6" fmla="*/ 468884 h 1448330"/>
              <a:gd name="connsiteX7" fmla="*/ 2319328 w 3037508"/>
              <a:gd name="connsiteY7" fmla="*/ 1375028 h 1448330"/>
              <a:gd name="connsiteX8" fmla="*/ 2902300 w 3037508"/>
              <a:gd name="connsiteY8" fmla="*/ 1257044 h 1448330"/>
              <a:gd name="connsiteX9" fmla="*/ 3032964 w 3037508"/>
              <a:gd name="connsiteY9" fmla="*/ 1049160 h 1448330"/>
              <a:gd name="connsiteX10" fmla="*/ 3037508 w 3037508"/>
              <a:gd name="connsiteY10" fmla="*/ 997456 h 1448330"/>
              <a:gd name="connsiteX11" fmla="*/ 1860269 w 3037508"/>
              <a:gd name="connsiteY11" fmla="*/ 596955 h 1448330"/>
              <a:gd name="connsiteX12" fmla="*/ 1887543 w 3037508"/>
              <a:gd name="connsiteY12" fmla="*/ 673480 h 1448330"/>
              <a:gd name="connsiteX13" fmla="*/ 2030828 w 3037508"/>
              <a:gd name="connsiteY13" fmla="*/ 997645 h 1448330"/>
              <a:gd name="connsiteX14" fmla="*/ 2319328 w 3037508"/>
              <a:gd name="connsiteY14" fmla="*/ 1375028 h 1448330"/>
              <a:gd name="connsiteX15" fmla="*/ 1509306 w 3037508"/>
              <a:gd name="connsiteY15" fmla="*/ 1444725 h 1448330"/>
              <a:gd name="connsiteX16" fmla="*/ 1764356 w 3037508"/>
              <a:gd name="connsiteY16" fmla="*/ 601834 h 1448330"/>
              <a:gd name="connsiteX17" fmla="*/ 1746300 w 3037508"/>
              <a:gd name="connsiteY17" fmla="*/ 558182 h 1448330"/>
              <a:gd name="connsiteX18" fmla="*/ 1405603 w 3037508"/>
              <a:gd name="connsiteY18" fmla="*/ 442276 h 1448330"/>
              <a:gd name="connsiteX19" fmla="*/ 1399024 w 3037508"/>
              <a:gd name="connsiteY19" fmla="*/ 464084 h 1448330"/>
              <a:gd name="connsiteX20" fmla="*/ 1306221 w 3037508"/>
              <a:gd name="connsiteY20" fmla="*/ 969973 h 1448330"/>
              <a:gd name="connsiteX21" fmla="*/ 1509306 w 3037508"/>
              <a:gd name="connsiteY21" fmla="*/ 1444725 h 1448330"/>
              <a:gd name="connsiteX22" fmla="*/ 632427 w 3037508"/>
              <a:gd name="connsiteY22" fmla="*/ 1371398 h 1448330"/>
              <a:gd name="connsiteX23" fmla="*/ 1318627 w 3037508"/>
              <a:gd name="connsiteY23" fmla="*/ 490046 h 1448330"/>
              <a:gd name="connsiteX24" fmla="*/ 1342318 w 3037508"/>
              <a:gd name="connsiteY24" fmla="*/ 420746 h 1448330"/>
              <a:gd name="connsiteX25" fmla="*/ 1060890 w 3037508"/>
              <a:gd name="connsiteY25" fmla="*/ 325004 h 1448330"/>
              <a:gd name="connsiteX26" fmla="*/ 934527 w 3037508"/>
              <a:gd name="connsiteY26" fmla="*/ 398991 h 1448330"/>
              <a:gd name="connsiteX27" fmla="*/ 409769 w 3037508"/>
              <a:gd name="connsiteY27" fmla="*/ 789771 h 1448330"/>
              <a:gd name="connsiteX28" fmla="*/ 452474 w 3037508"/>
              <a:gd name="connsiteY28" fmla="*/ 1187426 h 1448330"/>
              <a:gd name="connsiteX29" fmla="*/ 632427 w 3037508"/>
              <a:gd name="connsiteY29" fmla="*/ 1371398 h 144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37508" h="1448330">
                <a:moveTo>
                  <a:pt x="188904" y="468884"/>
                </a:moveTo>
                <a:cubicBezTo>
                  <a:pt x="376325" y="537885"/>
                  <a:pt x="656659" y="414912"/>
                  <a:pt x="822984" y="360523"/>
                </a:cubicBezTo>
                <a:lnTo>
                  <a:pt x="976911" y="296434"/>
                </a:lnTo>
                <a:lnTo>
                  <a:pt x="105569" y="0"/>
                </a:lnTo>
                <a:lnTo>
                  <a:pt x="53812" y="41804"/>
                </a:lnTo>
                <a:cubicBezTo>
                  <a:pt x="-25298" y="127164"/>
                  <a:pt x="-16735" y="247767"/>
                  <a:pt x="76538" y="387241"/>
                </a:cubicBezTo>
                <a:cubicBezTo>
                  <a:pt x="107350" y="426813"/>
                  <a:pt x="145653" y="452960"/>
                  <a:pt x="188904" y="468884"/>
                </a:cubicBezTo>
                <a:close/>
                <a:moveTo>
                  <a:pt x="2319328" y="1375028"/>
                </a:moveTo>
                <a:cubicBezTo>
                  <a:pt x="2457764" y="1428216"/>
                  <a:pt x="2788392" y="1362665"/>
                  <a:pt x="2902300" y="1257044"/>
                </a:cubicBezTo>
                <a:cubicBezTo>
                  <a:pt x="2963807" y="1200019"/>
                  <a:pt x="3016440" y="1127018"/>
                  <a:pt x="3032964" y="1049160"/>
                </a:cubicBezTo>
                <a:lnTo>
                  <a:pt x="3037508" y="997456"/>
                </a:lnTo>
                <a:lnTo>
                  <a:pt x="1860269" y="596955"/>
                </a:lnTo>
                <a:lnTo>
                  <a:pt x="1887543" y="673480"/>
                </a:lnTo>
                <a:cubicBezTo>
                  <a:pt x="1927849" y="782886"/>
                  <a:pt x="1972648" y="892563"/>
                  <a:pt x="2030828" y="997645"/>
                </a:cubicBezTo>
                <a:cubicBezTo>
                  <a:pt x="2139414" y="1225010"/>
                  <a:pt x="2145285" y="1308154"/>
                  <a:pt x="2319328" y="1375028"/>
                </a:cubicBezTo>
                <a:close/>
                <a:moveTo>
                  <a:pt x="1509306" y="1444725"/>
                </a:moveTo>
                <a:cubicBezTo>
                  <a:pt x="1730054" y="1485799"/>
                  <a:pt x="2012322" y="1174154"/>
                  <a:pt x="1764356" y="601834"/>
                </a:cubicBezTo>
                <a:lnTo>
                  <a:pt x="1746300" y="558182"/>
                </a:lnTo>
                <a:lnTo>
                  <a:pt x="1405603" y="442276"/>
                </a:lnTo>
                <a:lnTo>
                  <a:pt x="1399024" y="464084"/>
                </a:lnTo>
                <a:cubicBezTo>
                  <a:pt x="1353031" y="638231"/>
                  <a:pt x="1328764" y="800326"/>
                  <a:pt x="1306221" y="969973"/>
                </a:cubicBezTo>
                <a:cubicBezTo>
                  <a:pt x="1266556" y="1268457"/>
                  <a:pt x="1376857" y="1420080"/>
                  <a:pt x="1509306" y="1444725"/>
                </a:cubicBezTo>
                <a:close/>
                <a:moveTo>
                  <a:pt x="632427" y="1371398"/>
                </a:moveTo>
                <a:cubicBezTo>
                  <a:pt x="910283" y="1480167"/>
                  <a:pt x="1186653" y="862145"/>
                  <a:pt x="1318627" y="490046"/>
                </a:cubicBezTo>
                <a:lnTo>
                  <a:pt x="1342318" y="420746"/>
                </a:lnTo>
                <a:lnTo>
                  <a:pt x="1060890" y="325004"/>
                </a:lnTo>
                <a:lnTo>
                  <a:pt x="934527" y="398991"/>
                </a:lnTo>
                <a:cubicBezTo>
                  <a:pt x="742533" y="507950"/>
                  <a:pt x="534790" y="626181"/>
                  <a:pt x="409769" y="789771"/>
                </a:cubicBezTo>
                <a:cubicBezTo>
                  <a:pt x="335019" y="929402"/>
                  <a:pt x="374931" y="1038730"/>
                  <a:pt x="452474" y="1187426"/>
                </a:cubicBezTo>
                <a:cubicBezTo>
                  <a:pt x="511550" y="1289760"/>
                  <a:pt x="572024" y="1347752"/>
                  <a:pt x="632427" y="1371398"/>
                </a:cubicBezTo>
                <a:close/>
              </a:path>
            </a:pathLst>
          </a:custGeom>
          <a:solidFill>
            <a:schemeClr val="accent5"/>
          </a:solidFill>
          <a:ln w="0" cap="flat">
            <a:noFill/>
            <a:prstDash val="solid"/>
            <a:miter/>
          </a:ln>
        </p:spPr>
        <p:txBody>
          <a:bodyPr wrap="square" rtlCol="0" anchor="ctr">
            <a:noAutofit/>
          </a:bodyPr>
          <a:lstStyle/>
          <a:p>
            <a:pPr rtl="0"/>
            <a:endParaRPr lang="en-US"/>
          </a:p>
        </p:txBody>
      </p:sp>
      <p:sp>
        <p:nvSpPr>
          <p:cNvPr id="12" name="Ovale 11">
            <a:extLst>
              <a:ext uri="{FF2B5EF4-FFF2-40B4-BE49-F238E27FC236}">
                <a16:creationId xmlns:a16="http://schemas.microsoft.com/office/drawing/2014/main" id="{DA99A313-ED89-56A5-E88F-13753C6FF2D0}"/>
              </a:ext>
            </a:extLst>
          </p:cNvPr>
          <p:cNvSpPr/>
          <p:nvPr/>
        </p:nvSpPr>
        <p:spPr>
          <a:xfrm>
            <a:off x="11064240" y="548640"/>
            <a:ext cx="578411" cy="57841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ctrTitle"/>
          </p:nvPr>
        </p:nvSpPr>
        <p:spPr>
          <a:xfrm>
            <a:off x="5852160" y="1188720"/>
            <a:ext cx="5577840" cy="2286000"/>
          </a:xfrm>
        </p:spPr>
        <p:txBody>
          <a:bodyPr rtlCol="0" anchor="b">
            <a:normAutofit/>
          </a:bodyPr>
          <a:lstStyle>
            <a:lvl1pPr algn="l">
              <a:defRPr sz="3200"/>
            </a:lvl1pPr>
          </a:lstStyle>
          <a:p>
            <a:pPr rtl="0"/>
            <a:r>
              <a:rPr lang="fr-FR"/>
              <a:t>Modifiez le style du titre</a:t>
            </a:r>
            <a:endParaRPr dirty="0"/>
          </a:p>
        </p:txBody>
      </p:sp>
      <p:sp>
        <p:nvSpPr>
          <p:cNvPr id="10" name="Espace réservé à l'image 9">
            <a:extLst>
              <a:ext uri="{FF2B5EF4-FFF2-40B4-BE49-F238E27FC236}">
                <a16:creationId xmlns:a16="http://schemas.microsoft.com/office/drawing/2014/main" id="{B6FA7872-6944-2A5F-BBB4-BC1FC7FCAB4D}"/>
              </a:ext>
            </a:extLst>
          </p:cNvPr>
          <p:cNvSpPr>
            <a:spLocks noGrp="1"/>
          </p:cNvSpPr>
          <p:nvPr>
            <p:ph type="pic" sz="quarter" idx="10"/>
          </p:nvPr>
        </p:nvSpPr>
        <p:spPr>
          <a:xfrm>
            <a:off x="548640" y="457200"/>
            <a:ext cx="3653268" cy="5623560"/>
          </a:xfrm>
          <a:custGeom>
            <a:avLst/>
            <a:gdLst>
              <a:gd name="connsiteX0" fmla="*/ 1823887 w 3653268"/>
              <a:gd name="connsiteY0" fmla="*/ 0 h 5623560"/>
              <a:gd name="connsiteX1" fmla="*/ 1829381 w 3653268"/>
              <a:gd name="connsiteY1" fmla="*/ 0 h 5623560"/>
              <a:gd name="connsiteX2" fmla="*/ 2011505 w 3653268"/>
              <a:gd name="connsiteY2" fmla="*/ 8739 h 5623560"/>
              <a:gd name="connsiteX3" fmla="*/ 3653268 w 3653268"/>
              <a:gd name="connsiteY3" fmla="*/ 1725481 h 5623560"/>
              <a:gd name="connsiteX4" fmla="*/ 3653268 w 3653268"/>
              <a:gd name="connsiteY4" fmla="*/ 5623560 h 5623560"/>
              <a:gd name="connsiteX5" fmla="*/ 0 w 3653268"/>
              <a:gd name="connsiteY5" fmla="*/ 5623560 h 5623560"/>
              <a:gd name="connsiteX6" fmla="*/ 0 w 3653268"/>
              <a:gd name="connsiteY6" fmla="*/ 1725481 h 5623560"/>
              <a:gd name="connsiteX7" fmla="*/ 1641763 w 3653268"/>
              <a:gd name="connsiteY7" fmla="*/ 8739 h 562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3268" h="5623560">
                <a:moveTo>
                  <a:pt x="1823887" y="0"/>
                </a:moveTo>
                <a:lnTo>
                  <a:pt x="1829381" y="0"/>
                </a:lnTo>
                <a:lnTo>
                  <a:pt x="2011505" y="8739"/>
                </a:lnTo>
                <a:cubicBezTo>
                  <a:pt x="2923328" y="96739"/>
                  <a:pt x="3636144" y="828758"/>
                  <a:pt x="3653268" y="1725481"/>
                </a:cubicBezTo>
                <a:lnTo>
                  <a:pt x="3653268" y="5623560"/>
                </a:lnTo>
                <a:lnTo>
                  <a:pt x="0" y="5623560"/>
                </a:lnTo>
                <a:lnTo>
                  <a:pt x="0" y="1725481"/>
                </a:lnTo>
                <a:cubicBezTo>
                  <a:pt x="17125" y="828758"/>
                  <a:pt x="729940" y="96739"/>
                  <a:pt x="1641763" y="8739"/>
                </a:cubicBezTo>
                <a:close/>
              </a:path>
            </a:pathLst>
          </a:custGeom>
        </p:spPr>
        <p:txBody>
          <a:bodyPr wrap="square" rtlCol="0">
            <a:noAutofit/>
          </a:bodyPr>
          <a:lstStyle>
            <a:lvl1pPr marL="0" indent="0" algn="ctr">
              <a:buNone/>
              <a:defRPr sz="1600"/>
            </a:lvl1pPr>
          </a:lstStyle>
          <a:p>
            <a:pPr rtl="0"/>
            <a:r>
              <a:rPr lang="fr-FR"/>
              <a:t>Cliquez sur l'icône pour ajouter une image</a:t>
            </a:r>
            <a:endParaRPr lang="en-US"/>
          </a:p>
        </p:txBody>
      </p:sp>
      <p:sp>
        <p:nvSpPr>
          <p:cNvPr id="13" name="Espace réservé au contenu 3">
            <a:extLst>
              <a:ext uri="{FF2B5EF4-FFF2-40B4-BE49-F238E27FC236}">
                <a16:creationId xmlns:a16="http://schemas.microsoft.com/office/drawing/2014/main" id="{331836E1-785C-1535-F4D4-4A2949AD5CA6}"/>
              </a:ext>
            </a:extLst>
          </p:cNvPr>
          <p:cNvSpPr>
            <a:spLocks noGrp="1"/>
          </p:cNvSpPr>
          <p:nvPr>
            <p:ph sz="half" idx="2"/>
          </p:nvPr>
        </p:nvSpPr>
        <p:spPr>
          <a:xfrm>
            <a:off x="5852160" y="3840480"/>
            <a:ext cx="5577840" cy="2286000"/>
          </a:xfrm>
        </p:spPr>
        <p:txBody>
          <a:bodyPr rtlCol="0">
            <a:normAutofit/>
          </a:bodyPr>
          <a:lstStyle>
            <a:lvl1pPr marL="0" indent="0">
              <a:buNone/>
              <a:defRPr sz="1800"/>
            </a:lvl1pPr>
            <a:lvl2pPr marL="347472" indent="-347472">
              <a:spcBef>
                <a:spcPts val="1800"/>
              </a:spcBef>
              <a:buClr>
                <a:schemeClr val="accent5"/>
              </a:buClr>
              <a:buSzPct val="150000"/>
              <a:defRPr sz="1800"/>
            </a:lvl2pPr>
            <a:lvl3pPr marL="685800">
              <a:buClr>
                <a:schemeClr val="accent5"/>
              </a:buClr>
              <a:buSzPct val="150000"/>
              <a:defRPr sz="1600"/>
            </a:lvl3pPr>
            <a:lvl4pPr marL="1143000">
              <a:buClr>
                <a:schemeClr val="accent5"/>
              </a:buClr>
              <a:buSzPct val="150000"/>
              <a:defRPr sz="1400"/>
            </a:lvl4pPr>
            <a:lvl5pPr marL="1600200">
              <a:buClr>
                <a:schemeClr val="accent5"/>
              </a:buClr>
              <a:buSzPct val="150000"/>
              <a:defRPr sz="1400"/>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dirty="0"/>
          </a:p>
        </p:txBody>
      </p:sp>
    </p:spTree>
    <p:extLst>
      <p:ext uri="{BB962C8B-B14F-4D97-AF65-F5344CB8AC3E}">
        <p14:creationId xmlns:p14="http://schemas.microsoft.com/office/powerpoint/2010/main" val="14024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Espace réservé au titre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fr"/>
              <a:t>Modifiez le style du titre</a:t>
            </a:r>
          </a:p>
        </p:txBody>
      </p:sp>
      <p:sp>
        <p:nvSpPr>
          <p:cNvPr id="3" name="Espace réservé du texte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dirty="0"/>
          </a:p>
        </p:txBody>
      </p:sp>
      <p:sp>
        <p:nvSpPr>
          <p:cNvPr id="6" name="Espace réservé du numéro de diapositive 5"/>
          <p:cNvSpPr>
            <a:spLocks noGrp="1"/>
          </p:cNvSpPr>
          <p:nvPr>
            <p:ph type="sldNum" sz="quarter" idx="4"/>
          </p:nvPr>
        </p:nvSpPr>
        <p:spPr>
          <a:xfrm>
            <a:off x="1065213" y="6413342"/>
            <a:ext cx="762000" cy="228600"/>
          </a:xfrm>
          <a:prstGeom prst="rect">
            <a:avLst/>
          </a:prstGeom>
        </p:spPr>
        <p:txBody>
          <a:bodyPr vert="horz" lIns="91440" tIns="45720" rIns="91440" bIns="45720" rtlCol="0" anchor="ctr"/>
          <a:lstStyle>
            <a:lvl1pPr algn="l">
              <a:defRPr sz="1100" cap="all" baseline="0">
                <a:solidFill>
                  <a:schemeClr val="tx2">
                    <a:lumMod val="85000"/>
                    <a:lumOff val="15000"/>
                  </a:schemeClr>
                </a:solidFill>
                <a:latin typeface="+mn-lt"/>
              </a:defRPr>
            </a:lvl1pPr>
          </a:lstStyle>
          <a:p>
            <a:fld id="{1A85BC68-290B-744C-963D-3D08246AC833}" type="slidenum">
              <a:rPr lang="fr-FR" smtClean="0"/>
              <a:t>‹N°›</a:t>
            </a:fld>
            <a:endParaRPr lang="fr-FR"/>
          </a:p>
        </p:txBody>
      </p:sp>
      <p:sp>
        <p:nvSpPr>
          <p:cNvPr id="5" name="Espace réservé du pied de page 4"/>
          <p:cNvSpPr>
            <a:spLocks noGrp="1"/>
          </p:cNvSpPr>
          <p:nvPr>
            <p:ph type="ftr" sz="quarter" idx="3"/>
          </p:nvPr>
        </p:nvSpPr>
        <p:spPr>
          <a:xfrm>
            <a:off x="3124200" y="6413342"/>
            <a:ext cx="5943600" cy="228600"/>
          </a:xfrm>
          <a:prstGeom prst="rect">
            <a:avLst/>
          </a:prstGeom>
        </p:spPr>
        <p:txBody>
          <a:bodyPr vert="horz" lIns="91440" tIns="45720" rIns="91440" bIns="45720" rtlCol="0" anchor="ctr"/>
          <a:lstStyle>
            <a:lvl1pPr algn="ctr">
              <a:defRPr sz="1100" cap="all" baseline="0">
                <a:solidFill>
                  <a:schemeClr val="tx2">
                    <a:lumMod val="85000"/>
                    <a:lumOff val="15000"/>
                  </a:schemeClr>
                </a:solidFill>
                <a:latin typeface="+mn-lt"/>
              </a:defRPr>
            </a:lvl1pPr>
          </a:lstStyle>
          <a:p>
            <a:endParaRPr lang="fr-FR"/>
          </a:p>
        </p:txBody>
      </p:sp>
      <p:sp>
        <p:nvSpPr>
          <p:cNvPr id="4" name="Date de l'espace réservé 3"/>
          <p:cNvSpPr>
            <a:spLocks noGrp="1"/>
          </p:cNvSpPr>
          <p:nvPr>
            <p:ph type="dt" sz="half" idx="2"/>
          </p:nvPr>
        </p:nvSpPr>
        <p:spPr>
          <a:xfrm>
            <a:off x="9727354" y="6413342"/>
            <a:ext cx="1396260" cy="228600"/>
          </a:xfrm>
          <a:prstGeom prst="rect">
            <a:avLst/>
          </a:prstGeom>
        </p:spPr>
        <p:txBody>
          <a:bodyPr vert="horz" lIns="91440" tIns="45720" rIns="91440" bIns="45720" rtlCol="0" anchor="ctr"/>
          <a:lstStyle>
            <a:lvl1pPr algn="r">
              <a:defRPr sz="1100" cap="all" baseline="0">
                <a:solidFill>
                  <a:schemeClr val="tx2">
                    <a:lumMod val="85000"/>
                    <a:lumOff val="15000"/>
                  </a:schemeClr>
                </a:solidFill>
                <a:latin typeface="+mn-lt"/>
              </a:defRPr>
            </a:lvl1pPr>
          </a:lstStyle>
          <a:p>
            <a:pPr rtl="0"/>
            <a:fld id="{EE518CBA-D8B4-47B2-892B-826C26D1B466}" type="datetimeFigureOut">
              <a:rPr lang="en-US" smtClean="0"/>
              <a:pPr rtl="0"/>
              <a:t>2/11/26</a:t>
            </a:fld>
            <a:endParaRPr lang="en-US" dirty="0"/>
          </a:p>
        </p:txBody>
      </p:sp>
    </p:spTree>
    <p:extLst>
      <p:ext uri="{BB962C8B-B14F-4D97-AF65-F5344CB8AC3E}">
        <p14:creationId xmlns:p14="http://schemas.microsoft.com/office/powerpoint/2010/main" val="2997101018"/>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b="1" kern="1200" cap="all" spc="200" baseline="0">
          <a:solidFill>
            <a:schemeClr val="tx2">
              <a:lumMod val="85000"/>
              <a:lumOff val="15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b="0" kern="1200">
          <a:solidFill>
            <a:schemeClr val="tx2">
              <a:lumMod val="85000"/>
              <a:lumOff val="15000"/>
            </a:schemeClr>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b="0" kern="1200">
          <a:solidFill>
            <a:schemeClr val="tx2">
              <a:lumMod val="85000"/>
              <a:lumOff val="15000"/>
            </a:schemeClr>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b="0" kern="1200">
          <a:solidFill>
            <a:schemeClr val="tx2">
              <a:lumMod val="85000"/>
              <a:lumOff val="1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b="0" kern="1200">
          <a:solidFill>
            <a:schemeClr val="tx2">
              <a:lumMod val="85000"/>
              <a:lumOff val="1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b="0" kern="1200">
          <a:solidFill>
            <a:schemeClr val="tx2">
              <a:lumMod val="85000"/>
              <a:lumOff val="15000"/>
            </a:schemeClr>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2.xml"/><Relationship Id="rId5" Type="http://schemas.openxmlformats.org/officeDocument/2006/relationships/image" Target="../media/image62.emf"/><Relationship Id="rId4" Type="http://schemas.openxmlformats.org/officeDocument/2006/relationships/image" Target="../media/image61.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66.emf"/><Relationship Id="rId4" Type="http://schemas.openxmlformats.org/officeDocument/2006/relationships/image" Target="../media/image65.emf"/></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hyperlink" Target="mailto:DR.Francois.Vaesen@gmail.com"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hyperlink" Target="mailto:Francois.vaesen@VIVALIA.B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5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5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57.e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49D748-23C6-5360-6372-61DDC23712CA}"/>
              </a:ext>
            </a:extLst>
          </p:cNvPr>
          <p:cNvSpPr>
            <a:spLocks noGrp="1"/>
          </p:cNvSpPr>
          <p:nvPr>
            <p:ph type="ctrTitle"/>
          </p:nvPr>
        </p:nvSpPr>
        <p:spPr/>
        <p:txBody>
          <a:bodyPr/>
          <a:lstStyle/>
          <a:p>
            <a:r>
              <a:rPr lang="fr-FR" dirty="0"/>
              <a:t>Infections uro-génitales</a:t>
            </a:r>
          </a:p>
        </p:txBody>
      </p:sp>
      <p:sp>
        <p:nvSpPr>
          <p:cNvPr id="3" name="Sous-titre 2">
            <a:extLst>
              <a:ext uri="{FF2B5EF4-FFF2-40B4-BE49-F238E27FC236}">
                <a16:creationId xmlns:a16="http://schemas.microsoft.com/office/drawing/2014/main" id="{CFE311D1-AAE6-F666-C883-6AC217BC28FC}"/>
              </a:ext>
            </a:extLst>
          </p:cNvPr>
          <p:cNvSpPr>
            <a:spLocks noGrp="1"/>
          </p:cNvSpPr>
          <p:nvPr>
            <p:ph type="subTitle" idx="1"/>
          </p:nvPr>
        </p:nvSpPr>
        <p:spPr>
          <a:xfrm>
            <a:off x="685800" y="5394960"/>
            <a:ext cx="6492240" cy="1067624"/>
          </a:xfrm>
        </p:spPr>
        <p:txBody>
          <a:bodyPr>
            <a:normAutofit/>
          </a:bodyPr>
          <a:lstStyle/>
          <a:p>
            <a:r>
              <a:rPr lang="fr-FR" b="1" dirty="0"/>
              <a:t>Dr. VAESEN François</a:t>
            </a:r>
            <a:r>
              <a:rPr lang="fr-FR" dirty="0"/>
              <a:t> – UROLOGUE</a:t>
            </a:r>
          </a:p>
          <a:p>
            <a:r>
              <a:rPr lang="fr-FR" dirty="0"/>
              <a:t>FEBU – FECSM</a:t>
            </a:r>
          </a:p>
          <a:p>
            <a:r>
              <a:rPr lang="fr-FR" dirty="0"/>
              <a:t>VIVALIA (Libramont – Arlon)</a:t>
            </a:r>
          </a:p>
        </p:txBody>
      </p:sp>
      <p:pic>
        <p:nvPicPr>
          <p:cNvPr id="5" name="Image 4" descr="Une image contenant Police, Graphique, graphisme, logo&#10;&#10;Le contenu généré par l’IA peut être incorrect.">
            <a:extLst>
              <a:ext uri="{FF2B5EF4-FFF2-40B4-BE49-F238E27FC236}">
                <a16:creationId xmlns:a16="http://schemas.microsoft.com/office/drawing/2014/main" id="{11B8AC8E-1A55-3626-6777-C9EC83F38E1C}"/>
              </a:ext>
            </a:extLst>
          </p:cNvPr>
          <p:cNvPicPr>
            <a:picLocks noChangeAspect="1"/>
          </p:cNvPicPr>
          <p:nvPr/>
        </p:nvPicPr>
        <p:blipFill>
          <a:blip r:embed="rId3"/>
          <a:stretch>
            <a:fillRect/>
          </a:stretch>
        </p:blipFill>
        <p:spPr>
          <a:xfrm>
            <a:off x="6294966" y="5212080"/>
            <a:ext cx="3213353" cy="1171222"/>
          </a:xfrm>
          <a:prstGeom prst="rect">
            <a:avLst/>
          </a:prstGeom>
        </p:spPr>
      </p:pic>
    </p:spTree>
    <p:extLst>
      <p:ext uri="{BB962C8B-B14F-4D97-AF65-F5344CB8AC3E}">
        <p14:creationId xmlns:p14="http://schemas.microsoft.com/office/powerpoint/2010/main" val="246168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50EACC59-9112-0CCB-9887-3EE407E7698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767002-9A1A-0ED7-A132-B5CEEE44309E}"/>
              </a:ext>
            </a:extLst>
          </p:cNvPr>
          <p:cNvSpPr>
            <a:spLocks noGrp="1"/>
          </p:cNvSpPr>
          <p:nvPr>
            <p:ph type="title"/>
          </p:nvPr>
        </p:nvSpPr>
        <p:spPr>
          <a:xfrm>
            <a:off x="685800" y="640079"/>
            <a:ext cx="10058402" cy="1735975"/>
          </a:xfrm>
        </p:spPr>
        <p:txBody>
          <a:bodyPr anchor="t"/>
          <a:lstStyle/>
          <a:p>
            <a:r>
              <a:rPr lang="fr-FR" dirty="0"/>
              <a:t>2. Bon usage des antibiotiques</a:t>
            </a:r>
            <a:br>
              <a:rPr lang="fr-FR" dirty="0"/>
            </a:br>
            <a:br>
              <a:rPr lang="fr-FR" dirty="0"/>
            </a:br>
            <a:r>
              <a:rPr lang="fr-FR" sz="2000" b="0" dirty="0"/>
              <a:t>2.3 Actions recommandées</a:t>
            </a:r>
            <a:endParaRPr lang="fr-FR" dirty="0"/>
          </a:p>
        </p:txBody>
      </p:sp>
      <p:sp>
        <p:nvSpPr>
          <p:cNvPr id="6" name="Espace réservé du contenu 2">
            <a:extLst>
              <a:ext uri="{FF2B5EF4-FFF2-40B4-BE49-F238E27FC236}">
                <a16:creationId xmlns:a16="http://schemas.microsoft.com/office/drawing/2014/main" id="{79205400-09CD-D7C1-EF67-CCF65A57C9AD}"/>
              </a:ext>
            </a:extLst>
          </p:cNvPr>
          <p:cNvSpPr>
            <a:spLocks noGrp="1"/>
          </p:cNvSpPr>
          <p:nvPr>
            <p:ph sz="half" idx="2"/>
          </p:nvPr>
        </p:nvSpPr>
        <p:spPr>
          <a:xfrm>
            <a:off x="676656" y="3017520"/>
            <a:ext cx="11357300" cy="3688080"/>
          </a:xfrm>
        </p:spPr>
        <p:txBody>
          <a:bodyPr>
            <a:normAutofit/>
          </a:bodyPr>
          <a:lstStyle/>
          <a:p>
            <a:pPr marL="285750" indent="-285750">
              <a:buFont typeface="Arial" panose="020B0604020202020204" pitchFamily="34" charset="0"/>
              <a:buChar char="•"/>
            </a:pPr>
            <a:r>
              <a:rPr lang="nl-BE" sz="2400" b="1" u="sng" dirty="0"/>
              <a:t>Données clés :</a:t>
            </a:r>
          </a:p>
          <a:p>
            <a:pPr marL="633222" lvl="1" indent="-285750"/>
            <a:r>
              <a:rPr lang="nl-BE" sz="2400" dirty="0"/>
              <a:t>Programmes de stewardship </a:t>
            </a:r>
            <a:r>
              <a:rPr lang="nl-BE" sz="2400" b="1" dirty="0"/>
              <a:t>réduisent la mortalité de 35%</a:t>
            </a:r>
          </a:p>
          <a:p>
            <a:pPr marL="633222" lvl="1" indent="-285750"/>
            <a:r>
              <a:rPr lang="nl-BE" sz="2400" dirty="0"/>
              <a:t>Désescalade antibiotique = </a:t>
            </a:r>
            <a:r>
              <a:rPr lang="nl-BE" sz="2400" b="1" dirty="0"/>
              <a:t>réduction de mortalité jusqu’à 56%</a:t>
            </a:r>
          </a:p>
          <a:p>
            <a:pPr marL="633222" lvl="1" indent="-285750"/>
            <a:r>
              <a:rPr lang="nl-BE" sz="2400" dirty="0"/>
              <a:t>Aucune augmentation de mortalité liée à une réduction d’antibiotiques</a:t>
            </a:r>
          </a:p>
          <a:p>
            <a:pPr lvl="1" indent="0">
              <a:buNone/>
            </a:pPr>
            <a:endParaRPr lang="nl-BE" sz="2400" dirty="0"/>
          </a:p>
          <a:p>
            <a:pPr marL="285750" indent="-285750">
              <a:buFont typeface="Arial" panose="020B0604020202020204" pitchFamily="34" charset="0"/>
              <a:buChar char="•"/>
            </a:pPr>
            <a:r>
              <a:rPr lang="nl-BE" sz="2400" b="1" dirty="0"/>
              <a:t>Prescrire moins, mais mieux, plus court et réévaluer dès que possible</a:t>
            </a:r>
          </a:p>
        </p:txBody>
      </p:sp>
    </p:spTree>
    <p:extLst>
      <p:ext uri="{BB962C8B-B14F-4D97-AF65-F5344CB8AC3E}">
        <p14:creationId xmlns:p14="http://schemas.microsoft.com/office/powerpoint/2010/main" val="101123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1C4C700-CAFE-4148-2FB3-7BC360622F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372A52-B32A-37D1-7245-0CCA8ACCB3CA}"/>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13.1 Epidémiologie – Fardeau clinique</a:t>
            </a:r>
            <a:endParaRPr lang="fr-FR" b="0" dirty="0"/>
          </a:p>
        </p:txBody>
      </p:sp>
      <p:sp>
        <p:nvSpPr>
          <p:cNvPr id="3" name="Espace réservé du contenu 2">
            <a:extLst>
              <a:ext uri="{FF2B5EF4-FFF2-40B4-BE49-F238E27FC236}">
                <a16:creationId xmlns:a16="http://schemas.microsoft.com/office/drawing/2014/main" id="{3C650E4F-7B54-8AED-7C3B-701CC286AEB0}"/>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nl-BE" u="sng" dirty="0"/>
              <a:t>Impact cancer chez l’homme :</a:t>
            </a:r>
          </a:p>
          <a:p>
            <a:pPr marL="633222" lvl="1" indent="-285750"/>
            <a:r>
              <a:rPr lang="nl-BE" dirty="0"/>
              <a:t>33% cancers pénis</a:t>
            </a:r>
          </a:p>
          <a:p>
            <a:pPr marL="633222" lvl="1" indent="-285750"/>
            <a:r>
              <a:rPr lang="nl-BE" dirty="0"/>
              <a:t>90% cancers anaux</a:t>
            </a:r>
          </a:p>
          <a:p>
            <a:pPr marL="633222" lvl="1" indent="-285750"/>
            <a:r>
              <a:rPr lang="nl-BE" dirty="0"/>
              <a:t>Attribués HPV haut risque (surtout HPV16)</a:t>
            </a:r>
          </a:p>
          <a:p>
            <a:pPr marL="285750" indent="-285750">
              <a:buFont typeface="Arial" panose="020B0604020202020204" pitchFamily="34" charset="0"/>
              <a:buChar char="•"/>
            </a:pPr>
            <a:r>
              <a:rPr lang="nl-BE" u="sng" dirty="0"/>
              <a:t>HPV oral :</a:t>
            </a:r>
            <a:r>
              <a:rPr lang="nl-BE" dirty="0"/>
              <a:t> fraction des cancers ORL</a:t>
            </a:r>
            <a:endParaRPr lang="fr-BE" dirty="0"/>
          </a:p>
        </p:txBody>
      </p:sp>
    </p:spTree>
    <p:extLst>
      <p:ext uri="{BB962C8B-B14F-4D97-AF65-F5344CB8AC3E}">
        <p14:creationId xmlns:p14="http://schemas.microsoft.com/office/powerpoint/2010/main" val="400274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16FCA79-3748-E192-DE67-B73A195866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2EEACB-A25A-A925-A0BC-3EC0C76A2EB9}"/>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13.2 Facteurs de risque – Transmission – Clairance</a:t>
            </a:r>
            <a:endParaRPr lang="fr-FR" b="0" dirty="0"/>
          </a:p>
        </p:txBody>
      </p:sp>
      <p:sp>
        <p:nvSpPr>
          <p:cNvPr id="3" name="Espace réservé du contenu 2">
            <a:extLst>
              <a:ext uri="{FF2B5EF4-FFF2-40B4-BE49-F238E27FC236}">
                <a16:creationId xmlns:a16="http://schemas.microsoft.com/office/drawing/2014/main" id="{026145F2-4F7B-9449-8ED6-561C58B5DB19}"/>
              </a:ext>
            </a:extLst>
          </p:cNvPr>
          <p:cNvSpPr>
            <a:spLocks noGrp="1"/>
          </p:cNvSpPr>
          <p:nvPr>
            <p:ph sz="half" idx="2"/>
          </p:nvPr>
        </p:nvSpPr>
        <p:spPr>
          <a:xfrm>
            <a:off x="676656" y="3017519"/>
            <a:ext cx="11515344" cy="3724475"/>
          </a:xfrm>
        </p:spPr>
        <p:txBody>
          <a:bodyPr>
            <a:normAutofit/>
          </a:bodyPr>
          <a:lstStyle/>
          <a:p>
            <a:pPr marL="285750" indent="-285750">
              <a:buFont typeface="Arial" panose="020B0604020202020204" pitchFamily="34" charset="0"/>
              <a:buChar char="•"/>
            </a:pPr>
            <a:r>
              <a:rPr lang="fr-BE" b="1" u="sng" dirty="0"/>
              <a:t>Facteurs de risque :</a:t>
            </a:r>
          </a:p>
          <a:p>
            <a:pPr marL="633222" lvl="1" indent="-285750"/>
            <a:r>
              <a:rPr lang="fr-BE" dirty="0"/>
              <a:t>Précocité des rapports</a:t>
            </a:r>
          </a:p>
          <a:p>
            <a:pPr marL="633222" lvl="1" indent="-285750"/>
            <a:r>
              <a:rPr lang="fr-BE" dirty="0"/>
              <a:t>Multiplicité des partenaires</a:t>
            </a:r>
          </a:p>
          <a:p>
            <a:pPr marL="633222" lvl="1" indent="-285750"/>
            <a:r>
              <a:rPr lang="fr-BE" dirty="0"/>
              <a:t>Fréquence des rapports</a:t>
            </a:r>
          </a:p>
          <a:p>
            <a:pPr marL="633222" lvl="1" indent="-285750"/>
            <a:r>
              <a:rPr lang="fr-BE" dirty="0"/>
              <a:t>Tabac</a:t>
            </a:r>
          </a:p>
          <a:p>
            <a:pPr marL="633222" lvl="1" indent="-285750"/>
            <a:r>
              <a:rPr lang="fr-BE" dirty="0"/>
              <a:t>Immunodépression</a:t>
            </a:r>
          </a:p>
          <a:p>
            <a:pPr marL="633222" lvl="1" indent="-285750"/>
            <a:r>
              <a:rPr lang="fr-BE" dirty="0"/>
              <a:t>Homosexuel MM : incidence plus élevée</a:t>
            </a:r>
          </a:p>
        </p:txBody>
      </p:sp>
      <p:sp>
        <p:nvSpPr>
          <p:cNvPr id="4" name="Espace réservé du contenu 2">
            <a:extLst>
              <a:ext uri="{FF2B5EF4-FFF2-40B4-BE49-F238E27FC236}">
                <a16:creationId xmlns:a16="http://schemas.microsoft.com/office/drawing/2014/main" id="{C8301228-98A1-B73A-2079-0A2410E712C1}"/>
              </a:ext>
            </a:extLst>
          </p:cNvPr>
          <p:cNvSpPr txBox="1">
            <a:spLocks/>
          </p:cNvSpPr>
          <p:nvPr/>
        </p:nvSpPr>
        <p:spPr>
          <a:xfrm>
            <a:off x="6096000" y="3062101"/>
            <a:ext cx="5762813" cy="367989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 typeface="Arial" panose="020B0604020202020204" pitchFamily="34" charset="0"/>
              <a:buNone/>
              <a:defRPr sz="1800" b="0" kern="1200">
                <a:solidFill>
                  <a:schemeClr val="tx2">
                    <a:lumMod val="85000"/>
                    <a:lumOff val="15000"/>
                  </a:schemeClr>
                </a:solidFill>
                <a:latin typeface="+mn-lt"/>
                <a:ea typeface="+mn-ea"/>
                <a:cs typeface="+mn-cs"/>
              </a:defRPr>
            </a:lvl1pPr>
            <a:lvl2pPr marL="347472" indent="-347472" algn="l" defTabSz="914400" rtl="0" eaLnBrk="1" latinLnBrk="0" hangingPunct="1">
              <a:lnSpc>
                <a:spcPct val="100000"/>
              </a:lnSpc>
              <a:spcBef>
                <a:spcPts val="1800"/>
              </a:spcBef>
              <a:buClr>
                <a:schemeClr val="accent1"/>
              </a:buClr>
              <a:buSzPct val="150000"/>
              <a:buFont typeface="Arial" panose="020B0604020202020204" pitchFamily="34" charset="0"/>
              <a:buChar char="•"/>
              <a:defRPr sz="1800" b="0" kern="1200">
                <a:solidFill>
                  <a:schemeClr val="tx2">
                    <a:lumMod val="85000"/>
                    <a:lumOff val="15000"/>
                  </a:schemeClr>
                </a:solidFill>
                <a:latin typeface="+mn-lt"/>
                <a:ea typeface="+mn-ea"/>
                <a:cs typeface="+mn-cs"/>
              </a:defRPr>
            </a:lvl2pPr>
            <a:lvl3pPr marL="685800" indent="-228600" algn="l" defTabSz="914400" rtl="0" eaLnBrk="1" latinLnBrk="0" hangingPunct="1">
              <a:lnSpc>
                <a:spcPct val="100000"/>
              </a:lnSpc>
              <a:spcBef>
                <a:spcPts val="800"/>
              </a:spcBef>
              <a:buClr>
                <a:schemeClr val="accent1"/>
              </a:buClr>
              <a:buSzPct val="150000"/>
              <a:buFont typeface="Arial" panose="020B0604020202020204" pitchFamily="34" charset="0"/>
              <a:buChar char="•"/>
              <a:defRPr sz="1600" b="0" kern="1200">
                <a:solidFill>
                  <a:schemeClr val="tx2">
                    <a:lumMod val="85000"/>
                    <a:lumOff val="15000"/>
                  </a:schemeClr>
                </a:solidFill>
                <a:latin typeface="+mn-lt"/>
                <a:ea typeface="+mn-ea"/>
                <a:cs typeface="+mn-cs"/>
              </a:defRPr>
            </a:lvl3pPr>
            <a:lvl4pPr marL="11430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4pPr>
            <a:lvl5pPr marL="16002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285750" indent="-285750">
              <a:buFont typeface="Arial" panose="020B0604020202020204" pitchFamily="34" charset="0"/>
              <a:buChar char="•"/>
            </a:pPr>
            <a:r>
              <a:rPr lang="fr-BE" b="1" u="sng" dirty="0"/>
              <a:t>Facteurs protecteurs :</a:t>
            </a:r>
          </a:p>
          <a:p>
            <a:pPr marL="633222" lvl="1" indent="-285750"/>
            <a:r>
              <a:rPr lang="fr-BE" dirty="0"/>
              <a:t>Stabilité des pratiques</a:t>
            </a:r>
          </a:p>
          <a:p>
            <a:pPr marL="633222" lvl="1" indent="-285750"/>
            <a:r>
              <a:rPr lang="fr-BE" dirty="0"/>
              <a:t>Circoncision</a:t>
            </a:r>
          </a:p>
          <a:p>
            <a:pPr marL="633222" lvl="1" indent="-285750"/>
            <a:r>
              <a:rPr lang="fr-BE" dirty="0"/>
              <a:t>Préservatif</a:t>
            </a:r>
          </a:p>
        </p:txBody>
      </p:sp>
    </p:spTree>
    <p:extLst>
      <p:ext uri="{BB962C8B-B14F-4D97-AF65-F5344CB8AC3E}">
        <p14:creationId xmlns:p14="http://schemas.microsoft.com/office/powerpoint/2010/main" val="241721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16FCA79-3748-E192-DE67-B73A195866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2EEACB-A25A-A925-A0BC-3EC0C76A2EB9}"/>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13.2 Facteurs de risque – Transmission – Clairance</a:t>
            </a:r>
            <a:endParaRPr lang="fr-FR" b="0" dirty="0"/>
          </a:p>
        </p:txBody>
      </p:sp>
      <p:sp>
        <p:nvSpPr>
          <p:cNvPr id="3" name="Espace réservé du contenu 2">
            <a:extLst>
              <a:ext uri="{FF2B5EF4-FFF2-40B4-BE49-F238E27FC236}">
                <a16:creationId xmlns:a16="http://schemas.microsoft.com/office/drawing/2014/main" id="{026145F2-4F7B-9449-8ED6-561C58B5DB19}"/>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u="sng" dirty="0"/>
              <a:t>Transmission :</a:t>
            </a:r>
          </a:p>
          <a:p>
            <a:pPr marL="633222" lvl="1" indent="-285750"/>
            <a:r>
              <a:rPr lang="fr-BE" dirty="0"/>
              <a:t>Surtout contact </a:t>
            </a:r>
            <a:r>
              <a:rPr lang="fr-BE" b="1" dirty="0"/>
              <a:t>peau-peau ou muqueux </a:t>
            </a:r>
            <a:r>
              <a:rPr lang="fr-BE" dirty="0"/>
              <a:t>(vaginal/oral/anal)</a:t>
            </a:r>
          </a:p>
          <a:p>
            <a:pPr marL="633222" lvl="1" indent="-285750"/>
            <a:r>
              <a:rPr lang="fr-BE" dirty="0"/>
              <a:t>HPV retrouvé sur les surfaces : possibilité de transmission objet/muqueuse évoquée</a:t>
            </a:r>
          </a:p>
          <a:p>
            <a:pPr marL="285750" indent="-285750">
              <a:buFont typeface="Arial" panose="020B0604020202020204" pitchFamily="34" charset="0"/>
              <a:buChar char="•"/>
            </a:pPr>
            <a:r>
              <a:rPr lang="fr-BE" u="sng" dirty="0"/>
              <a:t>Clairance :</a:t>
            </a:r>
          </a:p>
          <a:p>
            <a:pPr marL="633222" lvl="1" indent="-285750"/>
            <a:r>
              <a:rPr lang="fr-BE" dirty="0"/>
              <a:t>1,3 à 42,1 mois</a:t>
            </a:r>
          </a:p>
          <a:p>
            <a:pPr marL="633222" lvl="1" indent="-285750"/>
            <a:r>
              <a:rPr lang="fr-BE" dirty="0"/>
              <a:t>Dépend du génotype, caractéristiques patient, site</a:t>
            </a:r>
          </a:p>
          <a:p>
            <a:pPr marL="633222" lvl="1" indent="-285750"/>
            <a:r>
              <a:rPr lang="fr-BE" dirty="0"/>
              <a:t>HPV16 = clairance plus faible</a:t>
            </a:r>
          </a:p>
          <a:p>
            <a:pPr marL="285750" indent="-285750">
              <a:buFont typeface="Arial" panose="020B0604020202020204" pitchFamily="34" charset="0"/>
              <a:buChar char="•"/>
            </a:pPr>
            <a:r>
              <a:rPr lang="fr-BE" u="sng" dirty="0"/>
              <a:t>Rappel clé :</a:t>
            </a:r>
            <a:r>
              <a:rPr lang="fr-BE" dirty="0"/>
              <a:t> </a:t>
            </a:r>
            <a:r>
              <a:rPr lang="fr-BE" b="1" dirty="0"/>
              <a:t>90% des infections HPV ne posent pas de problèmes et sont éliminées en &lt; 2 ans</a:t>
            </a:r>
          </a:p>
        </p:txBody>
      </p:sp>
    </p:spTree>
    <p:extLst>
      <p:ext uri="{BB962C8B-B14F-4D97-AF65-F5344CB8AC3E}">
        <p14:creationId xmlns:p14="http://schemas.microsoft.com/office/powerpoint/2010/main" val="245649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16FCA79-3748-E192-DE67-B73A195866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2EEACB-A25A-A925-A0BC-3EC0C76A2EB9}"/>
              </a:ext>
            </a:extLst>
          </p:cNvPr>
          <p:cNvSpPr>
            <a:spLocks noGrp="1"/>
          </p:cNvSpPr>
          <p:nvPr>
            <p:ph type="title"/>
          </p:nvPr>
        </p:nvSpPr>
        <p:spPr/>
        <p:txBody>
          <a:bodyPr anchor="t">
            <a:normAutofit/>
          </a:bodyPr>
          <a:lstStyle/>
          <a:p>
            <a:r>
              <a:rPr lang="fr-FR" dirty="0"/>
              <a:t>13. HPV chez l’homme</a:t>
            </a:r>
            <a:br>
              <a:rPr lang="fr-FR" dirty="0"/>
            </a:br>
            <a:br>
              <a:rPr lang="fr-FR" dirty="0"/>
            </a:br>
            <a:endParaRPr lang="fr-FR" b="0" dirty="0"/>
          </a:p>
        </p:txBody>
      </p:sp>
      <p:pic>
        <p:nvPicPr>
          <p:cNvPr id="6" name="Image 5">
            <a:extLst>
              <a:ext uri="{FF2B5EF4-FFF2-40B4-BE49-F238E27FC236}">
                <a16:creationId xmlns:a16="http://schemas.microsoft.com/office/drawing/2014/main" id="{B0E9D433-74A4-BCCC-A393-1B2C2376F73A}"/>
              </a:ext>
            </a:extLst>
          </p:cNvPr>
          <p:cNvPicPr>
            <a:picLocks noChangeAspect="1"/>
          </p:cNvPicPr>
          <p:nvPr/>
        </p:nvPicPr>
        <p:blipFill>
          <a:blip r:embed="rId2"/>
          <a:stretch>
            <a:fillRect/>
          </a:stretch>
        </p:blipFill>
        <p:spPr>
          <a:xfrm>
            <a:off x="3773729" y="2759020"/>
            <a:ext cx="2820907" cy="1821836"/>
          </a:xfrm>
          <a:prstGeom prst="rect">
            <a:avLst/>
          </a:prstGeom>
        </p:spPr>
      </p:pic>
      <p:pic>
        <p:nvPicPr>
          <p:cNvPr id="7" name="Image 6">
            <a:extLst>
              <a:ext uri="{FF2B5EF4-FFF2-40B4-BE49-F238E27FC236}">
                <a16:creationId xmlns:a16="http://schemas.microsoft.com/office/drawing/2014/main" id="{C3C8F827-2F84-89BD-0921-C17FE660350D}"/>
              </a:ext>
            </a:extLst>
          </p:cNvPr>
          <p:cNvPicPr>
            <a:picLocks noChangeAspect="1"/>
          </p:cNvPicPr>
          <p:nvPr/>
        </p:nvPicPr>
        <p:blipFill>
          <a:blip r:embed="rId3"/>
          <a:stretch>
            <a:fillRect/>
          </a:stretch>
        </p:blipFill>
        <p:spPr>
          <a:xfrm>
            <a:off x="9217881" y="2710212"/>
            <a:ext cx="2745521" cy="3885737"/>
          </a:xfrm>
          <a:prstGeom prst="rect">
            <a:avLst/>
          </a:prstGeom>
        </p:spPr>
      </p:pic>
      <p:pic>
        <p:nvPicPr>
          <p:cNvPr id="8" name="Image 7">
            <a:extLst>
              <a:ext uri="{FF2B5EF4-FFF2-40B4-BE49-F238E27FC236}">
                <a16:creationId xmlns:a16="http://schemas.microsoft.com/office/drawing/2014/main" id="{7584433D-7B07-6E7E-83BE-53FC83BA5BD4}"/>
              </a:ext>
            </a:extLst>
          </p:cNvPr>
          <p:cNvPicPr>
            <a:picLocks noChangeAspect="1"/>
          </p:cNvPicPr>
          <p:nvPr/>
        </p:nvPicPr>
        <p:blipFill>
          <a:blip r:embed="rId4"/>
          <a:stretch>
            <a:fillRect/>
          </a:stretch>
        </p:blipFill>
        <p:spPr>
          <a:xfrm>
            <a:off x="415440" y="2759020"/>
            <a:ext cx="2578099" cy="3697537"/>
          </a:xfrm>
          <a:prstGeom prst="rect">
            <a:avLst/>
          </a:prstGeom>
        </p:spPr>
      </p:pic>
      <p:pic>
        <p:nvPicPr>
          <p:cNvPr id="9" name="Image 8">
            <a:extLst>
              <a:ext uri="{FF2B5EF4-FFF2-40B4-BE49-F238E27FC236}">
                <a16:creationId xmlns:a16="http://schemas.microsoft.com/office/drawing/2014/main" id="{37178AE2-3C7D-91E6-4483-D1EF953266E8}"/>
              </a:ext>
            </a:extLst>
          </p:cNvPr>
          <p:cNvPicPr>
            <a:picLocks noChangeAspect="1"/>
          </p:cNvPicPr>
          <p:nvPr/>
        </p:nvPicPr>
        <p:blipFill>
          <a:blip r:embed="rId5"/>
          <a:stretch>
            <a:fillRect/>
          </a:stretch>
        </p:blipFill>
        <p:spPr>
          <a:xfrm>
            <a:off x="5771260" y="4754881"/>
            <a:ext cx="2578100" cy="1790700"/>
          </a:xfrm>
          <a:prstGeom prst="rect">
            <a:avLst/>
          </a:prstGeom>
        </p:spPr>
      </p:pic>
    </p:spTree>
    <p:extLst>
      <p:ext uri="{BB962C8B-B14F-4D97-AF65-F5344CB8AC3E}">
        <p14:creationId xmlns:p14="http://schemas.microsoft.com/office/powerpoint/2010/main" val="34643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16FCA79-3748-E192-DE67-B73A195866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2EEACB-A25A-A925-A0BC-3EC0C76A2EB9}"/>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13.3 Diagnostic</a:t>
            </a:r>
            <a:endParaRPr lang="fr-FR" b="0" dirty="0"/>
          </a:p>
        </p:txBody>
      </p:sp>
      <p:sp>
        <p:nvSpPr>
          <p:cNvPr id="3" name="Espace réservé du contenu 2">
            <a:extLst>
              <a:ext uri="{FF2B5EF4-FFF2-40B4-BE49-F238E27FC236}">
                <a16:creationId xmlns:a16="http://schemas.microsoft.com/office/drawing/2014/main" id="{026145F2-4F7B-9449-8ED6-561C58B5DB19}"/>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b="1" dirty="0"/>
              <a:t>Pas de test approprié chez l’homme – dépistage systématique non recommandé</a:t>
            </a:r>
          </a:p>
          <a:p>
            <a:pPr marL="285750" indent="-285750">
              <a:buFont typeface="Arial" panose="020B0604020202020204" pitchFamily="34" charset="0"/>
              <a:buChar char="•"/>
            </a:pPr>
            <a:r>
              <a:rPr lang="fr-BE" u="sng" dirty="0"/>
              <a:t>Approche :</a:t>
            </a:r>
          </a:p>
          <a:p>
            <a:pPr marL="633222" lvl="1" indent="-285750"/>
            <a:r>
              <a:rPr lang="fr-BE" dirty="0"/>
              <a:t>Examen clinique soigneux (bonne lumière, inspection du méat, loupe)</a:t>
            </a:r>
          </a:p>
          <a:p>
            <a:pPr marL="633222" lvl="1" indent="-285750"/>
            <a:r>
              <a:rPr lang="fr-BE" dirty="0"/>
              <a:t>Test à l’acide acétique (lésions </a:t>
            </a:r>
            <a:r>
              <a:rPr lang="fr-BE" dirty="0" err="1"/>
              <a:t>sub-cliniques</a:t>
            </a:r>
            <a:r>
              <a:rPr lang="fr-BE" dirty="0"/>
              <a:t>)</a:t>
            </a:r>
          </a:p>
          <a:p>
            <a:pPr marL="633222" lvl="1" indent="-285750"/>
            <a:r>
              <a:rPr lang="fr-BE" dirty="0"/>
              <a:t>Biopsie si doute ou suspicion lésion </a:t>
            </a:r>
            <a:r>
              <a:rPr lang="fr-BE" dirty="0" err="1"/>
              <a:t>pré-cancereuse</a:t>
            </a:r>
            <a:r>
              <a:rPr lang="fr-BE" dirty="0"/>
              <a:t>/cancéreuse</a:t>
            </a:r>
          </a:p>
        </p:txBody>
      </p:sp>
    </p:spTree>
    <p:extLst>
      <p:ext uri="{BB962C8B-B14F-4D97-AF65-F5344CB8AC3E}">
        <p14:creationId xmlns:p14="http://schemas.microsoft.com/office/powerpoint/2010/main" val="222567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4592CA79-4425-610F-054C-31BEFCBBD5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12E9B3-A8E9-F805-36B9-EAFF7F485E76}"/>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13.4 Traitement</a:t>
            </a:r>
            <a:endParaRPr lang="fr-FR" b="0" dirty="0"/>
          </a:p>
        </p:txBody>
      </p:sp>
      <p:sp>
        <p:nvSpPr>
          <p:cNvPr id="3" name="Espace réservé du contenu 2">
            <a:extLst>
              <a:ext uri="{FF2B5EF4-FFF2-40B4-BE49-F238E27FC236}">
                <a16:creationId xmlns:a16="http://schemas.microsoft.com/office/drawing/2014/main" id="{90E39207-02DB-78AC-11AC-0C7D728C5E53}"/>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u="sng" dirty="0"/>
              <a:t>Traitement requis quand </a:t>
            </a:r>
            <a:r>
              <a:rPr lang="fr-BE" b="1" u="sng" dirty="0"/>
              <a:t>CONDYLOMES</a:t>
            </a:r>
            <a:r>
              <a:rPr lang="fr-BE" u="sng" dirty="0"/>
              <a:t> :</a:t>
            </a:r>
          </a:p>
          <a:p>
            <a:pPr marL="633222" lvl="1" indent="-285750"/>
            <a:r>
              <a:rPr lang="fr-BE" dirty="0"/>
              <a:t>Diminuer transmission et inconfort</a:t>
            </a:r>
          </a:p>
          <a:p>
            <a:pPr marL="633222" lvl="1" indent="-285750"/>
            <a:r>
              <a:rPr lang="fr-BE" dirty="0"/>
              <a:t>Chirurgie a une clairance primaire proche de 100% (mais récidive possibles)</a:t>
            </a:r>
          </a:p>
          <a:p>
            <a:pPr marL="285750" indent="-285750">
              <a:buFont typeface="Arial" panose="020B0604020202020204" pitchFamily="34" charset="0"/>
              <a:buChar char="•"/>
            </a:pPr>
            <a:r>
              <a:rPr lang="fr-BE" u="sng" dirty="0"/>
              <a:t>Traitements auto-appliqués :</a:t>
            </a:r>
          </a:p>
          <a:p>
            <a:pPr marL="633222" lvl="1" indent="-285750"/>
            <a:r>
              <a:rPr lang="fr-BE" dirty="0" err="1"/>
              <a:t>Imiquimod</a:t>
            </a:r>
            <a:r>
              <a:rPr lang="fr-BE" dirty="0"/>
              <a:t> 5% : </a:t>
            </a:r>
          </a:p>
          <a:p>
            <a:pPr marL="971550" lvl="2" indent="-285750"/>
            <a:r>
              <a:rPr lang="fr-BE" dirty="0"/>
              <a:t>Application nocturne 3x/semaine jusqu’à 16 semaines</a:t>
            </a:r>
          </a:p>
          <a:p>
            <a:pPr marL="971550" lvl="2" indent="-285750"/>
            <a:r>
              <a:rPr lang="fr-BE" dirty="0"/>
              <a:t>Clairance 50% chez immunocompétent</a:t>
            </a:r>
          </a:p>
          <a:p>
            <a:pPr marL="971550" lvl="2" indent="-285750"/>
            <a:r>
              <a:rPr lang="fr-BE" dirty="0"/>
              <a:t>Supérieur au placébo</a:t>
            </a:r>
          </a:p>
          <a:p>
            <a:pPr marL="633222" lvl="1" indent="-285750"/>
            <a:r>
              <a:rPr lang="fr-BE" dirty="0"/>
              <a:t>Il en existe d’autres mais phyto</a:t>
            </a:r>
          </a:p>
        </p:txBody>
      </p:sp>
    </p:spTree>
    <p:extLst>
      <p:ext uri="{BB962C8B-B14F-4D97-AF65-F5344CB8AC3E}">
        <p14:creationId xmlns:p14="http://schemas.microsoft.com/office/powerpoint/2010/main" val="427708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4592CA79-4425-610F-054C-31BEFCBBD5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12E9B3-A8E9-F805-36B9-EAFF7F485E76}"/>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13.4 Traitement</a:t>
            </a:r>
            <a:endParaRPr lang="fr-FR" b="0" dirty="0"/>
          </a:p>
        </p:txBody>
      </p:sp>
      <p:sp>
        <p:nvSpPr>
          <p:cNvPr id="3" name="Espace réservé du contenu 2">
            <a:extLst>
              <a:ext uri="{FF2B5EF4-FFF2-40B4-BE49-F238E27FC236}">
                <a16:creationId xmlns:a16="http://schemas.microsoft.com/office/drawing/2014/main" id="{90E39207-02DB-78AC-11AC-0C7D728C5E53}"/>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u="sng" dirty="0"/>
              <a:t>Traitement réalisés par le médecin :</a:t>
            </a:r>
          </a:p>
          <a:p>
            <a:pPr marL="633222" lvl="1" indent="-285750"/>
            <a:r>
              <a:rPr lang="fr-BE" dirty="0"/>
              <a:t>Cryothérapie</a:t>
            </a:r>
          </a:p>
          <a:p>
            <a:pPr marL="633222" lvl="1" indent="-285750"/>
            <a:r>
              <a:rPr lang="fr-BE" dirty="0"/>
              <a:t>Techniques chirurgicales (excision, électrocoagulation, laser)</a:t>
            </a:r>
          </a:p>
          <a:p>
            <a:pPr marL="633222" lvl="1" indent="-285750"/>
            <a:r>
              <a:rPr lang="fr-BE" dirty="0"/>
              <a:t>L’excision chirurgicale semble la plus efficace pour minimiser les récidives</a:t>
            </a:r>
          </a:p>
          <a:p>
            <a:pPr marL="285750" indent="-285750">
              <a:buFont typeface="Arial" panose="020B0604020202020204" pitchFamily="34" charset="0"/>
              <a:buChar char="•"/>
            </a:pPr>
            <a:r>
              <a:rPr lang="fr-BE" u="sng" dirty="0"/>
              <a:t>Suivi :</a:t>
            </a:r>
          </a:p>
          <a:p>
            <a:pPr marL="633222" lvl="1" indent="-285750"/>
            <a:r>
              <a:rPr lang="fr-BE" dirty="0"/>
              <a:t>Contrôle fin de traitement puis à 6 mois</a:t>
            </a:r>
          </a:p>
          <a:p>
            <a:pPr marL="633222" lvl="1" indent="-285750"/>
            <a:r>
              <a:rPr lang="fr-BE" dirty="0"/>
              <a:t>Changement de traitement si échec</a:t>
            </a:r>
          </a:p>
        </p:txBody>
      </p:sp>
    </p:spTree>
    <p:extLst>
      <p:ext uri="{BB962C8B-B14F-4D97-AF65-F5344CB8AC3E}">
        <p14:creationId xmlns:p14="http://schemas.microsoft.com/office/powerpoint/2010/main" val="8372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784678FB-DC0A-D581-44BB-E8634267B6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25C2FF-21F2-A86E-E54D-5DC944A977DE}"/>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13.5 Prévention : circoncision et vaccination</a:t>
            </a:r>
            <a:endParaRPr lang="fr-FR" b="0" dirty="0"/>
          </a:p>
        </p:txBody>
      </p:sp>
      <p:sp>
        <p:nvSpPr>
          <p:cNvPr id="3" name="Espace réservé du contenu 2">
            <a:extLst>
              <a:ext uri="{FF2B5EF4-FFF2-40B4-BE49-F238E27FC236}">
                <a16:creationId xmlns:a16="http://schemas.microsoft.com/office/drawing/2014/main" id="{AB55A8F8-86A7-C0C6-76AE-C26075E95882}"/>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b="1" u="sng" dirty="0"/>
              <a:t>Circoncision :</a:t>
            </a:r>
          </a:p>
          <a:p>
            <a:pPr marL="633222" lvl="1" indent="-285750"/>
            <a:r>
              <a:rPr lang="fr-BE" dirty="0"/>
              <a:t>Association inverse avec prévalence HPV génital</a:t>
            </a:r>
          </a:p>
          <a:p>
            <a:pPr marL="633222" lvl="1" indent="-285750"/>
            <a:r>
              <a:rPr lang="fr-BE" dirty="0"/>
              <a:t>Discuter de la circoncision comme prévention si chirurgie va être pratiquée</a:t>
            </a:r>
          </a:p>
          <a:p>
            <a:pPr marL="285750" indent="-285750">
              <a:buFont typeface="Arial" panose="020B0604020202020204" pitchFamily="34" charset="0"/>
              <a:buChar char="•"/>
            </a:pPr>
            <a:r>
              <a:rPr lang="fr-BE" b="1" u="sng" dirty="0"/>
              <a:t>Vaccination (10-15% des jeunes hommes) :</a:t>
            </a:r>
          </a:p>
          <a:p>
            <a:pPr marL="633222" lvl="1" indent="-285750"/>
            <a:r>
              <a:rPr lang="fr-BE" u="sng" dirty="0"/>
              <a:t>Prophylactique :</a:t>
            </a:r>
          </a:p>
          <a:p>
            <a:pPr marL="971550" lvl="2" indent="-285750"/>
            <a:r>
              <a:rPr lang="fr-BE" dirty="0"/>
              <a:t>Efficace contre lésions génitales (preuve forte) et + efficace chez HPV naïfs</a:t>
            </a:r>
          </a:p>
          <a:p>
            <a:pPr marL="971550" lvl="2" indent="-285750"/>
            <a:r>
              <a:rPr lang="fr-BE" dirty="0"/>
              <a:t>Vacciner avant début de la vie sexuelle : offrir vaccination précoce aux garçons + communication</a:t>
            </a:r>
          </a:p>
          <a:p>
            <a:pPr marL="633222" lvl="1" indent="-285750"/>
            <a:r>
              <a:rPr lang="fr-BE" u="sng" dirty="0"/>
              <a:t>Thérapeutique/post-traitement :</a:t>
            </a:r>
            <a:r>
              <a:rPr lang="fr-BE" dirty="0"/>
              <a:t> preuves moins fortes mais peut être proposée</a:t>
            </a:r>
          </a:p>
        </p:txBody>
      </p:sp>
    </p:spTree>
    <p:extLst>
      <p:ext uri="{BB962C8B-B14F-4D97-AF65-F5344CB8AC3E}">
        <p14:creationId xmlns:p14="http://schemas.microsoft.com/office/powerpoint/2010/main" val="41557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784678FB-DC0A-D581-44BB-E8634267B6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25C2FF-21F2-A86E-E54D-5DC944A977DE}"/>
              </a:ext>
            </a:extLst>
          </p:cNvPr>
          <p:cNvSpPr>
            <a:spLocks noGrp="1"/>
          </p:cNvSpPr>
          <p:nvPr>
            <p:ph type="title"/>
          </p:nvPr>
        </p:nvSpPr>
        <p:spPr/>
        <p:txBody>
          <a:bodyPr anchor="t">
            <a:normAutofit/>
          </a:bodyPr>
          <a:lstStyle/>
          <a:p>
            <a:r>
              <a:rPr lang="fr-FR" dirty="0"/>
              <a:t>6. HPV chez l’homme</a:t>
            </a:r>
            <a:br>
              <a:rPr lang="fr-FR" dirty="0"/>
            </a:br>
            <a:br>
              <a:rPr lang="fr-FR" dirty="0"/>
            </a:br>
            <a:endParaRPr lang="fr-FR" b="0" dirty="0"/>
          </a:p>
        </p:txBody>
      </p:sp>
      <p:pic>
        <p:nvPicPr>
          <p:cNvPr id="4" name="Image 3">
            <a:extLst>
              <a:ext uri="{FF2B5EF4-FFF2-40B4-BE49-F238E27FC236}">
                <a16:creationId xmlns:a16="http://schemas.microsoft.com/office/drawing/2014/main" id="{B06960B1-6339-FB80-75F0-AAB85E9E12C2}"/>
              </a:ext>
            </a:extLst>
          </p:cNvPr>
          <p:cNvPicPr>
            <a:picLocks noChangeAspect="1"/>
          </p:cNvPicPr>
          <p:nvPr/>
        </p:nvPicPr>
        <p:blipFill>
          <a:blip r:embed="rId3"/>
          <a:stretch>
            <a:fillRect/>
          </a:stretch>
        </p:blipFill>
        <p:spPr>
          <a:xfrm>
            <a:off x="3385775" y="1279820"/>
            <a:ext cx="5420449" cy="5684860"/>
          </a:xfrm>
          <a:prstGeom prst="rect">
            <a:avLst/>
          </a:prstGeom>
        </p:spPr>
      </p:pic>
    </p:spTree>
    <p:extLst>
      <p:ext uri="{BB962C8B-B14F-4D97-AF65-F5344CB8AC3E}">
        <p14:creationId xmlns:p14="http://schemas.microsoft.com/office/powerpoint/2010/main" val="342153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5A1DA5E3-30B3-5382-DC3E-C51668E1A8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AC33FFD-00DF-791E-FAE3-90C9B60DD996}"/>
              </a:ext>
            </a:extLst>
          </p:cNvPr>
          <p:cNvSpPr>
            <a:spLocks noGrp="1"/>
          </p:cNvSpPr>
          <p:nvPr>
            <p:ph type="title"/>
          </p:nvPr>
        </p:nvSpPr>
        <p:spPr/>
        <p:txBody>
          <a:bodyPr anchor="t">
            <a:normAutofit/>
          </a:bodyPr>
          <a:lstStyle/>
          <a:p>
            <a:r>
              <a:rPr lang="fr-FR" dirty="0"/>
              <a:t>14. HSV chez l’homme</a:t>
            </a:r>
            <a:br>
              <a:rPr lang="fr-FR" dirty="0"/>
            </a:br>
            <a:br>
              <a:rPr lang="fr-FR" dirty="0"/>
            </a:br>
            <a:r>
              <a:rPr lang="fr-FR" sz="2200" b="0" dirty="0"/>
              <a:t>14.1 Epidémiologie et diagnostic</a:t>
            </a:r>
            <a:endParaRPr lang="fr-FR" b="0" dirty="0"/>
          </a:p>
        </p:txBody>
      </p:sp>
      <p:sp>
        <p:nvSpPr>
          <p:cNvPr id="3" name="Espace réservé du contenu 2">
            <a:extLst>
              <a:ext uri="{FF2B5EF4-FFF2-40B4-BE49-F238E27FC236}">
                <a16:creationId xmlns:a16="http://schemas.microsoft.com/office/drawing/2014/main" id="{33DFBA64-6C20-1B12-12EB-63FC728B5FE1}"/>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b="1" dirty="0"/>
              <a:t>Herpes génital = IST virale chronique</a:t>
            </a:r>
            <a:r>
              <a:rPr lang="fr-BE" dirty="0"/>
              <a:t> due à HSV-1 (1/3) ou HSV-2 (2/3)</a:t>
            </a:r>
          </a:p>
          <a:p>
            <a:pPr marL="285750" indent="-285750">
              <a:buFont typeface="Arial" panose="020B0604020202020204" pitchFamily="34" charset="0"/>
              <a:buChar char="•"/>
            </a:pPr>
            <a:r>
              <a:rPr lang="fr-BE" dirty="0"/>
              <a:t>Responsable jusqu’à </a:t>
            </a:r>
            <a:r>
              <a:rPr lang="fr-BE" b="1" dirty="0"/>
              <a:t>60% des ulcères génitaux</a:t>
            </a:r>
          </a:p>
          <a:p>
            <a:pPr marL="285750" indent="-285750">
              <a:buFont typeface="Arial" panose="020B0604020202020204" pitchFamily="34" charset="0"/>
              <a:buChar char="•"/>
            </a:pPr>
            <a:r>
              <a:rPr lang="fr-BE" dirty="0"/>
              <a:t>Anamnèse détaillée (contacts sexuels)</a:t>
            </a:r>
          </a:p>
          <a:p>
            <a:pPr marL="285750" indent="-285750">
              <a:buFont typeface="Arial" panose="020B0604020202020204" pitchFamily="34" charset="0"/>
              <a:buChar char="•"/>
            </a:pPr>
            <a:r>
              <a:rPr lang="fr-BE" u="sng" dirty="0"/>
              <a:t>Confirmation :</a:t>
            </a:r>
            <a:r>
              <a:rPr lang="fr-BE" dirty="0"/>
              <a:t> </a:t>
            </a:r>
            <a:r>
              <a:rPr lang="fr-BE" b="1" dirty="0"/>
              <a:t>frotti lésionnel + test sérologique (PCR ou culture)</a:t>
            </a:r>
          </a:p>
          <a:p>
            <a:pPr marL="285750" indent="-285750">
              <a:buFont typeface="Arial" panose="020B0604020202020204" pitchFamily="34" charset="0"/>
              <a:buChar char="•"/>
            </a:pPr>
            <a:r>
              <a:rPr lang="fr-BE" dirty="0"/>
              <a:t>PCR plus rapide et plus sensible</a:t>
            </a:r>
          </a:p>
        </p:txBody>
      </p:sp>
    </p:spTree>
    <p:extLst>
      <p:ext uri="{BB962C8B-B14F-4D97-AF65-F5344CB8AC3E}">
        <p14:creationId xmlns:p14="http://schemas.microsoft.com/office/powerpoint/2010/main" val="20686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a:extLst>
            <a:ext uri="{FF2B5EF4-FFF2-40B4-BE49-F238E27FC236}">
              <a16:creationId xmlns:a16="http://schemas.microsoft.com/office/drawing/2014/main" id="{5DFF38BD-BCEF-B6EA-DA22-38273FEFCDB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86C2839-39A1-D632-414C-CF0007915E12}"/>
              </a:ext>
            </a:extLst>
          </p:cNvPr>
          <p:cNvSpPr>
            <a:spLocks noGrp="1"/>
          </p:cNvSpPr>
          <p:nvPr>
            <p:ph type="title"/>
          </p:nvPr>
        </p:nvSpPr>
        <p:spPr>
          <a:xfrm>
            <a:off x="685800" y="640079"/>
            <a:ext cx="10058402" cy="1735975"/>
          </a:xfrm>
        </p:spPr>
        <p:txBody>
          <a:bodyPr anchor="t"/>
          <a:lstStyle/>
          <a:p>
            <a:r>
              <a:rPr lang="fr-FR" dirty="0"/>
              <a:t>3. Bactériurie asymptomatique</a:t>
            </a:r>
            <a:br>
              <a:rPr lang="fr-FR" dirty="0"/>
            </a:br>
            <a:br>
              <a:rPr lang="fr-FR" dirty="0"/>
            </a:br>
            <a:r>
              <a:rPr lang="fr-FR" sz="2000" b="0" dirty="0"/>
              <a:t>3.1 Définition - Epidémiologie</a:t>
            </a:r>
            <a:endParaRPr lang="fr-FR" b="0" dirty="0"/>
          </a:p>
        </p:txBody>
      </p:sp>
      <p:sp>
        <p:nvSpPr>
          <p:cNvPr id="3" name="Espace réservé du contenu 2">
            <a:extLst>
              <a:ext uri="{FF2B5EF4-FFF2-40B4-BE49-F238E27FC236}">
                <a16:creationId xmlns:a16="http://schemas.microsoft.com/office/drawing/2014/main" id="{3707CAF1-593F-F1E1-AEA1-38D39FC1A76D}"/>
              </a:ext>
            </a:extLst>
          </p:cNvPr>
          <p:cNvSpPr>
            <a:spLocks noGrp="1"/>
          </p:cNvSpPr>
          <p:nvPr>
            <p:ph sz="half" idx="2"/>
          </p:nvPr>
        </p:nvSpPr>
        <p:spPr>
          <a:xfrm>
            <a:off x="676656" y="3017520"/>
            <a:ext cx="11357300" cy="3688080"/>
          </a:xfrm>
        </p:spPr>
        <p:txBody>
          <a:bodyPr>
            <a:normAutofit/>
          </a:bodyPr>
          <a:lstStyle/>
          <a:p>
            <a:pPr marL="285750" indent="-285750">
              <a:buFont typeface="Arial" panose="020B0604020202020204" pitchFamily="34" charset="0"/>
              <a:buChar char="•"/>
            </a:pPr>
            <a:r>
              <a:rPr lang="nl-BE" sz="2400" dirty="0"/>
              <a:t>Présence de bactéries urinaires </a:t>
            </a:r>
            <a:r>
              <a:rPr lang="nl-BE" sz="2400" b="1" dirty="0"/>
              <a:t>sans aucun symptôme urinaire ou général</a:t>
            </a:r>
          </a:p>
          <a:p>
            <a:pPr marL="285750" indent="-285750">
              <a:buFont typeface="Arial" panose="020B0604020202020204" pitchFamily="34" charset="0"/>
              <a:buChar char="•"/>
            </a:pPr>
            <a:r>
              <a:rPr lang="nl-BE" sz="2400" u="sng" dirty="0"/>
              <a:t>Critères microbiologiques :</a:t>
            </a:r>
          </a:p>
          <a:p>
            <a:pPr marL="633222" lvl="1" indent="-285750"/>
            <a:r>
              <a:rPr lang="nl-BE" sz="2400" dirty="0"/>
              <a:t>Femme : </a:t>
            </a:r>
            <a:r>
              <a:rPr lang="fr-FR" altLang="fr-FR" sz="2400" dirty="0">
                <a:solidFill>
                  <a:srgbClr val="000000"/>
                </a:solidFill>
              </a:rPr>
              <a:t>≥10⁵ CFU/</a:t>
            </a:r>
            <a:r>
              <a:rPr lang="fr-FR" altLang="fr-FR" sz="2400" dirty="0" err="1">
                <a:solidFill>
                  <a:srgbClr val="000000"/>
                </a:solidFill>
              </a:rPr>
              <a:t>mL</a:t>
            </a:r>
            <a:r>
              <a:rPr lang="fr-FR" altLang="fr-FR" sz="2400" dirty="0">
                <a:solidFill>
                  <a:srgbClr val="000000"/>
                </a:solidFill>
              </a:rPr>
              <a:t> dans </a:t>
            </a:r>
            <a:r>
              <a:rPr lang="fr-FR" altLang="fr-FR" sz="2400" b="1" dirty="0">
                <a:solidFill>
                  <a:srgbClr val="000000"/>
                </a:solidFill>
              </a:rPr>
              <a:t>2 prélèvements consécutifs</a:t>
            </a:r>
            <a:endParaRPr lang="nl-BE" sz="2400" b="1" dirty="0"/>
          </a:p>
          <a:p>
            <a:pPr marL="633222" lvl="1" indent="-285750"/>
            <a:r>
              <a:rPr lang="nl-BE" sz="2400" dirty="0"/>
              <a:t>Homme : </a:t>
            </a:r>
            <a:r>
              <a:rPr lang="fr-FR" altLang="fr-FR" sz="2400" dirty="0">
                <a:solidFill>
                  <a:srgbClr val="000000"/>
                </a:solidFill>
              </a:rPr>
              <a:t>≥10⁵ CFU/</a:t>
            </a:r>
            <a:r>
              <a:rPr lang="fr-FR" altLang="fr-FR" sz="2400" dirty="0" err="1">
                <a:solidFill>
                  <a:srgbClr val="000000"/>
                </a:solidFill>
              </a:rPr>
              <a:t>mL</a:t>
            </a:r>
            <a:r>
              <a:rPr lang="fr-FR" altLang="fr-FR" sz="2400" dirty="0">
                <a:solidFill>
                  <a:srgbClr val="000000"/>
                </a:solidFill>
              </a:rPr>
              <a:t> dans </a:t>
            </a:r>
            <a:r>
              <a:rPr lang="fr-FR" altLang="fr-FR" sz="2400" b="1" dirty="0">
                <a:solidFill>
                  <a:srgbClr val="000000"/>
                </a:solidFill>
              </a:rPr>
              <a:t>1 prélèvement</a:t>
            </a:r>
            <a:endParaRPr lang="nl-BE" sz="2400" b="1" dirty="0"/>
          </a:p>
          <a:p>
            <a:pPr marL="285750" indent="-285750">
              <a:buFont typeface="Arial" panose="020B0604020202020204" pitchFamily="34" charset="0"/>
              <a:buChar char="•"/>
            </a:pPr>
            <a:r>
              <a:rPr lang="nl-BE" sz="2400" dirty="0">
                <a:solidFill>
                  <a:srgbClr val="C00000"/>
                </a:solidFill>
              </a:rPr>
              <a:t>Ce n’est </a:t>
            </a:r>
            <a:r>
              <a:rPr lang="nl-BE" sz="2400" b="1" dirty="0">
                <a:solidFill>
                  <a:srgbClr val="C00000"/>
                </a:solidFill>
              </a:rPr>
              <a:t>pas une infection </a:t>
            </a:r>
            <a:r>
              <a:rPr lang="nl-BE" sz="2400" dirty="0">
                <a:solidFill>
                  <a:srgbClr val="C00000"/>
                </a:solidFill>
              </a:rPr>
              <a:t>mais une </a:t>
            </a:r>
            <a:r>
              <a:rPr lang="nl-BE" sz="2400" b="1" dirty="0">
                <a:solidFill>
                  <a:srgbClr val="C00000"/>
                </a:solidFill>
              </a:rPr>
              <a:t>colonisation </a:t>
            </a:r>
            <a:r>
              <a:rPr lang="nl-BE" sz="2400" dirty="0">
                <a:solidFill>
                  <a:srgbClr val="C00000"/>
                </a:solidFill>
              </a:rPr>
              <a:t>(commensale) !</a:t>
            </a:r>
            <a:endParaRPr lang="fr-FR" sz="2400" dirty="0">
              <a:solidFill>
                <a:srgbClr val="C00000"/>
              </a:solidFill>
            </a:endParaRPr>
          </a:p>
        </p:txBody>
      </p:sp>
    </p:spTree>
    <p:extLst>
      <p:ext uri="{BB962C8B-B14F-4D97-AF65-F5344CB8AC3E}">
        <p14:creationId xmlns:p14="http://schemas.microsoft.com/office/powerpoint/2010/main" val="36616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5A1DA5E3-30B3-5382-DC3E-C51668E1A8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AC33FFD-00DF-791E-FAE3-90C9B60DD996}"/>
              </a:ext>
            </a:extLst>
          </p:cNvPr>
          <p:cNvSpPr>
            <a:spLocks noGrp="1"/>
          </p:cNvSpPr>
          <p:nvPr>
            <p:ph type="title"/>
          </p:nvPr>
        </p:nvSpPr>
        <p:spPr/>
        <p:txBody>
          <a:bodyPr anchor="t">
            <a:normAutofit/>
          </a:bodyPr>
          <a:lstStyle/>
          <a:p>
            <a:r>
              <a:rPr lang="fr-FR" dirty="0"/>
              <a:t>14. HSV chez l’homme</a:t>
            </a:r>
            <a:br>
              <a:rPr lang="fr-FR" dirty="0"/>
            </a:br>
            <a:br>
              <a:rPr lang="fr-FR" dirty="0"/>
            </a:br>
            <a:endParaRPr lang="fr-FR" b="0" dirty="0"/>
          </a:p>
        </p:txBody>
      </p:sp>
      <p:pic>
        <p:nvPicPr>
          <p:cNvPr id="4" name="Image 3">
            <a:extLst>
              <a:ext uri="{FF2B5EF4-FFF2-40B4-BE49-F238E27FC236}">
                <a16:creationId xmlns:a16="http://schemas.microsoft.com/office/drawing/2014/main" id="{5F0C673E-19E5-2B14-E72A-9FF84D6ABEB4}"/>
              </a:ext>
            </a:extLst>
          </p:cNvPr>
          <p:cNvPicPr>
            <a:picLocks noChangeAspect="1"/>
          </p:cNvPicPr>
          <p:nvPr/>
        </p:nvPicPr>
        <p:blipFill>
          <a:blip r:embed="rId3"/>
          <a:stretch>
            <a:fillRect/>
          </a:stretch>
        </p:blipFill>
        <p:spPr>
          <a:xfrm>
            <a:off x="9223632" y="2672736"/>
            <a:ext cx="2708020" cy="3852050"/>
          </a:xfrm>
          <a:prstGeom prst="rect">
            <a:avLst/>
          </a:prstGeom>
        </p:spPr>
      </p:pic>
      <p:pic>
        <p:nvPicPr>
          <p:cNvPr id="5" name="Image 4">
            <a:extLst>
              <a:ext uri="{FF2B5EF4-FFF2-40B4-BE49-F238E27FC236}">
                <a16:creationId xmlns:a16="http://schemas.microsoft.com/office/drawing/2014/main" id="{8687AD14-6F1E-F8C1-A88B-BA062F9BB9BC}"/>
              </a:ext>
            </a:extLst>
          </p:cNvPr>
          <p:cNvPicPr>
            <a:picLocks noChangeAspect="1"/>
          </p:cNvPicPr>
          <p:nvPr/>
        </p:nvPicPr>
        <p:blipFill>
          <a:blip r:embed="rId4"/>
          <a:stretch>
            <a:fillRect/>
          </a:stretch>
        </p:blipFill>
        <p:spPr>
          <a:xfrm>
            <a:off x="260348" y="2548174"/>
            <a:ext cx="3052670" cy="4007608"/>
          </a:xfrm>
          <a:prstGeom prst="rect">
            <a:avLst/>
          </a:prstGeom>
        </p:spPr>
      </p:pic>
      <p:pic>
        <p:nvPicPr>
          <p:cNvPr id="6" name="Image 5">
            <a:extLst>
              <a:ext uri="{FF2B5EF4-FFF2-40B4-BE49-F238E27FC236}">
                <a16:creationId xmlns:a16="http://schemas.microsoft.com/office/drawing/2014/main" id="{0529C31F-12B7-0FBC-335B-E0E85FA428E3}"/>
              </a:ext>
            </a:extLst>
          </p:cNvPr>
          <p:cNvPicPr>
            <a:picLocks noChangeAspect="1"/>
          </p:cNvPicPr>
          <p:nvPr/>
        </p:nvPicPr>
        <p:blipFill>
          <a:blip r:embed="rId5"/>
          <a:stretch>
            <a:fillRect/>
          </a:stretch>
        </p:blipFill>
        <p:spPr>
          <a:xfrm>
            <a:off x="4180442" y="2943728"/>
            <a:ext cx="4452114" cy="3141214"/>
          </a:xfrm>
          <a:prstGeom prst="rect">
            <a:avLst/>
          </a:prstGeom>
        </p:spPr>
      </p:pic>
    </p:spTree>
    <p:extLst>
      <p:ext uri="{BB962C8B-B14F-4D97-AF65-F5344CB8AC3E}">
        <p14:creationId xmlns:p14="http://schemas.microsoft.com/office/powerpoint/2010/main" val="343199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81CA3719-4D6C-D411-48BB-F5357336190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A87A67-7EA7-A1E7-D3AE-B17FAF3E0F20}"/>
              </a:ext>
            </a:extLst>
          </p:cNvPr>
          <p:cNvSpPr>
            <a:spLocks noGrp="1"/>
          </p:cNvSpPr>
          <p:nvPr>
            <p:ph type="title"/>
          </p:nvPr>
        </p:nvSpPr>
        <p:spPr/>
        <p:txBody>
          <a:bodyPr anchor="t">
            <a:normAutofit/>
          </a:bodyPr>
          <a:lstStyle/>
          <a:p>
            <a:r>
              <a:rPr lang="fr-FR" dirty="0"/>
              <a:t>14. HSV chez l’homme</a:t>
            </a:r>
            <a:br>
              <a:rPr lang="fr-FR" dirty="0"/>
            </a:br>
            <a:br>
              <a:rPr lang="fr-FR" dirty="0"/>
            </a:br>
            <a:r>
              <a:rPr lang="fr-FR" sz="2200" b="0" dirty="0"/>
              <a:t>14.2 Traitement : quand et comment ?</a:t>
            </a:r>
            <a:endParaRPr lang="fr-FR" b="0" dirty="0"/>
          </a:p>
        </p:txBody>
      </p:sp>
      <p:sp>
        <p:nvSpPr>
          <p:cNvPr id="3" name="Espace réservé du contenu 2">
            <a:extLst>
              <a:ext uri="{FF2B5EF4-FFF2-40B4-BE49-F238E27FC236}">
                <a16:creationId xmlns:a16="http://schemas.microsoft.com/office/drawing/2014/main" id="{1F5DF653-9714-0600-5989-F086A9C256B0}"/>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u="sng" dirty="0"/>
              <a:t>Objectifs :</a:t>
            </a:r>
            <a:r>
              <a:rPr lang="fr-BE" dirty="0"/>
              <a:t> réduire les symptômes, durée des poussées et </a:t>
            </a:r>
            <a:r>
              <a:rPr lang="fr-BE" dirty="0" err="1"/>
              <a:t>shedding</a:t>
            </a:r>
            <a:endParaRPr lang="fr-BE" dirty="0"/>
          </a:p>
          <a:p>
            <a:pPr marL="285750" indent="-285750">
              <a:buFont typeface="Arial" panose="020B0604020202020204" pitchFamily="34" charset="0"/>
              <a:buChar char="•"/>
            </a:pPr>
            <a:r>
              <a:rPr lang="fr-BE" u="sng" dirty="0"/>
              <a:t>Recommandation :</a:t>
            </a:r>
            <a:r>
              <a:rPr lang="fr-BE" dirty="0"/>
              <a:t> </a:t>
            </a:r>
            <a:r>
              <a:rPr lang="fr-BE" b="1" dirty="0"/>
              <a:t>traiter le 1</a:t>
            </a:r>
            <a:r>
              <a:rPr lang="fr-BE" b="1" baseline="30000" dirty="0"/>
              <a:t>er</a:t>
            </a:r>
            <a:r>
              <a:rPr lang="fr-BE" b="1" dirty="0"/>
              <a:t> épisode clinique HSV génital</a:t>
            </a:r>
          </a:p>
          <a:p>
            <a:pPr marL="285750" indent="-285750">
              <a:buFont typeface="Arial" panose="020B0604020202020204" pitchFamily="34" charset="0"/>
              <a:buChar char="•"/>
            </a:pPr>
            <a:r>
              <a:rPr lang="fr-BE" u="sng" dirty="0"/>
              <a:t>Traitements systémiques :</a:t>
            </a:r>
          </a:p>
          <a:p>
            <a:pPr marL="633222" lvl="1" indent="-285750"/>
            <a:r>
              <a:rPr lang="fr-BE" u="sng" dirty="0"/>
              <a:t>1</a:t>
            </a:r>
            <a:r>
              <a:rPr lang="fr-BE" u="sng" baseline="30000" dirty="0"/>
              <a:t>er</a:t>
            </a:r>
            <a:r>
              <a:rPr lang="fr-BE" u="sng" dirty="0"/>
              <a:t> épisode :</a:t>
            </a:r>
            <a:r>
              <a:rPr lang="fr-BE" dirty="0"/>
              <a:t> </a:t>
            </a:r>
            <a:r>
              <a:rPr lang="fr-BE" b="1" dirty="0">
                <a:solidFill>
                  <a:srgbClr val="C00000"/>
                </a:solidFill>
              </a:rPr>
              <a:t>Aciclovir 400mg PO 3x/j 10 jours ou 200mg 5x/j 10 jours (ou </a:t>
            </a:r>
            <a:r>
              <a:rPr lang="fr-BE" b="1" dirty="0" err="1">
                <a:solidFill>
                  <a:srgbClr val="C00000"/>
                </a:solidFill>
              </a:rPr>
              <a:t>Valaciclovir</a:t>
            </a:r>
            <a:r>
              <a:rPr lang="fr-BE" b="1" dirty="0">
                <a:solidFill>
                  <a:srgbClr val="C00000"/>
                </a:solidFill>
              </a:rPr>
              <a:t>)</a:t>
            </a:r>
          </a:p>
          <a:p>
            <a:pPr marL="633222" lvl="1" indent="-285750"/>
            <a:r>
              <a:rPr lang="fr-BE" u="sng" dirty="0"/>
              <a:t>Récurrences :</a:t>
            </a:r>
            <a:r>
              <a:rPr lang="fr-BE" dirty="0"/>
              <a:t> Aciclovir 400mg 3x/j 5 jours ou 800mg 2x/j 5 jours ou 800mg 3x/j 2 jours (ou </a:t>
            </a:r>
            <a:r>
              <a:rPr lang="fr-BE" dirty="0" err="1"/>
              <a:t>Valaciclovir</a:t>
            </a:r>
            <a:r>
              <a:rPr lang="fr-BE" dirty="0"/>
              <a:t>)</a:t>
            </a:r>
          </a:p>
          <a:p>
            <a:pPr marL="285750" indent="-285750">
              <a:buFont typeface="Arial" panose="020B0604020202020204" pitchFamily="34" charset="0"/>
              <a:buChar char="•"/>
            </a:pPr>
            <a:r>
              <a:rPr lang="fr-BE" u="sng" dirty="0"/>
              <a:t>Traitement topique :</a:t>
            </a:r>
            <a:r>
              <a:rPr lang="fr-BE" dirty="0"/>
              <a:t> peut réduire la charge virale mais n’améliore pas les critères cliniques et augmente les effets indésirables locaux</a:t>
            </a:r>
          </a:p>
        </p:txBody>
      </p:sp>
    </p:spTree>
    <p:extLst>
      <p:ext uri="{BB962C8B-B14F-4D97-AF65-F5344CB8AC3E}">
        <p14:creationId xmlns:p14="http://schemas.microsoft.com/office/powerpoint/2010/main" val="168851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1">
            <a:alpha val="8546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E064CD-3941-C453-924B-2F84E8688B97}"/>
              </a:ext>
            </a:extLst>
          </p:cNvPr>
          <p:cNvSpPr>
            <a:spLocks noGrp="1"/>
          </p:cNvSpPr>
          <p:nvPr>
            <p:ph type="ctrTitle"/>
          </p:nvPr>
        </p:nvSpPr>
        <p:spPr>
          <a:xfrm>
            <a:off x="685800" y="1188720"/>
            <a:ext cx="6492240" cy="1912826"/>
          </a:xfrm>
        </p:spPr>
        <p:txBody>
          <a:bodyPr/>
          <a:lstStyle/>
          <a:p>
            <a:r>
              <a:rPr lang="fr-FR" dirty="0"/>
              <a:t>MERCI</a:t>
            </a:r>
          </a:p>
        </p:txBody>
      </p:sp>
      <p:sp>
        <p:nvSpPr>
          <p:cNvPr id="3" name="Sous-titre 2">
            <a:extLst>
              <a:ext uri="{FF2B5EF4-FFF2-40B4-BE49-F238E27FC236}">
                <a16:creationId xmlns:a16="http://schemas.microsoft.com/office/drawing/2014/main" id="{0BF6DD6B-E841-62B2-4CE9-5D40EB765D80}"/>
              </a:ext>
            </a:extLst>
          </p:cNvPr>
          <p:cNvSpPr>
            <a:spLocks noGrp="1"/>
          </p:cNvSpPr>
          <p:nvPr>
            <p:ph type="subTitle" idx="1"/>
          </p:nvPr>
        </p:nvSpPr>
        <p:spPr>
          <a:xfrm>
            <a:off x="685800" y="3181865"/>
            <a:ext cx="6492240" cy="3447535"/>
          </a:xfrm>
        </p:spPr>
        <p:txBody>
          <a:bodyPr/>
          <a:lstStyle/>
          <a:p>
            <a:r>
              <a:rPr lang="fr-FR" b="1" dirty="0"/>
              <a:t>Dr. VAESEN François</a:t>
            </a:r>
          </a:p>
          <a:p>
            <a:endParaRPr lang="fr-FR" dirty="0"/>
          </a:p>
          <a:p>
            <a:r>
              <a:rPr lang="fr-FR" dirty="0"/>
              <a:t>UROLOGIE – VIVALIA (Libramont – Arlon)</a:t>
            </a:r>
          </a:p>
          <a:p>
            <a:endParaRPr lang="fr-FR" dirty="0"/>
          </a:p>
          <a:p>
            <a:r>
              <a:rPr lang="fr-FR" dirty="0">
                <a:hlinkClick r:id="rId3"/>
              </a:rPr>
              <a:t>DR.Francois.Vaesen@gmail.com</a:t>
            </a:r>
            <a:endParaRPr lang="fr-FR" dirty="0"/>
          </a:p>
          <a:p>
            <a:r>
              <a:rPr lang="fr-FR" dirty="0">
                <a:hlinkClick r:id="rId4"/>
              </a:rPr>
              <a:t>Francois.vaesen@VIVALIA.BE</a:t>
            </a:r>
            <a:endParaRPr lang="fr-FR" dirty="0"/>
          </a:p>
          <a:p>
            <a:endParaRPr lang="fr-FR" dirty="0"/>
          </a:p>
          <a:p>
            <a:endParaRPr lang="fr-FR" dirty="0"/>
          </a:p>
          <a:p>
            <a:endParaRPr lang="fr-FR" dirty="0"/>
          </a:p>
        </p:txBody>
      </p:sp>
      <p:pic>
        <p:nvPicPr>
          <p:cNvPr id="9" name="Image 8" descr="Une image contenant logo, Graphique, Police, capture d’écran&#10;&#10;Le contenu généré par l’IA peut être incorrect.">
            <a:extLst>
              <a:ext uri="{FF2B5EF4-FFF2-40B4-BE49-F238E27FC236}">
                <a16:creationId xmlns:a16="http://schemas.microsoft.com/office/drawing/2014/main" id="{99DE1D6F-E2EC-FB1B-905B-694A0D5D93DB}"/>
              </a:ext>
            </a:extLst>
          </p:cNvPr>
          <p:cNvPicPr>
            <a:picLocks noChangeAspect="1"/>
          </p:cNvPicPr>
          <p:nvPr/>
        </p:nvPicPr>
        <p:blipFill>
          <a:blip r:embed="rId5"/>
          <a:stretch>
            <a:fillRect/>
          </a:stretch>
        </p:blipFill>
        <p:spPr>
          <a:xfrm>
            <a:off x="738825" y="6079191"/>
            <a:ext cx="304111" cy="304111"/>
          </a:xfrm>
          <a:prstGeom prst="rect">
            <a:avLst/>
          </a:prstGeom>
        </p:spPr>
      </p:pic>
      <p:pic>
        <p:nvPicPr>
          <p:cNvPr id="14" name="Image 13" descr="Une image contenant Police, Graphique, graphisme, logo&#10;&#10;Le contenu généré par l’IA peut être incorrect.">
            <a:extLst>
              <a:ext uri="{FF2B5EF4-FFF2-40B4-BE49-F238E27FC236}">
                <a16:creationId xmlns:a16="http://schemas.microsoft.com/office/drawing/2014/main" id="{79CCBA66-0EB8-84E5-90A7-4844C39840F3}"/>
              </a:ext>
            </a:extLst>
          </p:cNvPr>
          <p:cNvPicPr>
            <a:picLocks noChangeAspect="1"/>
          </p:cNvPicPr>
          <p:nvPr/>
        </p:nvPicPr>
        <p:blipFill>
          <a:blip r:embed="rId6"/>
          <a:stretch>
            <a:fillRect/>
          </a:stretch>
        </p:blipFill>
        <p:spPr>
          <a:xfrm>
            <a:off x="6294966" y="5212080"/>
            <a:ext cx="3213353" cy="1171222"/>
          </a:xfrm>
          <a:prstGeom prst="rect">
            <a:avLst/>
          </a:prstGeom>
        </p:spPr>
      </p:pic>
      <p:sp>
        <p:nvSpPr>
          <p:cNvPr id="15" name="ZoneTexte 14">
            <a:extLst>
              <a:ext uri="{FF2B5EF4-FFF2-40B4-BE49-F238E27FC236}">
                <a16:creationId xmlns:a16="http://schemas.microsoft.com/office/drawing/2014/main" id="{DB9D2BE2-D565-910C-ACBB-E1176E07885A}"/>
              </a:ext>
            </a:extLst>
          </p:cNvPr>
          <p:cNvSpPr txBox="1"/>
          <p:nvPr/>
        </p:nvSpPr>
        <p:spPr>
          <a:xfrm>
            <a:off x="1042936" y="6046580"/>
            <a:ext cx="2238587" cy="369332"/>
          </a:xfrm>
          <a:prstGeom prst="rect">
            <a:avLst/>
          </a:prstGeom>
          <a:noFill/>
        </p:spPr>
        <p:txBody>
          <a:bodyPr wrap="square" rtlCol="0">
            <a:spAutoFit/>
          </a:bodyPr>
          <a:lstStyle/>
          <a:p>
            <a:r>
              <a:rPr lang="fr-FR" dirty="0" err="1">
                <a:solidFill>
                  <a:srgbClr val="0070C0"/>
                </a:solidFill>
              </a:rPr>
              <a:t>francoisvaesen</a:t>
            </a:r>
            <a:endParaRPr lang="fr-FR" dirty="0">
              <a:solidFill>
                <a:srgbClr val="0070C0"/>
              </a:solidFill>
            </a:endParaRPr>
          </a:p>
        </p:txBody>
      </p:sp>
      <p:sp>
        <p:nvSpPr>
          <p:cNvPr id="16" name="ZoneTexte 15">
            <a:extLst>
              <a:ext uri="{FF2B5EF4-FFF2-40B4-BE49-F238E27FC236}">
                <a16:creationId xmlns:a16="http://schemas.microsoft.com/office/drawing/2014/main" id="{8DEF941B-2EB0-8157-519C-926DB1922990}"/>
              </a:ext>
            </a:extLst>
          </p:cNvPr>
          <p:cNvSpPr txBox="1"/>
          <p:nvPr/>
        </p:nvSpPr>
        <p:spPr>
          <a:xfrm>
            <a:off x="685800" y="6448523"/>
            <a:ext cx="4518378" cy="369332"/>
          </a:xfrm>
          <a:prstGeom prst="rect">
            <a:avLst/>
          </a:prstGeom>
          <a:noFill/>
        </p:spPr>
        <p:txBody>
          <a:bodyPr wrap="square" rtlCol="0">
            <a:spAutoFit/>
          </a:bodyPr>
          <a:lstStyle/>
          <a:p>
            <a:r>
              <a:rPr lang="fr-FR" dirty="0" err="1">
                <a:solidFill>
                  <a:srgbClr val="0070C0"/>
                </a:solidFill>
              </a:rPr>
              <a:t>www.vivalia.be</a:t>
            </a:r>
            <a:r>
              <a:rPr lang="fr-FR" dirty="0">
                <a:solidFill>
                  <a:srgbClr val="0070C0"/>
                </a:solidFill>
              </a:rPr>
              <a:t>/urologie-</a:t>
            </a:r>
            <a:r>
              <a:rPr lang="fr-FR" dirty="0" err="1">
                <a:solidFill>
                  <a:srgbClr val="0070C0"/>
                </a:solidFill>
              </a:rPr>
              <a:t>libramont</a:t>
            </a:r>
            <a:endParaRPr lang="fr-FR" dirty="0">
              <a:solidFill>
                <a:srgbClr val="0070C0"/>
              </a:solidFill>
            </a:endParaRPr>
          </a:p>
        </p:txBody>
      </p:sp>
    </p:spTree>
    <p:extLst>
      <p:ext uri="{BB962C8B-B14F-4D97-AF65-F5344CB8AC3E}">
        <p14:creationId xmlns:p14="http://schemas.microsoft.com/office/powerpoint/2010/main" val="37743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a:extLst>
            <a:ext uri="{FF2B5EF4-FFF2-40B4-BE49-F238E27FC236}">
              <a16:creationId xmlns:a16="http://schemas.microsoft.com/office/drawing/2014/main" id="{E4966E67-778C-4719-7CEC-C079F9A5C5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97E93F-1018-77D6-9DAA-14A58C489788}"/>
              </a:ext>
            </a:extLst>
          </p:cNvPr>
          <p:cNvSpPr>
            <a:spLocks noGrp="1"/>
          </p:cNvSpPr>
          <p:nvPr>
            <p:ph type="title"/>
          </p:nvPr>
        </p:nvSpPr>
        <p:spPr>
          <a:xfrm>
            <a:off x="685800" y="640079"/>
            <a:ext cx="10058402" cy="1735975"/>
          </a:xfrm>
        </p:spPr>
        <p:txBody>
          <a:bodyPr anchor="t"/>
          <a:lstStyle/>
          <a:p>
            <a:r>
              <a:rPr lang="fr-FR" dirty="0"/>
              <a:t>3. Bactériurie asymptomatique</a:t>
            </a:r>
            <a:br>
              <a:rPr lang="fr-FR" dirty="0"/>
            </a:br>
            <a:br>
              <a:rPr lang="fr-FR" dirty="0"/>
            </a:br>
            <a:r>
              <a:rPr lang="fr-FR" sz="2000" b="0" dirty="0"/>
              <a:t>3.1 Définition - Epidémiologie</a:t>
            </a:r>
            <a:endParaRPr lang="fr-FR" b="0" dirty="0"/>
          </a:p>
        </p:txBody>
      </p:sp>
      <p:sp>
        <p:nvSpPr>
          <p:cNvPr id="3" name="Espace réservé du contenu 2">
            <a:extLst>
              <a:ext uri="{FF2B5EF4-FFF2-40B4-BE49-F238E27FC236}">
                <a16:creationId xmlns:a16="http://schemas.microsoft.com/office/drawing/2014/main" id="{92B61C85-24A6-5FD2-8A49-81468A10390F}"/>
              </a:ext>
            </a:extLst>
          </p:cNvPr>
          <p:cNvSpPr>
            <a:spLocks noGrp="1"/>
          </p:cNvSpPr>
          <p:nvPr>
            <p:ph sz="half" idx="2"/>
          </p:nvPr>
        </p:nvSpPr>
        <p:spPr>
          <a:xfrm>
            <a:off x="676656" y="3017520"/>
            <a:ext cx="11306078" cy="3697179"/>
          </a:xfrm>
        </p:spPr>
        <p:txBody>
          <a:bodyPr>
            <a:normAutofit fontScale="85000" lnSpcReduction="20000"/>
          </a:bodyPr>
          <a:lstStyle/>
          <a:p>
            <a:pPr marL="285750" indent="-285750">
              <a:buFont typeface="Arial" panose="020B0604020202020204" pitchFamily="34" charset="0"/>
              <a:buChar char="•"/>
            </a:pPr>
            <a:r>
              <a:rPr lang="nl-BE" b="1" u="sng" dirty="0"/>
              <a:t>Fréquence élevée dans certaines populations :</a:t>
            </a:r>
          </a:p>
          <a:p>
            <a:pPr marL="633222" lvl="1" indent="-285750"/>
            <a:r>
              <a:rPr lang="nl-BE" dirty="0"/>
              <a:t>Femmes jeunes (1-5%)</a:t>
            </a:r>
          </a:p>
          <a:p>
            <a:pPr marL="633222" lvl="1" indent="-285750"/>
            <a:r>
              <a:rPr lang="nl-BE" dirty="0"/>
              <a:t>Femmes enceintes (2-10%)</a:t>
            </a:r>
          </a:p>
          <a:p>
            <a:pPr marL="633222" lvl="1" indent="-285750"/>
            <a:r>
              <a:rPr lang="nl-BE" dirty="0"/>
              <a:t>Femmes et hommes âgées (4-19%)</a:t>
            </a:r>
          </a:p>
          <a:p>
            <a:pPr marL="633222" lvl="1" indent="-285750"/>
            <a:r>
              <a:rPr lang="nl-BE" dirty="0"/>
              <a:t>Diabétiques (1-27%)</a:t>
            </a:r>
          </a:p>
          <a:p>
            <a:pPr marL="633222" lvl="1" indent="-285750"/>
            <a:r>
              <a:rPr lang="nl-BE" dirty="0"/>
              <a:t>Patients institutionnalisés (15-50%)</a:t>
            </a:r>
          </a:p>
          <a:p>
            <a:pPr marL="633222" lvl="1" indent="-285750"/>
            <a:r>
              <a:rPr lang="nl-BE" dirty="0"/>
              <a:t>Vessie neurologique (25-89%)</a:t>
            </a:r>
          </a:p>
          <a:p>
            <a:pPr marL="633222" lvl="1" indent="-285750"/>
            <a:r>
              <a:rPr lang="nl-BE" dirty="0"/>
              <a:t>Porteurs de sondes (presque 100%)</a:t>
            </a:r>
          </a:p>
          <a:p>
            <a:pPr marL="285750" indent="-285750">
              <a:buFont typeface="Arial" panose="020B0604020202020204" pitchFamily="34" charset="0"/>
              <a:buChar char="•"/>
            </a:pPr>
            <a:r>
              <a:rPr lang="nl-BE" dirty="0"/>
              <a:t>Rare chez l’homme jeune ➔ penser à </a:t>
            </a:r>
            <a:r>
              <a:rPr lang="nl-BE" b="1" dirty="0"/>
              <a:t>prostatite chronique</a:t>
            </a:r>
            <a:endParaRPr lang="fr-FR" b="1" dirty="0"/>
          </a:p>
        </p:txBody>
      </p:sp>
      <p:pic>
        <p:nvPicPr>
          <p:cNvPr id="5" name="Image 4">
            <a:extLst>
              <a:ext uri="{FF2B5EF4-FFF2-40B4-BE49-F238E27FC236}">
                <a16:creationId xmlns:a16="http://schemas.microsoft.com/office/drawing/2014/main" id="{BA19BA3F-E4BC-708C-8C74-6A197B41108D}"/>
              </a:ext>
            </a:extLst>
          </p:cNvPr>
          <p:cNvPicPr>
            <a:picLocks noChangeAspect="1"/>
          </p:cNvPicPr>
          <p:nvPr/>
        </p:nvPicPr>
        <p:blipFill>
          <a:blip r:embed="rId3"/>
          <a:stretch>
            <a:fillRect/>
          </a:stretch>
        </p:blipFill>
        <p:spPr>
          <a:xfrm>
            <a:off x="9205992" y="2378988"/>
            <a:ext cx="2986007" cy="4479011"/>
          </a:xfrm>
          <a:prstGeom prst="rect">
            <a:avLst/>
          </a:prstGeom>
        </p:spPr>
      </p:pic>
    </p:spTree>
    <p:extLst>
      <p:ext uri="{BB962C8B-B14F-4D97-AF65-F5344CB8AC3E}">
        <p14:creationId xmlns:p14="http://schemas.microsoft.com/office/powerpoint/2010/main" val="41365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a:extLst>
            <a:ext uri="{FF2B5EF4-FFF2-40B4-BE49-F238E27FC236}">
              <a16:creationId xmlns:a16="http://schemas.microsoft.com/office/drawing/2014/main" id="{0513B64A-2EBF-0CDC-2442-13F024C7ED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A3CFB50-E16E-160F-BFFF-5BE2649F1A16}"/>
              </a:ext>
            </a:extLst>
          </p:cNvPr>
          <p:cNvSpPr>
            <a:spLocks noGrp="1"/>
          </p:cNvSpPr>
          <p:nvPr>
            <p:ph type="title"/>
          </p:nvPr>
        </p:nvSpPr>
        <p:spPr>
          <a:xfrm>
            <a:off x="685800" y="640079"/>
            <a:ext cx="10058402" cy="1735975"/>
          </a:xfrm>
        </p:spPr>
        <p:txBody>
          <a:bodyPr anchor="t"/>
          <a:lstStyle/>
          <a:p>
            <a:r>
              <a:rPr lang="fr-FR" dirty="0"/>
              <a:t>3. Bactériurie asymptomatique</a:t>
            </a:r>
            <a:br>
              <a:rPr lang="fr-FR" dirty="0"/>
            </a:br>
            <a:br>
              <a:rPr lang="fr-FR" dirty="0"/>
            </a:br>
            <a:r>
              <a:rPr lang="fr-FR" sz="2000" b="0" dirty="0"/>
              <a:t>3.1 Définition - Epidémiologie</a:t>
            </a:r>
            <a:endParaRPr lang="fr-FR" b="0" dirty="0"/>
          </a:p>
        </p:txBody>
      </p:sp>
      <p:sp>
        <p:nvSpPr>
          <p:cNvPr id="3" name="Espace réservé du contenu 2">
            <a:extLst>
              <a:ext uri="{FF2B5EF4-FFF2-40B4-BE49-F238E27FC236}">
                <a16:creationId xmlns:a16="http://schemas.microsoft.com/office/drawing/2014/main" id="{FEB33563-511C-F739-5674-7815197546A8}"/>
              </a:ext>
            </a:extLst>
          </p:cNvPr>
          <p:cNvSpPr>
            <a:spLocks noGrp="1"/>
          </p:cNvSpPr>
          <p:nvPr>
            <p:ph sz="half" idx="2"/>
          </p:nvPr>
        </p:nvSpPr>
        <p:spPr>
          <a:xfrm>
            <a:off x="676656" y="3017520"/>
            <a:ext cx="11357300" cy="3688080"/>
          </a:xfrm>
        </p:spPr>
        <p:txBody>
          <a:bodyPr>
            <a:normAutofit/>
          </a:bodyPr>
          <a:lstStyle/>
          <a:p>
            <a:pPr marL="285750" indent="-285750">
              <a:buFont typeface="Arial" panose="020B0604020202020204" pitchFamily="34" charset="0"/>
              <a:buChar char="•"/>
            </a:pPr>
            <a:r>
              <a:rPr lang="nl-BE" sz="2400" b="1" u="sng" dirty="0"/>
              <a:t>Concept clé = BA peut être protectrice</a:t>
            </a:r>
          </a:p>
          <a:p>
            <a:pPr marL="633222" lvl="1" indent="-285750"/>
            <a:r>
              <a:rPr lang="nl-BE" sz="2400" dirty="0"/>
              <a:t>Certaines BA </a:t>
            </a:r>
            <a:r>
              <a:rPr lang="nl-BE" sz="2400" b="1" dirty="0"/>
              <a:t>protègent contre les IU symptômatiques sévères</a:t>
            </a:r>
          </a:p>
          <a:p>
            <a:pPr marL="633222" lvl="1" indent="-285750"/>
            <a:r>
              <a:rPr lang="nl-BE" sz="2400" dirty="0"/>
              <a:t>Traiter BA peut :</a:t>
            </a:r>
          </a:p>
          <a:p>
            <a:pPr marL="971550" lvl="2" indent="-285750"/>
            <a:r>
              <a:rPr lang="nl-BE" sz="2000" b="1" dirty="0"/>
              <a:t>Augmenter le risque d’IU ultérieure</a:t>
            </a:r>
          </a:p>
          <a:p>
            <a:pPr marL="971550" lvl="2" indent="-285750"/>
            <a:r>
              <a:rPr lang="nl-BE" sz="2000" dirty="0"/>
              <a:t>Favoriser la résistance bactérienne</a:t>
            </a:r>
            <a:endParaRPr lang="fr-FR" sz="2000" dirty="0"/>
          </a:p>
        </p:txBody>
      </p:sp>
    </p:spTree>
    <p:extLst>
      <p:ext uri="{BB962C8B-B14F-4D97-AF65-F5344CB8AC3E}">
        <p14:creationId xmlns:p14="http://schemas.microsoft.com/office/powerpoint/2010/main" val="171362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a:extLst>
            <a:ext uri="{FF2B5EF4-FFF2-40B4-BE49-F238E27FC236}">
              <a16:creationId xmlns:a16="http://schemas.microsoft.com/office/drawing/2014/main" id="{072B6009-93E4-D9A0-9847-0995A5862E2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AC6D326-1E4A-33F1-8D9D-1535F92369EB}"/>
              </a:ext>
            </a:extLst>
          </p:cNvPr>
          <p:cNvSpPr>
            <a:spLocks noGrp="1"/>
          </p:cNvSpPr>
          <p:nvPr>
            <p:ph type="title"/>
          </p:nvPr>
        </p:nvSpPr>
        <p:spPr>
          <a:xfrm>
            <a:off x="685800" y="640079"/>
            <a:ext cx="10058402" cy="1735975"/>
          </a:xfrm>
        </p:spPr>
        <p:txBody>
          <a:bodyPr anchor="t"/>
          <a:lstStyle/>
          <a:p>
            <a:r>
              <a:rPr lang="fr-FR" dirty="0"/>
              <a:t>3. Bactériurie asymptomatique</a:t>
            </a:r>
            <a:br>
              <a:rPr lang="fr-FR" dirty="0"/>
            </a:br>
            <a:br>
              <a:rPr lang="fr-FR" dirty="0"/>
            </a:br>
            <a:r>
              <a:rPr lang="fr-FR" sz="2000" b="0" dirty="0"/>
              <a:t>3.2 Quand </a:t>
            </a:r>
            <a:r>
              <a:rPr lang="fr-FR" sz="2000" u="sng" dirty="0"/>
              <a:t>ne pas </a:t>
            </a:r>
            <a:r>
              <a:rPr lang="fr-FR" sz="2000" b="0" dirty="0"/>
              <a:t>traiter ?</a:t>
            </a:r>
            <a:endParaRPr lang="fr-FR" b="0" dirty="0"/>
          </a:p>
        </p:txBody>
      </p:sp>
      <p:sp>
        <p:nvSpPr>
          <p:cNvPr id="3" name="Espace réservé du contenu 2">
            <a:extLst>
              <a:ext uri="{FF2B5EF4-FFF2-40B4-BE49-F238E27FC236}">
                <a16:creationId xmlns:a16="http://schemas.microsoft.com/office/drawing/2014/main" id="{F6AAC2B7-90D0-2055-AC4D-544FB07B287B}"/>
              </a:ext>
            </a:extLst>
          </p:cNvPr>
          <p:cNvSpPr>
            <a:spLocks noGrp="1"/>
          </p:cNvSpPr>
          <p:nvPr>
            <p:ph sz="half" idx="2"/>
          </p:nvPr>
        </p:nvSpPr>
        <p:spPr>
          <a:xfrm>
            <a:off x="676656" y="3017520"/>
            <a:ext cx="11357300" cy="3688080"/>
          </a:xfrm>
        </p:spPr>
        <p:txBody>
          <a:bodyPr/>
          <a:lstStyle/>
          <a:p>
            <a:pPr marL="285750" indent="-285750">
              <a:buFont typeface="Arial" panose="020B0604020202020204" pitchFamily="34" charset="0"/>
              <a:buChar char="•"/>
            </a:pPr>
            <a:r>
              <a:rPr lang="nl-BE" b="1" u="sng" dirty="0">
                <a:solidFill>
                  <a:srgbClr val="C00000"/>
                </a:solidFill>
              </a:rPr>
              <a:t>NE PAS DEPISTER NI TRAITER </a:t>
            </a:r>
            <a:r>
              <a:rPr lang="nl-BE" u="sng" dirty="0">
                <a:solidFill>
                  <a:srgbClr val="C00000"/>
                </a:solidFill>
              </a:rPr>
              <a:t>chez :</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p:txBody>
      </p:sp>
      <p:pic>
        <p:nvPicPr>
          <p:cNvPr id="5" name="Image 4">
            <a:extLst>
              <a:ext uri="{FF2B5EF4-FFF2-40B4-BE49-F238E27FC236}">
                <a16:creationId xmlns:a16="http://schemas.microsoft.com/office/drawing/2014/main" id="{BF9408DE-F397-52C7-4BD3-5D32BAEC8BBA}"/>
              </a:ext>
            </a:extLst>
          </p:cNvPr>
          <p:cNvPicPr>
            <a:picLocks noChangeAspect="1"/>
          </p:cNvPicPr>
          <p:nvPr/>
        </p:nvPicPr>
        <p:blipFill>
          <a:blip r:embed="rId3"/>
          <a:stretch>
            <a:fillRect/>
          </a:stretch>
        </p:blipFill>
        <p:spPr>
          <a:xfrm>
            <a:off x="1257811" y="3551830"/>
            <a:ext cx="10194989" cy="3053687"/>
          </a:xfrm>
          <a:prstGeom prst="rect">
            <a:avLst/>
          </a:prstGeom>
        </p:spPr>
      </p:pic>
    </p:spTree>
    <p:extLst>
      <p:ext uri="{BB962C8B-B14F-4D97-AF65-F5344CB8AC3E}">
        <p14:creationId xmlns:p14="http://schemas.microsoft.com/office/powerpoint/2010/main" val="54485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a:extLst>
            <a:ext uri="{FF2B5EF4-FFF2-40B4-BE49-F238E27FC236}">
              <a16:creationId xmlns:a16="http://schemas.microsoft.com/office/drawing/2014/main" id="{36A5FC12-93A6-C90A-6C20-C9B48D27F9A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CE1B36-DD27-6289-EDBC-FAF2CFDE39F2}"/>
              </a:ext>
            </a:extLst>
          </p:cNvPr>
          <p:cNvSpPr>
            <a:spLocks noGrp="1"/>
          </p:cNvSpPr>
          <p:nvPr>
            <p:ph type="title"/>
          </p:nvPr>
        </p:nvSpPr>
        <p:spPr>
          <a:xfrm>
            <a:off x="685800" y="640079"/>
            <a:ext cx="10058402" cy="1735975"/>
          </a:xfrm>
        </p:spPr>
        <p:txBody>
          <a:bodyPr anchor="t"/>
          <a:lstStyle/>
          <a:p>
            <a:r>
              <a:rPr lang="fr-FR" dirty="0"/>
              <a:t>3. Bactériurie asymptomatique</a:t>
            </a:r>
            <a:br>
              <a:rPr lang="fr-FR" dirty="0"/>
            </a:br>
            <a:br>
              <a:rPr lang="fr-FR" dirty="0"/>
            </a:br>
            <a:r>
              <a:rPr lang="fr-FR" sz="2000" b="0" dirty="0"/>
              <a:t>3.3 Quand </a:t>
            </a:r>
            <a:r>
              <a:rPr lang="fr-FR" sz="2000" u="sng" dirty="0"/>
              <a:t>Faut-il</a:t>
            </a:r>
            <a:r>
              <a:rPr lang="fr-FR" sz="2000" b="0" dirty="0"/>
              <a:t> traiter ?</a:t>
            </a:r>
            <a:endParaRPr lang="fr-FR" b="0" dirty="0"/>
          </a:p>
        </p:txBody>
      </p:sp>
      <p:sp>
        <p:nvSpPr>
          <p:cNvPr id="3" name="Espace réservé du contenu 2">
            <a:extLst>
              <a:ext uri="{FF2B5EF4-FFF2-40B4-BE49-F238E27FC236}">
                <a16:creationId xmlns:a16="http://schemas.microsoft.com/office/drawing/2014/main" id="{F76B5792-7FF0-7528-9283-7B0EC0B2E642}"/>
              </a:ext>
            </a:extLst>
          </p:cNvPr>
          <p:cNvSpPr>
            <a:spLocks noGrp="1"/>
          </p:cNvSpPr>
          <p:nvPr>
            <p:ph sz="half" idx="2"/>
          </p:nvPr>
        </p:nvSpPr>
        <p:spPr>
          <a:xfrm>
            <a:off x="676656" y="3017520"/>
            <a:ext cx="11357300" cy="3688080"/>
          </a:xfrm>
        </p:spPr>
        <p:txBody>
          <a:bodyPr/>
          <a:lstStyle/>
          <a:p>
            <a:pPr marL="285750" indent="-285750">
              <a:buFont typeface="Arial" panose="020B0604020202020204" pitchFamily="34" charset="0"/>
              <a:buChar char="•"/>
            </a:pPr>
            <a:r>
              <a:rPr lang="nl-BE" b="1" dirty="0"/>
              <a:t>Deux situations SEULEMENT !</a:t>
            </a:r>
          </a:p>
          <a:p>
            <a:pPr marL="342900" indent="-342900">
              <a:buFont typeface="+mj-lt"/>
              <a:buAutoNum type="arabicPeriod"/>
            </a:pPr>
            <a:r>
              <a:rPr lang="nl-BE" b="1" u="sng" dirty="0"/>
              <a:t>Grossesse :</a:t>
            </a:r>
          </a:p>
          <a:p>
            <a:pPr marL="633222" lvl="1" indent="-285750"/>
            <a:r>
              <a:rPr lang="nl-BE" dirty="0"/>
              <a:t>Traitement = ↓ pyélonéphrite, ↓ prématurité, ↓ petit poids de naissance</a:t>
            </a:r>
          </a:p>
          <a:p>
            <a:pPr marL="633222" lvl="1" indent="-285750"/>
            <a:r>
              <a:rPr lang="nl-BE" dirty="0"/>
              <a:t>Traitement : court et standard (2-7 jours) OU fosfomycine dose unique</a:t>
            </a:r>
          </a:p>
          <a:p>
            <a:pPr marL="342900" indent="-342900">
              <a:buFont typeface="+mj-lt"/>
              <a:buAutoNum type="arabicPeriod"/>
            </a:pPr>
            <a:r>
              <a:rPr lang="nl-BE" b="1" u="sng" dirty="0"/>
              <a:t>Avant un geste urologique avec effraction de la muqueuse :</a:t>
            </a:r>
          </a:p>
          <a:p>
            <a:pPr marL="690372" lvl="1" indent="-342900"/>
            <a:r>
              <a:rPr lang="nl-BE" dirty="0"/>
              <a:t>RTUP, RTUV, chirurgie endoscopique</a:t>
            </a:r>
          </a:p>
          <a:p>
            <a:pPr marL="690372" lvl="1" indent="-342900"/>
            <a:r>
              <a:rPr lang="nl-BE" dirty="0"/>
              <a:t>Traitement ciblé selon ATBgramme</a:t>
            </a:r>
          </a:p>
        </p:txBody>
      </p:sp>
    </p:spTree>
    <p:extLst>
      <p:ext uri="{BB962C8B-B14F-4D97-AF65-F5344CB8AC3E}">
        <p14:creationId xmlns:p14="http://schemas.microsoft.com/office/powerpoint/2010/main" val="26336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a:extLst>
            <a:ext uri="{FF2B5EF4-FFF2-40B4-BE49-F238E27FC236}">
              <a16:creationId xmlns:a16="http://schemas.microsoft.com/office/drawing/2014/main" id="{B0E59B3B-DAF3-BCD8-BC1C-807FA7A462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69F7A7-0662-BFB0-C13C-535DCFF445FD}"/>
              </a:ext>
            </a:extLst>
          </p:cNvPr>
          <p:cNvSpPr>
            <a:spLocks noGrp="1"/>
          </p:cNvSpPr>
          <p:nvPr>
            <p:ph type="title"/>
          </p:nvPr>
        </p:nvSpPr>
        <p:spPr>
          <a:xfrm>
            <a:off x="685800" y="640079"/>
            <a:ext cx="10058402" cy="1735975"/>
          </a:xfrm>
        </p:spPr>
        <p:txBody>
          <a:bodyPr anchor="t"/>
          <a:lstStyle/>
          <a:p>
            <a:r>
              <a:rPr lang="fr-FR" dirty="0"/>
              <a:t>3. Bactériurie asymptomatique</a:t>
            </a:r>
            <a:br>
              <a:rPr lang="fr-FR" dirty="0"/>
            </a:br>
            <a:br>
              <a:rPr lang="fr-FR" dirty="0"/>
            </a:br>
            <a:r>
              <a:rPr lang="fr-FR" sz="2000" dirty="0">
                <a:solidFill>
                  <a:srgbClr val="C00000"/>
                </a:solidFill>
              </a:rPr>
              <a:t>3.4 Messages clés !</a:t>
            </a:r>
            <a:endParaRPr lang="fr-FR" dirty="0">
              <a:solidFill>
                <a:srgbClr val="C00000"/>
              </a:solidFill>
            </a:endParaRPr>
          </a:p>
        </p:txBody>
      </p:sp>
      <p:sp>
        <p:nvSpPr>
          <p:cNvPr id="3" name="Espace réservé du contenu 2">
            <a:extLst>
              <a:ext uri="{FF2B5EF4-FFF2-40B4-BE49-F238E27FC236}">
                <a16:creationId xmlns:a16="http://schemas.microsoft.com/office/drawing/2014/main" id="{2E1FFF78-6C08-F30D-DCE2-020B442C666B}"/>
              </a:ext>
            </a:extLst>
          </p:cNvPr>
          <p:cNvSpPr>
            <a:spLocks noGrp="1"/>
          </p:cNvSpPr>
          <p:nvPr>
            <p:ph sz="half" idx="2"/>
          </p:nvPr>
        </p:nvSpPr>
        <p:spPr>
          <a:xfrm>
            <a:off x="676656" y="3017520"/>
            <a:ext cx="11357300" cy="3688080"/>
          </a:xfrm>
        </p:spPr>
        <p:txBody>
          <a:bodyPr>
            <a:normAutofit/>
          </a:bodyPr>
          <a:lstStyle/>
          <a:p>
            <a:pPr marL="285750" indent="-285750">
              <a:buFont typeface="Arial" panose="020B0604020202020204" pitchFamily="34" charset="0"/>
              <a:buChar char="•"/>
            </a:pPr>
            <a:r>
              <a:rPr lang="nl-BE" sz="2800" b="1" dirty="0">
                <a:solidFill>
                  <a:srgbClr val="C00000"/>
                </a:solidFill>
              </a:rPr>
              <a:t>Urine positive ≠ infection</a:t>
            </a:r>
          </a:p>
          <a:p>
            <a:pPr marL="285750" indent="-285750">
              <a:buFont typeface="Arial" panose="020B0604020202020204" pitchFamily="34" charset="0"/>
              <a:buChar char="•"/>
            </a:pPr>
            <a:r>
              <a:rPr lang="nl-BE" sz="2800" b="1" dirty="0">
                <a:solidFill>
                  <a:srgbClr val="C00000"/>
                </a:solidFill>
              </a:rPr>
              <a:t>Pas de symptômes = pas d’antibiotiques </a:t>
            </a:r>
            <a:r>
              <a:rPr lang="nl-BE" sz="2800" dirty="0">
                <a:solidFill>
                  <a:srgbClr val="C00000"/>
                </a:solidFill>
              </a:rPr>
              <a:t>SAUF grossesse ou chir uro</a:t>
            </a:r>
          </a:p>
          <a:p>
            <a:pPr marL="285750" indent="-285750">
              <a:buFont typeface="Arial" panose="020B0604020202020204" pitchFamily="34" charset="0"/>
              <a:buChar char="•"/>
            </a:pPr>
            <a:r>
              <a:rPr lang="nl-BE" sz="2800" dirty="0">
                <a:solidFill>
                  <a:srgbClr val="C00000"/>
                </a:solidFill>
              </a:rPr>
              <a:t>Traiter peut être inutile voire nuisible</a:t>
            </a:r>
          </a:p>
        </p:txBody>
      </p:sp>
    </p:spTree>
    <p:extLst>
      <p:ext uri="{BB962C8B-B14F-4D97-AF65-F5344CB8AC3E}">
        <p14:creationId xmlns:p14="http://schemas.microsoft.com/office/powerpoint/2010/main" val="225575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7F9D9-2820-B880-46C0-6AD115699D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C68B2D-4210-223C-5EBA-5A37D7A08AE7}"/>
              </a:ext>
            </a:extLst>
          </p:cNvPr>
          <p:cNvSpPr>
            <a:spLocks noGrp="1"/>
          </p:cNvSpPr>
          <p:nvPr>
            <p:ph type="title"/>
          </p:nvPr>
        </p:nvSpPr>
        <p:spPr>
          <a:xfrm>
            <a:off x="685799" y="640080"/>
            <a:ext cx="11032067" cy="1775742"/>
          </a:xfrm>
        </p:spPr>
        <p:txBody>
          <a:bodyPr anchor="t">
            <a:normAutofit/>
          </a:bodyPr>
          <a:lstStyle/>
          <a:p>
            <a:r>
              <a:rPr lang="fr-FR" dirty="0"/>
              <a:t>4. Cystite </a:t>
            </a:r>
            <a:r>
              <a:rPr lang="fr-FR" sz="2400" dirty="0"/>
              <a:t>(Infection urinaire localisée)</a:t>
            </a:r>
            <a:br>
              <a:rPr lang="fr-FR" dirty="0"/>
            </a:br>
            <a:br>
              <a:rPr lang="fr-FR" dirty="0"/>
            </a:br>
            <a:r>
              <a:rPr lang="fr-FR" sz="2000" b="0" dirty="0"/>
              <a:t>4.1 Définition et cadre clinique</a:t>
            </a:r>
            <a:endParaRPr lang="fr-FR" b="0" dirty="0"/>
          </a:p>
        </p:txBody>
      </p:sp>
      <p:sp>
        <p:nvSpPr>
          <p:cNvPr id="3" name="Espace réservé du contenu 2">
            <a:extLst>
              <a:ext uri="{FF2B5EF4-FFF2-40B4-BE49-F238E27FC236}">
                <a16:creationId xmlns:a16="http://schemas.microsoft.com/office/drawing/2014/main" id="{A2E134EA-78E2-CAD2-7137-31059C139B07}"/>
              </a:ext>
            </a:extLst>
          </p:cNvPr>
          <p:cNvSpPr>
            <a:spLocks noGrp="1"/>
          </p:cNvSpPr>
          <p:nvPr>
            <p:ph sz="half" idx="2"/>
          </p:nvPr>
        </p:nvSpPr>
        <p:spPr>
          <a:xfrm>
            <a:off x="676656" y="3017520"/>
            <a:ext cx="11041210" cy="3733800"/>
          </a:xfrm>
        </p:spPr>
        <p:txBody>
          <a:bodyPr>
            <a:normAutofit fontScale="92500" lnSpcReduction="10000"/>
          </a:bodyPr>
          <a:lstStyle/>
          <a:p>
            <a:pPr marL="285750" indent="-285750">
              <a:buFont typeface="Arial" panose="020B0604020202020204" pitchFamily="34" charset="0"/>
              <a:buChar char="•"/>
            </a:pPr>
            <a:r>
              <a:rPr lang="fr-FR" u="sng" dirty="0"/>
              <a:t>Cystite est définie comme une </a:t>
            </a:r>
            <a:r>
              <a:rPr lang="fr-FR" b="1" u="sng" dirty="0"/>
              <a:t>infection urinaire localisée</a:t>
            </a:r>
            <a:r>
              <a:rPr lang="fr-FR" u="sng" dirty="0"/>
              <a:t>, caractérisée par :</a:t>
            </a:r>
          </a:p>
          <a:p>
            <a:pPr marL="633222" lvl="1" indent="-285750"/>
            <a:r>
              <a:rPr lang="fr-FR" dirty="0"/>
              <a:t>Dysurie</a:t>
            </a:r>
          </a:p>
          <a:p>
            <a:pPr marL="633222" lvl="1" indent="-285750"/>
            <a:r>
              <a:rPr lang="fr-FR" dirty="0"/>
              <a:t>Pollakiurie/urgenturie</a:t>
            </a:r>
          </a:p>
          <a:p>
            <a:pPr marL="633222" lvl="1" indent="-285750"/>
            <a:r>
              <a:rPr lang="fr-FR" dirty="0"/>
              <a:t>Douleur sus-pubienne</a:t>
            </a:r>
          </a:p>
          <a:p>
            <a:pPr marL="633222" lvl="1" indent="-285750"/>
            <a:r>
              <a:rPr lang="fr-FR" dirty="0"/>
              <a:t>± hématurie macroscopique</a:t>
            </a:r>
          </a:p>
          <a:p>
            <a:pPr marL="285750" indent="-285750">
              <a:buFont typeface="Arial" panose="020B0604020202020204" pitchFamily="34" charset="0"/>
              <a:buChar char="•"/>
            </a:pPr>
            <a:r>
              <a:rPr lang="fr-FR" b="1" dirty="0"/>
              <a:t>SANS FIEVRE NI SIGNE SYSTEMIQUE</a:t>
            </a:r>
          </a:p>
          <a:p>
            <a:pPr marL="285750" indent="-285750">
              <a:buFont typeface="Arial" panose="020B0604020202020204" pitchFamily="34" charset="0"/>
              <a:buChar char="•"/>
            </a:pPr>
            <a:r>
              <a:rPr lang="fr-FR" dirty="0"/>
              <a:t>Valable </a:t>
            </a:r>
            <a:r>
              <a:rPr lang="fr-FR" b="1" dirty="0"/>
              <a:t>chez la femme et chez l’homme</a:t>
            </a:r>
          </a:p>
          <a:p>
            <a:pPr marL="285750" indent="-285750">
              <a:buFont typeface="Arial" panose="020B0604020202020204" pitchFamily="34" charset="0"/>
              <a:buChar char="•"/>
            </a:pPr>
            <a:r>
              <a:rPr lang="fr-FR" dirty="0"/>
              <a:t>Par définition : prise en charge </a:t>
            </a:r>
            <a:r>
              <a:rPr lang="fr-FR" b="1" dirty="0"/>
              <a:t>ambulatoire</a:t>
            </a:r>
            <a:r>
              <a:rPr lang="fr-FR" dirty="0"/>
              <a:t> sauf facteurs de gravités</a:t>
            </a:r>
          </a:p>
        </p:txBody>
      </p:sp>
    </p:spTree>
    <p:extLst>
      <p:ext uri="{BB962C8B-B14F-4D97-AF65-F5344CB8AC3E}">
        <p14:creationId xmlns:p14="http://schemas.microsoft.com/office/powerpoint/2010/main" val="305680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BEF94-31DD-834D-6196-C76A8A7763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BDCD1C-875C-163D-9BB0-136037FA4ECB}"/>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4.2 Epidémiologie et physiopathologie</a:t>
            </a:r>
            <a:endParaRPr lang="fr-FR" b="0" dirty="0"/>
          </a:p>
        </p:txBody>
      </p:sp>
      <p:sp>
        <p:nvSpPr>
          <p:cNvPr id="3" name="Espace réservé du contenu 2">
            <a:extLst>
              <a:ext uri="{FF2B5EF4-FFF2-40B4-BE49-F238E27FC236}">
                <a16:creationId xmlns:a16="http://schemas.microsoft.com/office/drawing/2014/main" id="{5D60D3FB-3CBF-BEA1-B1DB-58E005D494CF}"/>
              </a:ext>
            </a:extLst>
          </p:cNvPr>
          <p:cNvSpPr>
            <a:spLocks noGrp="1"/>
          </p:cNvSpPr>
          <p:nvPr>
            <p:ph sz="half" idx="2"/>
          </p:nvPr>
        </p:nvSpPr>
        <p:spPr>
          <a:xfrm>
            <a:off x="676656" y="3017520"/>
            <a:ext cx="10835640" cy="3611880"/>
          </a:xfrm>
        </p:spPr>
        <p:txBody>
          <a:bodyPr>
            <a:normAutofit/>
          </a:bodyPr>
          <a:lstStyle/>
          <a:p>
            <a:pPr marL="285750" indent="-285750">
              <a:buFont typeface="Arial" panose="020B0604020202020204" pitchFamily="34" charset="0"/>
              <a:buChar char="•"/>
            </a:pPr>
            <a:r>
              <a:rPr lang="fr-FR" dirty="0"/>
              <a:t>50% des femmes auront ≥ 1 cystite au cours de leur vie</a:t>
            </a:r>
          </a:p>
          <a:p>
            <a:pPr marL="285750" indent="-285750">
              <a:buFont typeface="Arial" panose="020B0604020202020204" pitchFamily="34" charset="0"/>
              <a:buChar char="•"/>
            </a:pPr>
            <a:r>
              <a:rPr lang="fr-FR" dirty="0"/>
              <a:t>1/3 avant 24 ans</a:t>
            </a:r>
          </a:p>
          <a:p>
            <a:pPr marL="285750" indent="-285750">
              <a:buFont typeface="Arial" panose="020B0604020202020204" pitchFamily="34" charset="0"/>
              <a:buChar char="•"/>
            </a:pPr>
            <a:r>
              <a:rPr lang="fr-FR" b="1" dirty="0"/>
              <a:t>Facteurs favorisants : </a:t>
            </a:r>
            <a:r>
              <a:rPr lang="fr-FR" dirty="0"/>
              <a:t>rapports sexuels, spermicides, nouveau partenaire, ATCD familiaux</a:t>
            </a:r>
          </a:p>
          <a:p>
            <a:pPr marL="285750" indent="-285750">
              <a:buFont typeface="Arial" panose="020B0604020202020204" pitchFamily="34" charset="0"/>
              <a:buChar char="•"/>
            </a:pPr>
            <a:r>
              <a:rPr lang="fr-FR" dirty="0"/>
              <a:t>Germe dominant = </a:t>
            </a:r>
            <a:r>
              <a:rPr lang="fr-FR" b="1" dirty="0"/>
              <a:t>Escherichia coli</a:t>
            </a:r>
          </a:p>
          <a:p>
            <a:pPr marL="285750" indent="-285750">
              <a:buFont typeface="Arial" panose="020B0604020202020204" pitchFamily="34" charset="0"/>
              <a:buChar char="•"/>
            </a:pPr>
            <a:r>
              <a:rPr lang="fr-FR" b="1" dirty="0"/>
              <a:t>Chez la femme âgée :</a:t>
            </a:r>
          </a:p>
          <a:p>
            <a:pPr marL="633222" lvl="1" indent="-285750"/>
            <a:r>
              <a:rPr lang="fr-FR" dirty="0"/>
              <a:t>Symptômes urinaires ≠ cystite dans de nombreux cas</a:t>
            </a:r>
          </a:p>
          <a:p>
            <a:pPr marL="633222" lvl="1" indent="-285750"/>
            <a:r>
              <a:rPr lang="fr-FR" dirty="0"/>
              <a:t>Attention aux confusions avec BA, vaginite ou troubles fonctionnels</a:t>
            </a:r>
          </a:p>
        </p:txBody>
      </p:sp>
    </p:spTree>
    <p:extLst>
      <p:ext uri="{BB962C8B-B14F-4D97-AF65-F5344CB8AC3E}">
        <p14:creationId xmlns:p14="http://schemas.microsoft.com/office/powerpoint/2010/main" val="318882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65D0D-18BA-2008-2A3F-68FF29C60A07}"/>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C4C77F2-5B88-536E-3F5D-11BFF13BFF40}"/>
              </a:ext>
            </a:extLst>
          </p:cNvPr>
          <p:cNvPicPr>
            <a:picLocks noChangeAspect="1"/>
          </p:cNvPicPr>
          <p:nvPr/>
        </p:nvPicPr>
        <p:blipFill>
          <a:blip r:embed="rId3"/>
          <a:stretch>
            <a:fillRect/>
          </a:stretch>
        </p:blipFill>
        <p:spPr>
          <a:xfrm>
            <a:off x="7620000" y="0"/>
            <a:ext cx="4572000" cy="6858000"/>
          </a:xfrm>
          <a:prstGeom prst="rect">
            <a:avLst/>
          </a:prstGeom>
        </p:spPr>
      </p:pic>
      <p:sp>
        <p:nvSpPr>
          <p:cNvPr id="2" name="Titre 1">
            <a:extLst>
              <a:ext uri="{FF2B5EF4-FFF2-40B4-BE49-F238E27FC236}">
                <a16:creationId xmlns:a16="http://schemas.microsoft.com/office/drawing/2014/main" id="{1C908ACC-8300-AF4F-5514-1788C1196B9D}"/>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4.3 Diagnostic</a:t>
            </a:r>
            <a:endParaRPr lang="fr-FR" b="0" dirty="0"/>
          </a:p>
        </p:txBody>
      </p:sp>
      <p:sp>
        <p:nvSpPr>
          <p:cNvPr id="3" name="Espace réservé du contenu 2">
            <a:extLst>
              <a:ext uri="{FF2B5EF4-FFF2-40B4-BE49-F238E27FC236}">
                <a16:creationId xmlns:a16="http://schemas.microsoft.com/office/drawing/2014/main" id="{F57819A2-98B8-6A6B-8E04-8232FB477CFD}"/>
              </a:ext>
            </a:extLst>
          </p:cNvPr>
          <p:cNvSpPr>
            <a:spLocks noGrp="1"/>
          </p:cNvSpPr>
          <p:nvPr>
            <p:ph sz="half" idx="2"/>
          </p:nvPr>
        </p:nvSpPr>
        <p:spPr>
          <a:xfrm>
            <a:off x="676656" y="3017520"/>
            <a:ext cx="10835640" cy="3840480"/>
          </a:xfrm>
        </p:spPr>
        <p:txBody>
          <a:bodyPr>
            <a:normAutofit/>
          </a:bodyPr>
          <a:lstStyle/>
          <a:p>
            <a:pPr marL="285750" indent="-285750">
              <a:buFont typeface="Arial" panose="020B0604020202020204" pitchFamily="34" charset="0"/>
              <a:buChar char="•"/>
            </a:pPr>
            <a:r>
              <a:rPr lang="fr-FR" u="sng" dirty="0"/>
              <a:t>Diagnostic clinique avant tout :</a:t>
            </a:r>
          </a:p>
          <a:p>
            <a:pPr marL="633222" lvl="1" indent="-285750"/>
            <a:r>
              <a:rPr lang="fr-FR" b="1" dirty="0"/>
              <a:t>Diagnostic hautement probable si :</a:t>
            </a:r>
          </a:p>
          <a:p>
            <a:pPr marL="971550" lvl="2" indent="-285750"/>
            <a:r>
              <a:rPr lang="fr-FR" b="1" dirty="0">
                <a:solidFill>
                  <a:srgbClr val="C00000"/>
                </a:solidFill>
              </a:rPr>
              <a:t>Dysurie + pollakiurie + urgenturie</a:t>
            </a:r>
          </a:p>
          <a:p>
            <a:pPr marL="971550" lvl="2" indent="-285750"/>
            <a:r>
              <a:rPr lang="fr-FR" b="1" dirty="0">
                <a:solidFill>
                  <a:srgbClr val="C00000"/>
                </a:solidFill>
              </a:rPr>
              <a:t>Absence de pertes vaginales</a:t>
            </a:r>
          </a:p>
          <a:p>
            <a:pPr marL="633222" lvl="1" indent="-285750"/>
            <a:r>
              <a:rPr lang="fr-FR" b="1" dirty="0"/>
              <a:t>Aucun examen complémentaire requis dans ce cas typique</a:t>
            </a:r>
          </a:p>
          <a:p>
            <a:pPr marL="285750" indent="-285750">
              <a:buFont typeface="Arial" panose="020B0604020202020204" pitchFamily="34" charset="0"/>
              <a:buChar char="•"/>
            </a:pPr>
            <a:r>
              <a:rPr lang="fr-FR" u="sng" dirty="0"/>
              <a:t>Tigette urinaire :</a:t>
            </a:r>
          </a:p>
          <a:p>
            <a:pPr marL="633222" lvl="1" indent="-285750"/>
            <a:r>
              <a:rPr lang="fr-FR" dirty="0"/>
              <a:t>Utile si doute diagnostique</a:t>
            </a:r>
          </a:p>
          <a:p>
            <a:pPr marL="633222" lvl="1" indent="-285750"/>
            <a:r>
              <a:rPr lang="fr-FR" dirty="0"/>
              <a:t>Valeur ajoutée modérée</a:t>
            </a:r>
          </a:p>
        </p:txBody>
      </p:sp>
    </p:spTree>
    <p:extLst>
      <p:ext uri="{BB962C8B-B14F-4D97-AF65-F5344CB8AC3E}">
        <p14:creationId xmlns:p14="http://schemas.microsoft.com/office/powerpoint/2010/main" val="18253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B4677-4C70-084D-54EF-29DC960CE150}"/>
              </a:ext>
            </a:extLst>
          </p:cNvPr>
          <p:cNvSpPr>
            <a:spLocks noGrp="1"/>
          </p:cNvSpPr>
          <p:nvPr>
            <p:ph type="title"/>
          </p:nvPr>
        </p:nvSpPr>
        <p:spPr/>
        <p:txBody>
          <a:bodyPr anchor="t"/>
          <a:lstStyle/>
          <a:p>
            <a:r>
              <a:rPr lang="fr-FR" dirty="0"/>
              <a:t>Plan de LA</a:t>
            </a:r>
            <a:br>
              <a:rPr lang="fr-FR" dirty="0"/>
            </a:br>
            <a:r>
              <a:rPr lang="fr-FR" dirty="0"/>
              <a:t>présentation</a:t>
            </a:r>
          </a:p>
        </p:txBody>
      </p:sp>
      <p:sp>
        <p:nvSpPr>
          <p:cNvPr id="3" name="Espace réservé du contenu 2">
            <a:extLst>
              <a:ext uri="{FF2B5EF4-FFF2-40B4-BE49-F238E27FC236}">
                <a16:creationId xmlns:a16="http://schemas.microsoft.com/office/drawing/2014/main" id="{9E3C7C29-E5A1-1757-712D-3D9AC6931B3C}"/>
              </a:ext>
            </a:extLst>
          </p:cNvPr>
          <p:cNvSpPr>
            <a:spLocks noGrp="1"/>
          </p:cNvSpPr>
          <p:nvPr>
            <p:ph idx="1"/>
          </p:nvPr>
        </p:nvSpPr>
        <p:spPr>
          <a:xfrm>
            <a:off x="6183824" y="387458"/>
            <a:ext cx="5920352" cy="6207070"/>
          </a:xfrm>
        </p:spPr>
        <p:txBody>
          <a:bodyPr anchor="t">
            <a:normAutofit fontScale="55000" lnSpcReduction="20000"/>
          </a:bodyPr>
          <a:lstStyle/>
          <a:p>
            <a:pPr>
              <a:buFont typeface="+mj-lt"/>
              <a:buAutoNum type="arabicPeriod"/>
            </a:pPr>
            <a:r>
              <a:rPr lang="fr-FR" sz="2800" dirty="0"/>
              <a:t>Classifications</a:t>
            </a:r>
          </a:p>
          <a:p>
            <a:pPr>
              <a:buFont typeface="+mj-lt"/>
              <a:buAutoNum type="arabicPeriod"/>
            </a:pPr>
            <a:r>
              <a:rPr lang="fr-FR" sz="2800" dirty="0"/>
              <a:t>Bon usage des antibiotiques</a:t>
            </a:r>
          </a:p>
          <a:p>
            <a:pPr>
              <a:buFont typeface="+mj-lt"/>
              <a:buAutoNum type="arabicPeriod"/>
            </a:pPr>
            <a:r>
              <a:rPr lang="fr-FR" sz="2800" dirty="0"/>
              <a:t>Bactériurie asymptomatique</a:t>
            </a:r>
          </a:p>
          <a:p>
            <a:pPr>
              <a:buFont typeface="+mj-lt"/>
              <a:buAutoNum type="arabicPeriod"/>
            </a:pPr>
            <a:r>
              <a:rPr lang="fr-FR" sz="2800" dirty="0"/>
              <a:t>Cystite</a:t>
            </a:r>
          </a:p>
          <a:p>
            <a:pPr>
              <a:buFont typeface="+mj-lt"/>
              <a:buAutoNum type="arabicPeriod"/>
            </a:pPr>
            <a:r>
              <a:rPr lang="fr-FR" sz="2800" dirty="0"/>
              <a:t>Cystites à répétition</a:t>
            </a:r>
          </a:p>
          <a:p>
            <a:pPr>
              <a:buFont typeface="+mj-lt"/>
              <a:buAutoNum type="arabicPeriod"/>
            </a:pPr>
            <a:r>
              <a:rPr lang="fr-FR" sz="2800" dirty="0"/>
              <a:t>Infections associées à un cathéter</a:t>
            </a:r>
          </a:p>
          <a:p>
            <a:pPr>
              <a:buFont typeface="+mj-lt"/>
              <a:buAutoNum type="arabicPeriod"/>
            </a:pPr>
            <a:r>
              <a:rPr lang="fr-FR" sz="2800" dirty="0"/>
              <a:t>Infections urinaires systémiques</a:t>
            </a:r>
          </a:p>
          <a:p>
            <a:pPr>
              <a:buFont typeface="+mj-lt"/>
              <a:buAutoNum type="arabicPeriod"/>
            </a:pPr>
            <a:r>
              <a:rPr lang="fr-FR" sz="2800" dirty="0"/>
              <a:t>Pyélonéphrite</a:t>
            </a:r>
          </a:p>
          <a:p>
            <a:pPr>
              <a:buFont typeface="+mj-lt"/>
              <a:buAutoNum type="arabicPeriod"/>
            </a:pPr>
            <a:r>
              <a:rPr lang="fr-FR" sz="2800" dirty="0"/>
              <a:t>Prostatite</a:t>
            </a:r>
          </a:p>
          <a:p>
            <a:pPr>
              <a:buFont typeface="+mj-lt"/>
              <a:buAutoNum type="arabicPeriod"/>
            </a:pPr>
            <a:r>
              <a:rPr lang="fr-FR" sz="2800" dirty="0" err="1"/>
              <a:t>Orchi</a:t>
            </a:r>
            <a:r>
              <a:rPr lang="fr-FR" sz="2800" dirty="0"/>
              <a:t>-épididymite</a:t>
            </a:r>
          </a:p>
          <a:p>
            <a:pPr>
              <a:buFont typeface="+mj-lt"/>
              <a:buAutoNum type="arabicPeriod"/>
            </a:pPr>
            <a:r>
              <a:rPr lang="fr-FR" sz="2800" dirty="0"/>
              <a:t>Urétrite</a:t>
            </a:r>
          </a:p>
          <a:p>
            <a:pPr>
              <a:buFont typeface="+mj-lt"/>
              <a:buAutoNum type="arabicPeriod"/>
            </a:pPr>
            <a:r>
              <a:rPr lang="fr-FR" sz="2800" dirty="0"/>
              <a:t>Syphilis</a:t>
            </a:r>
          </a:p>
          <a:p>
            <a:pPr>
              <a:buFont typeface="+mj-lt"/>
              <a:buAutoNum type="arabicPeriod"/>
            </a:pPr>
            <a:r>
              <a:rPr lang="fr-FR" sz="2800" dirty="0"/>
              <a:t>HPV</a:t>
            </a:r>
          </a:p>
          <a:p>
            <a:pPr>
              <a:buFont typeface="+mj-lt"/>
              <a:buAutoNum type="arabicPeriod"/>
            </a:pPr>
            <a:r>
              <a:rPr lang="fr-FR" sz="2800" dirty="0"/>
              <a:t>Herpes</a:t>
            </a:r>
          </a:p>
        </p:txBody>
      </p:sp>
      <p:pic>
        <p:nvPicPr>
          <p:cNvPr id="5" name="Image 4">
            <a:extLst>
              <a:ext uri="{FF2B5EF4-FFF2-40B4-BE49-F238E27FC236}">
                <a16:creationId xmlns:a16="http://schemas.microsoft.com/office/drawing/2014/main" id="{26E132C0-5BA8-572D-BDB8-308DC887401E}"/>
              </a:ext>
            </a:extLst>
          </p:cNvPr>
          <p:cNvPicPr>
            <a:picLocks noChangeAspect="1"/>
          </p:cNvPicPr>
          <p:nvPr/>
        </p:nvPicPr>
        <p:blipFill>
          <a:blip r:embed="rId3"/>
          <a:stretch>
            <a:fillRect/>
          </a:stretch>
        </p:blipFill>
        <p:spPr>
          <a:xfrm>
            <a:off x="1569786" y="2523310"/>
            <a:ext cx="2646237" cy="3688469"/>
          </a:xfrm>
          <a:prstGeom prst="rect">
            <a:avLst/>
          </a:prstGeom>
        </p:spPr>
      </p:pic>
    </p:spTree>
    <p:extLst>
      <p:ext uri="{BB962C8B-B14F-4D97-AF65-F5344CB8AC3E}">
        <p14:creationId xmlns:p14="http://schemas.microsoft.com/office/powerpoint/2010/main" val="289178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395A7-973C-05EF-029F-A0A07D91D5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00B0FD-8BAC-0C07-228C-EFD7ED8A0BE7}"/>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4.3 Diagnostic</a:t>
            </a:r>
            <a:endParaRPr lang="fr-FR" b="0" dirty="0"/>
          </a:p>
        </p:txBody>
      </p:sp>
      <p:sp>
        <p:nvSpPr>
          <p:cNvPr id="3" name="Espace réservé du contenu 2">
            <a:extLst>
              <a:ext uri="{FF2B5EF4-FFF2-40B4-BE49-F238E27FC236}">
                <a16:creationId xmlns:a16="http://schemas.microsoft.com/office/drawing/2014/main" id="{555B3D2B-0679-0C74-7935-651471FB4259}"/>
              </a:ext>
            </a:extLst>
          </p:cNvPr>
          <p:cNvSpPr>
            <a:spLocks noGrp="1"/>
          </p:cNvSpPr>
          <p:nvPr>
            <p:ph sz="half" idx="2"/>
          </p:nvPr>
        </p:nvSpPr>
        <p:spPr>
          <a:xfrm>
            <a:off x="676656" y="3017520"/>
            <a:ext cx="10835640" cy="3840480"/>
          </a:xfrm>
        </p:spPr>
        <p:txBody>
          <a:bodyPr>
            <a:normAutofit/>
          </a:bodyPr>
          <a:lstStyle/>
          <a:p>
            <a:pPr marL="285750" indent="-285750">
              <a:buFont typeface="Arial" panose="020B0604020202020204" pitchFamily="34" charset="0"/>
              <a:buChar char="•"/>
            </a:pPr>
            <a:r>
              <a:rPr lang="fr-FR" u="sng" dirty="0"/>
              <a:t>ECBU recommandé si :</a:t>
            </a:r>
          </a:p>
          <a:p>
            <a:pPr marL="633222" lvl="1" indent="-285750"/>
            <a:r>
              <a:rPr lang="fr-FR" dirty="0"/>
              <a:t>Symptômes atypiques</a:t>
            </a:r>
          </a:p>
          <a:p>
            <a:pPr marL="633222" lvl="1" indent="-285750"/>
            <a:r>
              <a:rPr lang="fr-FR" dirty="0"/>
              <a:t>Echec du traitement</a:t>
            </a:r>
          </a:p>
          <a:p>
            <a:pPr marL="633222" lvl="1" indent="-285750"/>
            <a:r>
              <a:rPr lang="fr-FR" dirty="0"/>
              <a:t>Récidive &lt; 4 semaines</a:t>
            </a:r>
          </a:p>
          <a:p>
            <a:pPr marL="633222" lvl="1" indent="-285750"/>
            <a:r>
              <a:rPr lang="fr-FR" dirty="0"/>
              <a:t>Grossesse</a:t>
            </a:r>
          </a:p>
          <a:p>
            <a:pPr marL="633222" lvl="1" indent="-285750"/>
            <a:r>
              <a:rPr lang="fr-FR" dirty="0"/>
              <a:t>Suspicion de pyélonéphrite</a:t>
            </a:r>
          </a:p>
          <a:p>
            <a:pPr marL="285750" indent="-285750">
              <a:buFont typeface="Arial" panose="020B0604020202020204" pitchFamily="34" charset="0"/>
              <a:buChar char="•"/>
            </a:pPr>
            <a:r>
              <a:rPr lang="fr-FR" b="1" u="sng" dirty="0">
                <a:solidFill>
                  <a:srgbClr val="C00000"/>
                </a:solidFill>
              </a:rPr>
              <a:t>Message clé =</a:t>
            </a:r>
            <a:r>
              <a:rPr lang="fr-FR" b="1" dirty="0">
                <a:solidFill>
                  <a:srgbClr val="C00000"/>
                </a:solidFill>
              </a:rPr>
              <a:t> </a:t>
            </a:r>
            <a:r>
              <a:rPr lang="fr-FR" dirty="0">
                <a:solidFill>
                  <a:srgbClr val="C00000"/>
                </a:solidFill>
              </a:rPr>
              <a:t>cystite typique chez une femme jeune </a:t>
            </a:r>
            <a:r>
              <a:rPr lang="fr-FR" b="1" dirty="0">
                <a:solidFill>
                  <a:srgbClr val="C00000"/>
                </a:solidFill>
              </a:rPr>
              <a:t>se diagnostique cliniquement</a:t>
            </a:r>
          </a:p>
        </p:txBody>
      </p:sp>
    </p:spTree>
    <p:extLst>
      <p:ext uri="{BB962C8B-B14F-4D97-AF65-F5344CB8AC3E}">
        <p14:creationId xmlns:p14="http://schemas.microsoft.com/office/powerpoint/2010/main" val="125600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FF59D-5B64-3B7B-38A8-9255BF88F7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A12D8F-5860-DE67-4485-8C5F0E388FEB}"/>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4.4 Prise en charge (Non antibiotique)</a:t>
            </a:r>
            <a:endParaRPr lang="fr-FR" b="0" dirty="0"/>
          </a:p>
        </p:txBody>
      </p:sp>
      <p:sp>
        <p:nvSpPr>
          <p:cNvPr id="3" name="Espace réservé du contenu 2">
            <a:extLst>
              <a:ext uri="{FF2B5EF4-FFF2-40B4-BE49-F238E27FC236}">
                <a16:creationId xmlns:a16="http://schemas.microsoft.com/office/drawing/2014/main" id="{72938F2B-228F-8ACF-AAC6-024C4F35AE94}"/>
              </a:ext>
            </a:extLst>
          </p:cNvPr>
          <p:cNvSpPr>
            <a:spLocks noGrp="1"/>
          </p:cNvSpPr>
          <p:nvPr>
            <p:ph sz="half" idx="2"/>
          </p:nvPr>
        </p:nvSpPr>
        <p:spPr>
          <a:xfrm>
            <a:off x="676656" y="3017520"/>
            <a:ext cx="10835640" cy="3840480"/>
          </a:xfrm>
        </p:spPr>
        <p:txBody>
          <a:bodyPr>
            <a:normAutofit fontScale="92500" lnSpcReduction="10000"/>
          </a:bodyPr>
          <a:lstStyle/>
          <a:p>
            <a:pPr marL="285750" indent="-285750">
              <a:buFont typeface="Arial" panose="020B0604020202020204" pitchFamily="34" charset="0"/>
              <a:buChar char="•"/>
            </a:pPr>
            <a:r>
              <a:rPr lang="fr-FR" b="1" u="sng" dirty="0">
                <a:solidFill>
                  <a:srgbClr val="C00000"/>
                </a:solidFill>
              </a:rPr>
              <a:t>Nouveauté MAJEURE EAU 2025 :</a:t>
            </a:r>
          </a:p>
          <a:p>
            <a:pPr marL="633222" lvl="1" indent="-285750"/>
            <a:r>
              <a:rPr lang="fr-FR" dirty="0">
                <a:solidFill>
                  <a:srgbClr val="C00000"/>
                </a:solidFill>
              </a:rPr>
              <a:t>Traitements non ATB ont </a:t>
            </a:r>
            <a:r>
              <a:rPr lang="fr-FR" b="1" dirty="0">
                <a:solidFill>
                  <a:srgbClr val="C00000"/>
                </a:solidFill>
              </a:rPr>
              <a:t>désormais une place reconnue !</a:t>
            </a:r>
            <a:r>
              <a:rPr lang="fr-FR" dirty="0">
                <a:solidFill>
                  <a:srgbClr val="C00000"/>
                </a:solidFill>
              </a:rPr>
              <a:t> :</a:t>
            </a:r>
          </a:p>
          <a:p>
            <a:pPr marL="971550" lvl="2" indent="-285750"/>
            <a:r>
              <a:rPr lang="fr-FR" dirty="0">
                <a:solidFill>
                  <a:schemeClr val="tx2"/>
                </a:solidFill>
              </a:rPr>
              <a:t>Pour réduire l’exposition aux ATB</a:t>
            </a:r>
          </a:p>
          <a:p>
            <a:pPr marL="971550" lvl="2" indent="-285750"/>
            <a:r>
              <a:rPr lang="fr-FR" dirty="0"/>
              <a:t>Chez les patientes sélectionnées</a:t>
            </a:r>
          </a:p>
          <a:p>
            <a:pPr marL="285750" indent="-285750">
              <a:buFont typeface="Arial" panose="020B0604020202020204" pitchFamily="34" charset="0"/>
              <a:buChar char="•"/>
            </a:pPr>
            <a:r>
              <a:rPr lang="fr-FR" b="1" u="sng" dirty="0"/>
              <a:t>Canneberge :</a:t>
            </a:r>
          </a:p>
          <a:p>
            <a:pPr marL="633222" lvl="1" indent="-285750"/>
            <a:r>
              <a:rPr lang="fr-FR" dirty="0"/>
              <a:t>Données hétérogènes</a:t>
            </a:r>
          </a:p>
          <a:p>
            <a:pPr marL="633222" lvl="1" indent="-285750"/>
            <a:r>
              <a:rPr lang="fr-FR" dirty="0"/>
              <a:t>PAC très variable selon les formulations</a:t>
            </a:r>
          </a:p>
          <a:p>
            <a:pPr marL="633222" lvl="1" indent="-285750"/>
            <a:r>
              <a:rPr lang="fr-FR" dirty="0"/>
              <a:t>Preuve insuffisante en aigu</a:t>
            </a:r>
          </a:p>
          <a:p>
            <a:pPr marL="633222" lvl="1" indent="-285750"/>
            <a:r>
              <a:rPr lang="fr-FR" b="1" dirty="0"/>
              <a:t>Intérêt surtout en prévention</a:t>
            </a:r>
          </a:p>
        </p:txBody>
      </p:sp>
      <p:pic>
        <p:nvPicPr>
          <p:cNvPr id="5" name="Image 4">
            <a:extLst>
              <a:ext uri="{FF2B5EF4-FFF2-40B4-BE49-F238E27FC236}">
                <a16:creationId xmlns:a16="http://schemas.microsoft.com/office/drawing/2014/main" id="{CAD41E1A-45B5-C453-36D4-FA4CD50E0676}"/>
              </a:ext>
            </a:extLst>
          </p:cNvPr>
          <p:cNvPicPr>
            <a:picLocks noChangeAspect="1"/>
          </p:cNvPicPr>
          <p:nvPr/>
        </p:nvPicPr>
        <p:blipFill>
          <a:blip r:embed="rId3"/>
          <a:stretch>
            <a:fillRect/>
          </a:stretch>
        </p:blipFill>
        <p:spPr>
          <a:xfrm>
            <a:off x="6096000" y="5673400"/>
            <a:ext cx="5888566" cy="873132"/>
          </a:xfrm>
          <a:prstGeom prst="rect">
            <a:avLst/>
          </a:prstGeom>
        </p:spPr>
      </p:pic>
      <p:sp>
        <p:nvSpPr>
          <p:cNvPr id="6" name="Rectangle 5">
            <a:extLst>
              <a:ext uri="{FF2B5EF4-FFF2-40B4-BE49-F238E27FC236}">
                <a16:creationId xmlns:a16="http://schemas.microsoft.com/office/drawing/2014/main" id="{A9D693C7-0217-4965-5789-94A47C9D6339}"/>
              </a:ext>
            </a:extLst>
          </p:cNvPr>
          <p:cNvSpPr/>
          <p:nvPr/>
        </p:nvSpPr>
        <p:spPr>
          <a:xfrm>
            <a:off x="6705246" y="304585"/>
            <a:ext cx="3898548" cy="923330"/>
          </a:xfrm>
          <a:prstGeom prst="rect">
            <a:avLst/>
          </a:prstGeom>
          <a:noFill/>
        </p:spPr>
        <p:txBody>
          <a:bodyPr wrap="square" lIns="91440" tIns="45720" rIns="91440" bIns="45720">
            <a:spAutoFit/>
          </a:bodyPr>
          <a:lstStyle/>
          <a:p>
            <a:pPr algn="ctr"/>
            <a:r>
              <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BOIRE !!!</a:t>
            </a:r>
          </a:p>
        </p:txBody>
      </p:sp>
    </p:spTree>
    <p:extLst>
      <p:ext uri="{BB962C8B-B14F-4D97-AF65-F5344CB8AC3E}">
        <p14:creationId xmlns:p14="http://schemas.microsoft.com/office/powerpoint/2010/main" val="23401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1150-BC41-AB4D-B846-2BF56BFAE4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FE4B55A-3572-F484-0665-6D29F6A2E3D8}"/>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4.4 Prise en charge (Non antibiotique)</a:t>
            </a:r>
            <a:endParaRPr lang="fr-FR" b="0" dirty="0"/>
          </a:p>
        </p:txBody>
      </p:sp>
      <p:sp>
        <p:nvSpPr>
          <p:cNvPr id="3" name="Espace réservé du contenu 2">
            <a:extLst>
              <a:ext uri="{FF2B5EF4-FFF2-40B4-BE49-F238E27FC236}">
                <a16:creationId xmlns:a16="http://schemas.microsoft.com/office/drawing/2014/main" id="{CFE42FC1-FFBE-DE88-F9C2-FB2C99958BC9}"/>
              </a:ext>
            </a:extLst>
          </p:cNvPr>
          <p:cNvSpPr>
            <a:spLocks noGrp="1"/>
          </p:cNvSpPr>
          <p:nvPr>
            <p:ph sz="half" idx="2"/>
          </p:nvPr>
        </p:nvSpPr>
        <p:spPr/>
        <p:txBody>
          <a:bodyPr>
            <a:normAutofit/>
          </a:bodyPr>
          <a:lstStyle/>
          <a:p>
            <a:pPr marL="285750" indent="-285750">
              <a:buFont typeface="Arial" panose="020B0604020202020204" pitchFamily="34" charset="0"/>
              <a:buChar char="•"/>
            </a:pPr>
            <a:r>
              <a:rPr lang="fr-FR" sz="2400" b="1" u="sng" dirty="0"/>
              <a:t>D-mannose :</a:t>
            </a:r>
          </a:p>
          <a:p>
            <a:pPr marL="633222" lvl="1" indent="-285750"/>
            <a:r>
              <a:rPr lang="fr-FR" sz="2400" dirty="0"/>
              <a:t>Résultats </a:t>
            </a:r>
            <a:r>
              <a:rPr lang="fr-FR" sz="2400" b="1" dirty="0"/>
              <a:t>prometteurs</a:t>
            </a:r>
            <a:r>
              <a:rPr lang="fr-FR" sz="2400" dirty="0"/>
              <a:t> mais :</a:t>
            </a:r>
          </a:p>
          <a:p>
            <a:pPr marL="971550" lvl="2" indent="-285750"/>
            <a:r>
              <a:rPr lang="fr-FR" sz="2000" dirty="0"/>
              <a:t>Peu d’essais randomisés</a:t>
            </a:r>
          </a:p>
          <a:p>
            <a:pPr marL="971550" lvl="2" indent="-285750"/>
            <a:r>
              <a:rPr lang="fr-FR" sz="2000" dirty="0"/>
              <a:t>Petits effectifs</a:t>
            </a:r>
          </a:p>
          <a:p>
            <a:pPr marL="633222" lvl="1" indent="-285750"/>
            <a:r>
              <a:rPr lang="fr-FR" sz="2400" dirty="0"/>
              <a:t>Semble + efficace en combinaison</a:t>
            </a:r>
          </a:p>
          <a:p>
            <a:pPr marL="633222" lvl="1" indent="-285750"/>
            <a:r>
              <a:rPr lang="fr-FR" sz="2400" b="1" dirty="0"/>
              <a:t>Pas encore recommandé en aigu en routine</a:t>
            </a:r>
          </a:p>
        </p:txBody>
      </p:sp>
    </p:spTree>
    <p:extLst>
      <p:ext uri="{BB962C8B-B14F-4D97-AF65-F5344CB8AC3E}">
        <p14:creationId xmlns:p14="http://schemas.microsoft.com/office/powerpoint/2010/main" val="19439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16E3-3B0C-913F-EE18-A8B00064AE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5E5937-FA54-EE44-40B5-E56C530754BE}"/>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4.4 Prise en charge (Non antibiotique)</a:t>
            </a:r>
            <a:endParaRPr lang="fr-FR" b="0" dirty="0"/>
          </a:p>
        </p:txBody>
      </p:sp>
      <p:sp>
        <p:nvSpPr>
          <p:cNvPr id="3" name="Espace réservé du contenu 2">
            <a:extLst>
              <a:ext uri="{FF2B5EF4-FFF2-40B4-BE49-F238E27FC236}">
                <a16:creationId xmlns:a16="http://schemas.microsoft.com/office/drawing/2014/main" id="{D6FB34E1-BCCA-275F-6BEE-6C7C169E003B}"/>
              </a:ext>
            </a:extLst>
          </p:cNvPr>
          <p:cNvSpPr>
            <a:spLocks noGrp="1"/>
          </p:cNvSpPr>
          <p:nvPr>
            <p:ph sz="half" idx="2"/>
          </p:nvPr>
        </p:nvSpPr>
        <p:spPr>
          <a:xfrm>
            <a:off x="676656" y="3017520"/>
            <a:ext cx="10835640" cy="3627120"/>
          </a:xfrm>
        </p:spPr>
        <p:txBody>
          <a:bodyPr>
            <a:normAutofit fontScale="85000" lnSpcReduction="10000"/>
          </a:bodyPr>
          <a:lstStyle/>
          <a:p>
            <a:pPr marL="285750" indent="-285750">
              <a:buFont typeface="Arial" panose="020B0604020202020204" pitchFamily="34" charset="0"/>
              <a:buChar char="•"/>
            </a:pPr>
            <a:r>
              <a:rPr lang="fr-FR" b="1" u="sng" dirty="0"/>
              <a:t>Phytothérapie :</a:t>
            </a:r>
          </a:p>
          <a:p>
            <a:pPr marL="633222" lvl="1" indent="-285750"/>
            <a:r>
              <a:rPr lang="fr-FR" b="1" dirty="0"/>
              <a:t>Preuves plus solides</a:t>
            </a:r>
          </a:p>
          <a:p>
            <a:pPr marL="633222" lvl="1" indent="-285750"/>
            <a:r>
              <a:rPr lang="fr-FR" b="1" u="sng" dirty="0"/>
              <a:t>Combinaison </a:t>
            </a:r>
            <a:r>
              <a:rPr lang="fr-FR" b="1" u="sng" dirty="0" err="1"/>
              <a:t>Centaurium</a:t>
            </a:r>
            <a:r>
              <a:rPr lang="fr-FR" b="1" u="sng" dirty="0"/>
              <a:t> + </a:t>
            </a:r>
            <a:r>
              <a:rPr lang="fr-FR" b="1" u="sng" dirty="0" err="1"/>
              <a:t>Levisticum</a:t>
            </a:r>
            <a:r>
              <a:rPr lang="fr-FR" b="1" u="sng" dirty="0"/>
              <a:t> + </a:t>
            </a:r>
            <a:r>
              <a:rPr lang="fr-FR" b="1" u="sng" dirty="0" err="1"/>
              <a:t>Rosmarinus</a:t>
            </a:r>
            <a:r>
              <a:rPr lang="fr-FR" b="1" u="sng" dirty="0"/>
              <a:t> (BNO 1045) :</a:t>
            </a:r>
          </a:p>
          <a:p>
            <a:pPr marL="971550" lvl="2" indent="-285750"/>
            <a:r>
              <a:rPr lang="fr-FR" dirty="0"/>
              <a:t>Etude randomisée de non-infériorité vs </a:t>
            </a:r>
            <a:r>
              <a:rPr lang="fr-FR" dirty="0" err="1"/>
              <a:t>Monuril</a:t>
            </a:r>
            <a:endParaRPr lang="fr-FR" dirty="0"/>
          </a:p>
          <a:p>
            <a:pPr marL="971550" lvl="2" indent="-285750"/>
            <a:r>
              <a:rPr lang="fr-FR" dirty="0"/>
              <a:t>Pas plus de recours secondaire aux ATB</a:t>
            </a:r>
          </a:p>
          <a:p>
            <a:pPr marL="633222" lvl="1" indent="-285750"/>
            <a:r>
              <a:rPr lang="fr-FR" dirty="0"/>
              <a:t>Autres combinaisons :</a:t>
            </a:r>
          </a:p>
          <a:p>
            <a:pPr marL="971550" lvl="2" indent="-285750"/>
            <a:r>
              <a:rPr lang="fr-FR" dirty="0"/>
              <a:t>L-</a:t>
            </a:r>
            <a:r>
              <a:rPr lang="fr-FR" dirty="0" err="1"/>
              <a:t>methionine</a:t>
            </a:r>
            <a:r>
              <a:rPr lang="fr-FR" dirty="0"/>
              <a:t> + hibiscus + </a:t>
            </a:r>
            <a:r>
              <a:rPr lang="fr-FR" dirty="0" err="1"/>
              <a:t>boswellia</a:t>
            </a:r>
            <a:endParaRPr lang="fr-FR" dirty="0"/>
          </a:p>
          <a:p>
            <a:pPr marL="971550" lvl="2" indent="-285750"/>
            <a:r>
              <a:rPr lang="fr-FR" dirty="0"/>
              <a:t>Amélioration </a:t>
            </a:r>
            <a:r>
              <a:rPr lang="fr-FR" dirty="0" err="1"/>
              <a:t>QoL</a:t>
            </a:r>
            <a:r>
              <a:rPr lang="fr-FR" dirty="0"/>
              <a:t> (réduisent les symptômes)</a:t>
            </a:r>
          </a:p>
          <a:p>
            <a:pPr marL="971550" lvl="2" indent="-285750"/>
            <a:r>
              <a:rPr lang="fr-FR" dirty="0"/>
              <a:t>Diminution des récidives</a:t>
            </a:r>
          </a:p>
          <a:p>
            <a:pPr marL="285750" indent="-285750">
              <a:buFont typeface="Arial" panose="020B0604020202020204" pitchFamily="34" charset="0"/>
              <a:buChar char="•"/>
            </a:pPr>
            <a:r>
              <a:rPr lang="fr-FR" b="1" dirty="0">
                <a:solidFill>
                  <a:srgbClr val="C00000"/>
                </a:solidFill>
              </a:rPr>
              <a:t>Chez des patients sélectionnés, bien informés, ces options peuvent être proposées en 1</a:t>
            </a:r>
            <a:r>
              <a:rPr lang="fr-FR" b="1" baseline="30000" dirty="0">
                <a:solidFill>
                  <a:srgbClr val="C00000"/>
                </a:solidFill>
              </a:rPr>
              <a:t>ère</a:t>
            </a:r>
            <a:r>
              <a:rPr lang="fr-FR" b="1" dirty="0">
                <a:solidFill>
                  <a:srgbClr val="C00000"/>
                </a:solidFill>
              </a:rPr>
              <a:t> intention !</a:t>
            </a:r>
          </a:p>
        </p:txBody>
      </p:sp>
      <p:pic>
        <p:nvPicPr>
          <p:cNvPr id="4" name="Image 3">
            <a:extLst>
              <a:ext uri="{FF2B5EF4-FFF2-40B4-BE49-F238E27FC236}">
                <a16:creationId xmlns:a16="http://schemas.microsoft.com/office/drawing/2014/main" id="{3BE0FF02-9DC0-3C7C-E31D-CC089B93EEE8}"/>
              </a:ext>
            </a:extLst>
          </p:cNvPr>
          <p:cNvPicPr>
            <a:picLocks noChangeAspect="1"/>
          </p:cNvPicPr>
          <p:nvPr/>
        </p:nvPicPr>
        <p:blipFill>
          <a:blip r:embed="rId3"/>
          <a:stretch>
            <a:fillRect/>
          </a:stretch>
        </p:blipFill>
        <p:spPr>
          <a:xfrm>
            <a:off x="4214135" y="2101848"/>
            <a:ext cx="7503731" cy="1447779"/>
          </a:xfrm>
          <a:prstGeom prst="rect">
            <a:avLst/>
          </a:prstGeom>
        </p:spPr>
      </p:pic>
      <p:sp>
        <p:nvSpPr>
          <p:cNvPr id="5" name="Rectangle 4">
            <a:extLst>
              <a:ext uri="{FF2B5EF4-FFF2-40B4-BE49-F238E27FC236}">
                <a16:creationId xmlns:a16="http://schemas.microsoft.com/office/drawing/2014/main" id="{668419E6-2049-DCC9-942E-A0D5C6E48A6B}"/>
              </a:ext>
            </a:extLst>
          </p:cNvPr>
          <p:cNvSpPr/>
          <p:nvPr/>
        </p:nvSpPr>
        <p:spPr>
          <a:xfrm>
            <a:off x="6820825" y="416004"/>
            <a:ext cx="3636701" cy="923330"/>
          </a:xfrm>
          <a:prstGeom prst="rect">
            <a:avLst/>
          </a:prstGeom>
          <a:noFill/>
        </p:spPr>
        <p:txBody>
          <a:bodyPr wrap="none" lIns="91440" tIns="45720" rIns="91440" bIns="45720">
            <a:spAutoFit/>
          </a:bodyPr>
          <a:lstStyle/>
          <a:p>
            <a:pPr algn="ctr"/>
            <a:r>
              <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- 63% ATB</a:t>
            </a:r>
          </a:p>
        </p:txBody>
      </p:sp>
      <p:pic>
        <p:nvPicPr>
          <p:cNvPr id="6" name="Image 5">
            <a:extLst>
              <a:ext uri="{FF2B5EF4-FFF2-40B4-BE49-F238E27FC236}">
                <a16:creationId xmlns:a16="http://schemas.microsoft.com/office/drawing/2014/main" id="{D2899484-2226-0D4A-77A1-C05FFF98CF3C}"/>
              </a:ext>
            </a:extLst>
          </p:cNvPr>
          <p:cNvPicPr>
            <a:picLocks noChangeAspect="1"/>
          </p:cNvPicPr>
          <p:nvPr/>
        </p:nvPicPr>
        <p:blipFill>
          <a:blip r:embed="rId4"/>
          <a:stretch>
            <a:fillRect/>
          </a:stretch>
        </p:blipFill>
        <p:spPr>
          <a:xfrm>
            <a:off x="10039466" y="4312141"/>
            <a:ext cx="1678400" cy="1447780"/>
          </a:xfrm>
          <a:prstGeom prst="rect">
            <a:avLst/>
          </a:prstGeom>
        </p:spPr>
      </p:pic>
      <p:sp>
        <p:nvSpPr>
          <p:cNvPr id="7" name="Rectangle 6">
            <a:extLst>
              <a:ext uri="{FF2B5EF4-FFF2-40B4-BE49-F238E27FC236}">
                <a16:creationId xmlns:a16="http://schemas.microsoft.com/office/drawing/2014/main" id="{37206749-555F-BD18-90E6-B8C9018D24DE}"/>
              </a:ext>
            </a:extLst>
          </p:cNvPr>
          <p:cNvSpPr/>
          <p:nvPr/>
        </p:nvSpPr>
        <p:spPr>
          <a:xfrm>
            <a:off x="4214135" y="2380251"/>
            <a:ext cx="7503731" cy="71941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663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F1FA-00CF-53B4-1C0F-410ABB3E00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6FEA31D-7049-C9A4-ABA4-32BF459E782C}"/>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4.5 Prise en charge (antibiotique)</a:t>
            </a:r>
            <a:endParaRPr lang="fr-FR" b="0" dirty="0"/>
          </a:p>
        </p:txBody>
      </p:sp>
      <p:sp>
        <p:nvSpPr>
          <p:cNvPr id="3" name="Espace réservé du contenu 2">
            <a:extLst>
              <a:ext uri="{FF2B5EF4-FFF2-40B4-BE49-F238E27FC236}">
                <a16:creationId xmlns:a16="http://schemas.microsoft.com/office/drawing/2014/main" id="{C9533310-206E-7FB4-BCC6-0F6A6352203F}"/>
              </a:ext>
            </a:extLst>
          </p:cNvPr>
          <p:cNvSpPr>
            <a:spLocks noGrp="1"/>
          </p:cNvSpPr>
          <p:nvPr>
            <p:ph sz="half" idx="2"/>
          </p:nvPr>
        </p:nvSpPr>
        <p:spPr>
          <a:xfrm>
            <a:off x="670561" y="2415822"/>
            <a:ext cx="10835640" cy="3090672"/>
          </a:xfrm>
        </p:spPr>
        <p:txBody>
          <a:bodyPr>
            <a:normAutofit/>
          </a:bodyPr>
          <a:lstStyle/>
          <a:p>
            <a:pPr marL="285750" indent="-285750">
              <a:buFont typeface="Arial" panose="020B0604020202020204" pitchFamily="34" charset="0"/>
              <a:buChar char="•"/>
            </a:pPr>
            <a:r>
              <a:rPr lang="fr-FR" sz="2400" b="1" u="sng" dirty="0"/>
              <a:t>Toujours :</a:t>
            </a:r>
          </a:p>
          <a:p>
            <a:pPr marL="633222" lvl="1" indent="-285750"/>
            <a:r>
              <a:rPr lang="fr-FR" sz="2400" dirty="0"/>
              <a:t>Durée courte</a:t>
            </a:r>
          </a:p>
          <a:p>
            <a:pPr marL="633222" lvl="1" indent="-285750"/>
            <a:r>
              <a:rPr lang="fr-FR" sz="2400" dirty="0"/>
              <a:t>Spectre étroit</a:t>
            </a:r>
          </a:p>
          <a:p>
            <a:pPr marL="633222" lvl="1" indent="-285750"/>
            <a:r>
              <a:rPr lang="fr-FR" sz="2400" dirty="0"/>
              <a:t>Guidelines locales</a:t>
            </a:r>
          </a:p>
        </p:txBody>
      </p:sp>
      <p:pic>
        <p:nvPicPr>
          <p:cNvPr id="5" name="Image 4">
            <a:extLst>
              <a:ext uri="{FF2B5EF4-FFF2-40B4-BE49-F238E27FC236}">
                <a16:creationId xmlns:a16="http://schemas.microsoft.com/office/drawing/2014/main" id="{2AD2FCC5-BF35-05C7-8649-AAF59611D266}"/>
              </a:ext>
            </a:extLst>
          </p:cNvPr>
          <p:cNvPicPr>
            <a:picLocks noChangeAspect="1"/>
          </p:cNvPicPr>
          <p:nvPr/>
        </p:nvPicPr>
        <p:blipFill>
          <a:blip r:embed="rId3"/>
          <a:stretch>
            <a:fillRect/>
          </a:stretch>
        </p:blipFill>
        <p:spPr>
          <a:xfrm>
            <a:off x="2542367" y="4914901"/>
            <a:ext cx="9649633" cy="1943100"/>
          </a:xfrm>
          <a:prstGeom prst="rect">
            <a:avLst/>
          </a:prstGeom>
        </p:spPr>
      </p:pic>
    </p:spTree>
    <p:extLst>
      <p:ext uri="{BB962C8B-B14F-4D97-AF65-F5344CB8AC3E}">
        <p14:creationId xmlns:p14="http://schemas.microsoft.com/office/powerpoint/2010/main" val="119935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F1FA-00CF-53B4-1C0F-410ABB3E00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6FEA31D-7049-C9A4-ABA4-32BF459E782C}"/>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b="0" dirty="0"/>
              <a:t>4.5 Prise en charge (antibiotique)</a:t>
            </a:r>
            <a:endParaRPr lang="fr-FR" b="0" dirty="0"/>
          </a:p>
        </p:txBody>
      </p:sp>
      <p:sp>
        <p:nvSpPr>
          <p:cNvPr id="3" name="Espace réservé du contenu 2">
            <a:extLst>
              <a:ext uri="{FF2B5EF4-FFF2-40B4-BE49-F238E27FC236}">
                <a16:creationId xmlns:a16="http://schemas.microsoft.com/office/drawing/2014/main" id="{C9533310-206E-7FB4-BCC6-0F6A6352203F}"/>
              </a:ext>
            </a:extLst>
          </p:cNvPr>
          <p:cNvSpPr>
            <a:spLocks noGrp="1"/>
          </p:cNvSpPr>
          <p:nvPr>
            <p:ph sz="half" idx="2"/>
          </p:nvPr>
        </p:nvSpPr>
        <p:spPr>
          <a:xfrm>
            <a:off x="676655" y="3017520"/>
            <a:ext cx="11296269" cy="3626168"/>
          </a:xfrm>
        </p:spPr>
        <p:txBody>
          <a:bodyPr>
            <a:normAutofit/>
          </a:bodyPr>
          <a:lstStyle/>
          <a:p>
            <a:pPr marL="342900" indent="-342900">
              <a:buFont typeface="Arial" panose="020B0604020202020204" pitchFamily="34" charset="0"/>
              <a:buChar char="•"/>
            </a:pPr>
            <a:r>
              <a:rPr lang="fr-FR" sz="2400" u="sng" dirty="0"/>
              <a:t>Cystites avec facteurs de risque :</a:t>
            </a:r>
          </a:p>
          <a:p>
            <a:pPr marL="633222" lvl="1" indent="-285750"/>
            <a:r>
              <a:rPr lang="fr-FR" sz="2400" b="1" dirty="0"/>
              <a:t>Grossesse : </a:t>
            </a:r>
            <a:r>
              <a:rPr lang="fr-FR" sz="2400" dirty="0"/>
              <a:t>court, pas tous les ATB</a:t>
            </a:r>
          </a:p>
          <a:p>
            <a:pPr marL="633222" lvl="1" indent="-285750"/>
            <a:r>
              <a:rPr lang="fr-FR" sz="2400" b="1" dirty="0"/>
              <a:t>Insuffisance rénale : </a:t>
            </a:r>
            <a:r>
              <a:rPr lang="fr-FR" sz="2400" dirty="0"/>
              <a:t>pas d’ajustement pour la plupart avant GFR &lt; 20 </a:t>
            </a:r>
            <a:r>
              <a:rPr lang="fr-FR" sz="2400" dirty="0" err="1"/>
              <a:t>mL</a:t>
            </a:r>
            <a:r>
              <a:rPr lang="fr-FR" sz="2400" dirty="0"/>
              <a:t>/min</a:t>
            </a:r>
          </a:p>
          <a:p>
            <a:pPr marL="633222" lvl="1" indent="-285750"/>
            <a:r>
              <a:rPr lang="fr-FR" sz="2400" b="1" dirty="0"/>
              <a:t>Homme : </a:t>
            </a:r>
            <a:r>
              <a:rPr lang="fr-FR" sz="2400" dirty="0"/>
              <a:t>très rare sans prostatite ; 7 jours ; TMP-SMX ou fluoroquinolone</a:t>
            </a:r>
          </a:p>
          <a:p>
            <a:pPr marL="285750" indent="-285750">
              <a:buFont typeface="Arial" panose="020B0604020202020204" pitchFamily="34" charset="0"/>
              <a:buChar char="•"/>
            </a:pPr>
            <a:endParaRPr lang="fr-FR" sz="2400" dirty="0"/>
          </a:p>
        </p:txBody>
      </p:sp>
    </p:spTree>
    <p:extLst>
      <p:ext uri="{BB962C8B-B14F-4D97-AF65-F5344CB8AC3E}">
        <p14:creationId xmlns:p14="http://schemas.microsoft.com/office/powerpoint/2010/main" val="9021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F1FA-00CF-53B4-1C0F-410ABB3E00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6FEA31D-7049-C9A4-ABA4-32BF459E782C}"/>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endParaRPr lang="fr-FR" b="0" dirty="0"/>
          </a:p>
        </p:txBody>
      </p:sp>
      <p:pic>
        <p:nvPicPr>
          <p:cNvPr id="4" name="Image 3">
            <a:extLst>
              <a:ext uri="{FF2B5EF4-FFF2-40B4-BE49-F238E27FC236}">
                <a16:creationId xmlns:a16="http://schemas.microsoft.com/office/drawing/2014/main" id="{6E195AFD-7A9E-1488-345B-8B59D1EE45EB}"/>
              </a:ext>
            </a:extLst>
          </p:cNvPr>
          <p:cNvPicPr>
            <a:picLocks noChangeAspect="1"/>
          </p:cNvPicPr>
          <p:nvPr/>
        </p:nvPicPr>
        <p:blipFill>
          <a:blip r:embed="rId3"/>
          <a:stretch>
            <a:fillRect/>
          </a:stretch>
        </p:blipFill>
        <p:spPr>
          <a:xfrm>
            <a:off x="3806925" y="640080"/>
            <a:ext cx="8225267" cy="5995989"/>
          </a:xfrm>
          <a:prstGeom prst="rect">
            <a:avLst/>
          </a:prstGeom>
        </p:spPr>
      </p:pic>
      <p:sp>
        <p:nvSpPr>
          <p:cNvPr id="7" name="Rectangle 6">
            <a:extLst>
              <a:ext uri="{FF2B5EF4-FFF2-40B4-BE49-F238E27FC236}">
                <a16:creationId xmlns:a16="http://schemas.microsoft.com/office/drawing/2014/main" id="{8208427D-5470-EA73-2944-CFB36E462B90}"/>
              </a:ext>
            </a:extLst>
          </p:cNvPr>
          <p:cNvSpPr/>
          <p:nvPr/>
        </p:nvSpPr>
        <p:spPr>
          <a:xfrm>
            <a:off x="3865115" y="1527951"/>
            <a:ext cx="4248107" cy="250973"/>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18F63A-34AF-4D88-F22B-046F7B842D96}"/>
              </a:ext>
            </a:extLst>
          </p:cNvPr>
          <p:cNvSpPr/>
          <p:nvPr/>
        </p:nvSpPr>
        <p:spPr>
          <a:xfrm>
            <a:off x="3865115" y="2352270"/>
            <a:ext cx="4248107" cy="4491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7803781-32C2-75FD-10DA-21594A468D02}"/>
              </a:ext>
            </a:extLst>
          </p:cNvPr>
          <p:cNvSpPr/>
          <p:nvPr/>
        </p:nvSpPr>
        <p:spPr>
          <a:xfrm>
            <a:off x="3865114" y="3967786"/>
            <a:ext cx="4248107" cy="4491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05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8559A-160D-E9E0-5041-01221665642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909053-495B-B455-AE31-9A7A8A26D8A6}"/>
              </a:ext>
            </a:extLst>
          </p:cNvPr>
          <p:cNvSpPr>
            <a:spLocks noGrp="1"/>
          </p:cNvSpPr>
          <p:nvPr>
            <p:ph type="title"/>
          </p:nvPr>
        </p:nvSpPr>
        <p:spPr>
          <a:xfrm>
            <a:off x="685799" y="640080"/>
            <a:ext cx="11032067" cy="1775742"/>
          </a:xfrm>
        </p:spPr>
        <p:txBody>
          <a:bodyPr anchor="t">
            <a:normAutofit/>
          </a:bodyPr>
          <a:lstStyle/>
          <a:p>
            <a:r>
              <a:rPr lang="fr-FR" dirty="0"/>
              <a:t>4. Cystite</a:t>
            </a:r>
            <a:br>
              <a:rPr lang="fr-FR" dirty="0"/>
            </a:br>
            <a:br>
              <a:rPr lang="fr-FR" dirty="0"/>
            </a:br>
            <a:r>
              <a:rPr lang="fr-FR" sz="2000" dirty="0">
                <a:solidFill>
                  <a:srgbClr val="C00000"/>
                </a:solidFill>
              </a:rPr>
              <a:t>4.6 Messages Clés</a:t>
            </a:r>
            <a:endParaRPr lang="fr-FR" dirty="0">
              <a:solidFill>
                <a:srgbClr val="C00000"/>
              </a:solidFill>
            </a:endParaRPr>
          </a:p>
        </p:txBody>
      </p:sp>
      <p:sp>
        <p:nvSpPr>
          <p:cNvPr id="3" name="Espace réservé du contenu 2">
            <a:extLst>
              <a:ext uri="{FF2B5EF4-FFF2-40B4-BE49-F238E27FC236}">
                <a16:creationId xmlns:a16="http://schemas.microsoft.com/office/drawing/2014/main" id="{234AB5BC-EE7D-1580-7E9C-34839B35A1A3}"/>
              </a:ext>
            </a:extLst>
          </p:cNvPr>
          <p:cNvSpPr>
            <a:spLocks noGrp="1"/>
          </p:cNvSpPr>
          <p:nvPr>
            <p:ph sz="half" idx="2"/>
          </p:nvPr>
        </p:nvSpPr>
        <p:spPr/>
        <p:txBody>
          <a:bodyPr>
            <a:normAutofit/>
          </a:bodyPr>
          <a:lstStyle/>
          <a:p>
            <a:pPr marL="285750" indent="-285750">
              <a:buFont typeface="Arial" panose="020B0604020202020204" pitchFamily="34" charset="0"/>
              <a:buChar char="•"/>
            </a:pPr>
            <a:r>
              <a:rPr lang="fr-FR" sz="2400" dirty="0">
                <a:solidFill>
                  <a:srgbClr val="C00000"/>
                </a:solidFill>
              </a:rPr>
              <a:t>Diagnostic </a:t>
            </a:r>
            <a:r>
              <a:rPr lang="fr-FR" sz="2400" b="1" dirty="0">
                <a:solidFill>
                  <a:srgbClr val="C00000"/>
                </a:solidFill>
              </a:rPr>
              <a:t>clinique</a:t>
            </a:r>
            <a:r>
              <a:rPr lang="fr-FR" sz="2400" dirty="0">
                <a:solidFill>
                  <a:srgbClr val="C00000"/>
                </a:solidFill>
              </a:rPr>
              <a:t> dans la majorité des cas</a:t>
            </a:r>
          </a:p>
          <a:p>
            <a:pPr marL="285750" indent="-285750">
              <a:buFont typeface="Arial" panose="020B0604020202020204" pitchFamily="34" charset="0"/>
              <a:buChar char="•"/>
            </a:pPr>
            <a:r>
              <a:rPr lang="fr-FR" sz="2400" dirty="0">
                <a:solidFill>
                  <a:srgbClr val="C00000"/>
                </a:solidFill>
              </a:rPr>
              <a:t>ECBU </a:t>
            </a:r>
            <a:r>
              <a:rPr lang="fr-FR" sz="2400" b="1" dirty="0">
                <a:solidFill>
                  <a:srgbClr val="C00000"/>
                </a:solidFill>
              </a:rPr>
              <a:t>non systématique</a:t>
            </a:r>
          </a:p>
          <a:p>
            <a:pPr marL="285750" indent="-285750">
              <a:buFont typeface="Arial" panose="020B0604020202020204" pitchFamily="34" charset="0"/>
              <a:buChar char="•"/>
            </a:pPr>
            <a:r>
              <a:rPr lang="fr-FR" sz="2400" dirty="0">
                <a:solidFill>
                  <a:srgbClr val="C00000"/>
                </a:solidFill>
              </a:rPr>
              <a:t>Les traitements non ATB peuvent être une </a:t>
            </a:r>
            <a:r>
              <a:rPr lang="fr-FR" sz="2400" b="1" dirty="0">
                <a:solidFill>
                  <a:srgbClr val="C00000"/>
                </a:solidFill>
              </a:rPr>
              <a:t>alternative valide</a:t>
            </a:r>
          </a:p>
          <a:p>
            <a:pPr marL="285750" indent="-285750">
              <a:buFont typeface="Arial" panose="020B0604020202020204" pitchFamily="34" charset="0"/>
              <a:buChar char="•"/>
            </a:pPr>
            <a:r>
              <a:rPr lang="fr-FR" sz="2400" dirty="0">
                <a:solidFill>
                  <a:srgbClr val="C00000"/>
                </a:solidFill>
              </a:rPr>
              <a:t>Antibiotiques : </a:t>
            </a:r>
            <a:r>
              <a:rPr lang="fr-FR" sz="2400" b="1" dirty="0">
                <a:solidFill>
                  <a:srgbClr val="C00000"/>
                </a:solidFill>
              </a:rPr>
              <a:t>le moins, le plus ciblé, le plus court possible</a:t>
            </a:r>
          </a:p>
        </p:txBody>
      </p:sp>
    </p:spTree>
    <p:extLst>
      <p:ext uri="{BB962C8B-B14F-4D97-AF65-F5344CB8AC3E}">
        <p14:creationId xmlns:p14="http://schemas.microsoft.com/office/powerpoint/2010/main" val="144926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CD742AF8-D099-898F-4C48-E5F5A94875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3286A1-6A2F-0F73-AF3D-813BE2DE7A1A}"/>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5.1 Définition</a:t>
            </a:r>
            <a:endParaRPr lang="fr-FR" b="0" dirty="0"/>
          </a:p>
        </p:txBody>
      </p:sp>
      <p:sp>
        <p:nvSpPr>
          <p:cNvPr id="3" name="Espace réservé du contenu 2">
            <a:extLst>
              <a:ext uri="{FF2B5EF4-FFF2-40B4-BE49-F238E27FC236}">
                <a16:creationId xmlns:a16="http://schemas.microsoft.com/office/drawing/2014/main" id="{57F6E38A-1C2E-9444-65A3-D29812C82C50}"/>
              </a:ext>
            </a:extLst>
          </p:cNvPr>
          <p:cNvSpPr>
            <a:spLocks noGrp="1"/>
          </p:cNvSpPr>
          <p:nvPr>
            <p:ph sz="half" idx="2"/>
          </p:nvPr>
        </p:nvSpPr>
        <p:spPr>
          <a:xfrm>
            <a:off x="676656" y="3017520"/>
            <a:ext cx="11312144" cy="3710658"/>
          </a:xfrm>
        </p:spPr>
        <p:txBody>
          <a:bodyPr>
            <a:normAutofit/>
          </a:bodyPr>
          <a:lstStyle/>
          <a:p>
            <a:pPr marL="285750" indent="-285750">
              <a:buFont typeface="Arial" panose="020B0604020202020204" pitchFamily="34" charset="0"/>
              <a:buChar char="•"/>
            </a:pPr>
            <a:r>
              <a:rPr lang="fr-FR" sz="2800" u="sng" dirty="0">
                <a:solidFill>
                  <a:srgbClr val="C00000"/>
                </a:solidFill>
              </a:rPr>
              <a:t>Cystite récidivante =</a:t>
            </a:r>
          </a:p>
          <a:p>
            <a:pPr marL="633222" lvl="1" indent="-285750"/>
            <a:r>
              <a:rPr lang="fr-FR" sz="2800" dirty="0">
                <a:solidFill>
                  <a:srgbClr val="C00000"/>
                </a:solidFill>
              </a:rPr>
              <a:t>≥</a:t>
            </a:r>
            <a:r>
              <a:rPr lang="fr-FR" sz="2800" b="1" dirty="0">
                <a:solidFill>
                  <a:srgbClr val="C00000"/>
                </a:solidFill>
              </a:rPr>
              <a:t> 2 épisodes en 6 mois ou </a:t>
            </a:r>
          </a:p>
          <a:p>
            <a:pPr marL="633222" lvl="1" indent="-285750"/>
            <a:r>
              <a:rPr lang="fr-FR" sz="2800" dirty="0">
                <a:solidFill>
                  <a:srgbClr val="C00000"/>
                </a:solidFill>
              </a:rPr>
              <a:t>≥</a:t>
            </a:r>
            <a:r>
              <a:rPr lang="fr-FR" sz="2800" b="1" dirty="0">
                <a:solidFill>
                  <a:srgbClr val="C00000"/>
                </a:solidFill>
              </a:rPr>
              <a:t> 3 épisodes en 12 mois</a:t>
            </a:r>
          </a:p>
          <a:p>
            <a:pPr marL="285750" indent="-285750">
              <a:buFont typeface="Arial" panose="020B0604020202020204" pitchFamily="34" charset="0"/>
              <a:buChar char="•"/>
            </a:pPr>
            <a:r>
              <a:rPr lang="fr-FR" sz="2800" dirty="0"/>
              <a:t>Surtout chez la </a:t>
            </a:r>
            <a:r>
              <a:rPr lang="fr-FR" sz="2800" b="1" dirty="0"/>
              <a:t>femme</a:t>
            </a:r>
          </a:p>
          <a:p>
            <a:pPr marL="285750" indent="-285750">
              <a:buFont typeface="Arial" panose="020B0604020202020204" pitchFamily="34" charset="0"/>
              <a:buChar char="•"/>
            </a:pPr>
            <a:r>
              <a:rPr lang="fr-FR" sz="2800" dirty="0"/>
              <a:t>Impact majeur sur </a:t>
            </a:r>
            <a:r>
              <a:rPr lang="fr-FR" sz="2800" b="1" dirty="0" err="1"/>
              <a:t>QoL</a:t>
            </a:r>
            <a:endParaRPr lang="fr-FR" sz="2800" b="1" dirty="0"/>
          </a:p>
        </p:txBody>
      </p:sp>
    </p:spTree>
    <p:extLst>
      <p:ext uri="{BB962C8B-B14F-4D97-AF65-F5344CB8AC3E}">
        <p14:creationId xmlns:p14="http://schemas.microsoft.com/office/powerpoint/2010/main" val="220565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1F3478B1-0DD5-CB5C-EFEA-CEEDD6D1FA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BAA7FD-2749-FE3C-5BB7-A6FCFC4FC17A}"/>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5.2 Evaluation diagnostique</a:t>
            </a:r>
            <a:endParaRPr lang="fr-FR" b="0" dirty="0"/>
          </a:p>
        </p:txBody>
      </p:sp>
      <p:pic>
        <p:nvPicPr>
          <p:cNvPr id="7" name="Image 6">
            <a:extLst>
              <a:ext uri="{FF2B5EF4-FFF2-40B4-BE49-F238E27FC236}">
                <a16:creationId xmlns:a16="http://schemas.microsoft.com/office/drawing/2014/main" id="{C3C92687-DFA1-63BD-482A-382B08E2F9C2}"/>
              </a:ext>
            </a:extLst>
          </p:cNvPr>
          <p:cNvPicPr>
            <a:picLocks noChangeAspect="1"/>
          </p:cNvPicPr>
          <p:nvPr/>
        </p:nvPicPr>
        <p:blipFill>
          <a:blip r:embed="rId3"/>
          <a:stretch>
            <a:fillRect/>
          </a:stretch>
        </p:blipFill>
        <p:spPr>
          <a:xfrm>
            <a:off x="494009" y="3195162"/>
            <a:ext cx="11203982" cy="3119438"/>
          </a:xfrm>
          <a:prstGeom prst="rect">
            <a:avLst/>
          </a:prstGeom>
        </p:spPr>
      </p:pic>
      <p:sp>
        <p:nvSpPr>
          <p:cNvPr id="3" name="Rectangle 2">
            <a:extLst>
              <a:ext uri="{FF2B5EF4-FFF2-40B4-BE49-F238E27FC236}">
                <a16:creationId xmlns:a16="http://schemas.microsoft.com/office/drawing/2014/main" id="{2F93DA54-DCEC-8A53-765F-DF39F6B1BBB1}"/>
              </a:ext>
            </a:extLst>
          </p:cNvPr>
          <p:cNvSpPr/>
          <p:nvPr/>
        </p:nvSpPr>
        <p:spPr>
          <a:xfrm>
            <a:off x="1704615" y="3233011"/>
            <a:ext cx="2511785" cy="391978"/>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85B67A7-861F-73D0-900E-3711D590F800}"/>
              </a:ext>
            </a:extLst>
          </p:cNvPr>
          <p:cNvSpPr/>
          <p:nvPr/>
        </p:nvSpPr>
        <p:spPr>
          <a:xfrm>
            <a:off x="6096000" y="3233011"/>
            <a:ext cx="3840480" cy="391978"/>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230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AD9F8-6480-B2C7-42F2-B541376AFB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0177CD-ECB5-CEFD-B610-AF2F0F20B381}"/>
              </a:ext>
            </a:extLst>
          </p:cNvPr>
          <p:cNvSpPr>
            <a:spLocks noGrp="1"/>
          </p:cNvSpPr>
          <p:nvPr>
            <p:ph type="title"/>
          </p:nvPr>
        </p:nvSpPr>
        <p:spPr>
          <a:xfrm>
            <a:off x="1235795" y="1783643"/>
            <a:ext cx="5153716" cy="3290711"/>
          </a:xfrm>
        </p:spPr>
        <p:txBody>
          <a:bodyPr anchor="t"/>
          <a:lstStyle/>
          <a:p>
            <a:r>
              <a:rPr lang="fr-FR" dirty="0"/>
              <a:t>Infectiologue </a:t>
            </a:r>
            <a:r>
              <a:rPr lang="fr-FR" dirty="0" err="1"/>
              <a:t>Vivalia</a:t>
            </a:r>
            <a:br>
              <a:rPr lang="fr-FR" dirty="0"/>
            </a:br>
            <a:br>
              <a:rPr lang="fr-FR" dirty="0"/>
            </a:br>
            <a:r>
              <a:rPr lang="fr-FR" dirty="0"/>
              <a:t>Dr. Vincent </a:t>
            </a:r>
            <a:r>
              <a:rPr lang="fr-FR" dirty="0" err="1"/>
              <a:t>Infantino</a:t>
            </a:r>
            <a:br>
              <a:rPr lang="fr-FR" dirty="0"/>
            </a:br>
            <a:br>
              <a:rPr lang="fr-FR" dirty="0"/>
            </a:br>
            <a:r>
              <a:rPr lang="fr-FR" dirty="0"/>
              <a:t>CSL Arlon</a:t>
            </a:r>
          </a:p>
        </p:txBody>
      </p:sp>
      <p:pic>
        <p:nvPicPr>
          <p:cNvPr id="7" name="Espace réservé du contenu 6" descr="Une image contenant Visage humain, personne, habits, sourire&#10;&#10;Le contenu généré par l’IA peut être incorrect.">
            <a:extLst>
              <a:ext uri="{FF2B5EF4-FFF2-40B4-BE49-F238E27FC236}">
                <a16:creationId xmlns:a16="http://schemas.microsoft.com/office/drawing/2014/main" id="{B610C5B3-8936-8732-C91F-7EFB5AC88576}"/>
              </a:ext>
            </a:extLst>
          </p:cNvPr>
          <p:cNvPicPr>
            <a:picLocks noGrp="1" noChangeAspect="1"/>
          </p:cNvPicPr>
          <p:nvPr>
            <p:ph idx="1"/>
          </p:nvPr>
        </p:nvPicPr>
        <p:blipFill>
          <a:blip r:embed="rId3"/>
          <a:stretch>
            <a:fillRect/>
          </a:stretch>
        </p:blipFill>
        <p:spPr>
          <a:xfrm>
            <a:off x="6096000" y="603957"/>
            <a:ext cx="6254043" cy="6254043"/>
          </a:xfrm>
        </p:spPr>
      </p:pic>
    </p:spTree>
    <p:extLst>
      <p:ext uri="{BB962C8B-B14F-4D97-AF65-F5344CB8AC3E}">
        <p14:creationId xmlns:p14="http://schemas.microsoft.com/office/powerpoint/2010/main" val="75520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1F3478B1-0DD5-CB5C-EFEA-CEEDD6D1FA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BAA7FD-2749-FE3C-5BB7-A6FCFC4FC17A}"/>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5.2 Evaluation diagnostique</a:t>
            </a:r>
            <a:endParaRPr lang="fr-FR" b="0" dirty="0"/>
          </a:p>
        </p:txBody>
      </p:sp>
      <p:sp>
        <p:nvSpPr>
          <p:cNvPr id="3" name="Espace réservé du contenu 2">
            <a:extLst>
              <a:ext uri="{FF2B5EF4-FFF2-40B4-BE49-F238E27FC236}">
                <a16:creationId xmlns:a16="http://schemas.microsoft.com/office/drawing/2014/main" id="{FC4864C2-A28F-6C28-916E-A3F970DA77F5}"/>
              </a:ext>
            </a:extLst>
          </p:cNvPr>
          <p:cNvSpPr>
            <a:spLocks noGrp="1"/>
          </p:cNvSpPr>
          <p:nvPr>
            <p:ph sz="half" idx="2"/>
          </p:nvPr>
        </p:nvSpPr>
        <p:spPr>
          <a:xfrm>
            <a:off x="676656" y="3017520"/>
            <a:ext cx="5240818" cy="3710658"/>
          </a:xfrm>
        </p:spPr>
        <p:txBody>
          <a:bodyPr/>
          <a:lstStyle/>
          <a:p>
            <a:pPr marL="285750" indent="-285750">
              <a:buFont typeface="Arial" panose="020B0604020202020204" pitchFamily="34" charset="0"/>
              <a:buChar char="•"/>
            </a:pPr>
            <a:r>
              <a:rPr lang="fr-FR" b="1" u="sng" dirty="0">
                <a:solidFill>
                  <a:srgbClr val="C00000"/>
                </a:solidFill>
              </a:rPr>
              <a:t>Ce qui EST recommandé :</a:t>
            </a:r>
          </a:p>
          <a:p>
            <a:pPr marL="633222" lvl="1" indent="-285750"/>
            <a:r>
              <a:rPr lang="fr-FR" dirty="0"/>
              <a:t>Confirmation microbiologique (</a:t>
            </a:r>
            <a:r>
              <a:rPr lang="fr-FR" b="1" dirty="0"/>
              <a:t>ECBU</a:t>
            </a:r>
            <a:r>
              <a:rPr lang="fr-FR" dirty="0"/>
              <a:t>)</a:t>
            </a:r>
          </a:p>
          <a:p>
            <a:pPr marL="633222" lvl="1" indent="-285750"/>
            <a:r>
              <a:rPr lang="fr-FR" dirty="0"/>
              <a:t>Recherche de facteurs favorisants :</a:t>
            </a:r>
          </a:p>
          <a:p>
            <a:pPr marL="971550" lvl="2" indent="-285750"/>
            <a:r>
              <a:rPr lang="fr-FR" b="1" dirty="0"/>
              <a:t>Activité sexuelle</a:t>
            </a:r>
          </a:p>
          <a:p>
            <a:pPr marL="971550" lvl="2" indent="-285750"/>
            <a:r>
              <a:rPr lang="fr-FR" b="1" dirty="0"/>
              <a:t>Contraception</a:t>
            </a:r>
          </a:p>
          <a:p>
            <a:pPr marL="971550" lvl="2" indent="-285750"/>
            <a:r>
              <a:rPr lang="fr-FR" b="1" dirty="0"/>
              <a:t>Ménopause</a:t>
            </a:r>
          </a:p>
          <a:p>
            <a:pPr marL="971550" lvl="2" indent="-285750"/>
            <a:r>
              <a:rPr lang="fr-FR" b="1" dirty="0"/>
              <a:t>Troubles mictionnels</a:t>
            </a:r>
          </a:p>
          <a:p>
            <a:pPr marL="633222" lvl="1" indent="-285750"/>
            <a:r>
              <a:rPr lang="fr-FR" dirty="0"/>
              <a:t>Examen clinique </a:t>
            </a:r>
            <a:r>
              <a:rPr lang="fr-FR" b="1" dirty="0"/>
              <a:t>ciblé</a:t>
            </a:r>
          </a:p>
        </p:txBody>
      </p:sp>
      <p:sp>
        <p:nvSpPr>
          <p:cNvPr id="4" name="Espace réservé du contenu 2">
            <a:extLst>
              <a:ext uri="{FF2B5EF4-FFF2-40B4-BE49-F238E27FC236}">
                <a16:creationId xmlns:a16="http://schemas.microsoft.com/office/drawing/2014/main" id="{6DBD7767-AB01-EEA5-002C-E0FD6388ACD8}"/>
              </a:ext>
            </a:extLst>
          </p:cNvPr>
          <p:cNvSpPr txBox="1">
            <a:spLocks/>
          </p:cNvSpPr>
          <p:nvPr/>
        </p:nvSpPr>
        <p:spPr>
          <a:xfrm>
            <a:off x="6274528" y="3017520"/>
            <a:ext cx="5240818" cy="371065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 typeface="Arial" panose="020B0604020202020204" pitchFamily="34" charset="0"/>
              <a:buNone/>
              <a:defRPr sz="1800" b="0" kern="1200">
                <a:solidFill>
                  <a:schemeClr val="tx2">
                    <a:lumMod val="85000"/>
                    <a:lumOff val="15000"/>
                  </a:schemeClr>
                </a:solidFill>
                <a:latin typeface="+mn-lt"/>
                <a:ea typeface="+mn-ea"/>
                <a:cs typeface="+mn-cs"/>
              </a:defRPr>
            </a:lvl1pPr>
            <a:lvl2pPr marL="347472" indent="-347472" algn="l" defTabSz="914400" rtl="0" eaLnBrk="1" latinLnBrk="0" hangingPunct="1">
              <a:lnSpc>
                <a:spcPct val="100000"/>
              </a:lnSpc>
              <a:spcBef>
                <a:spcPts val="1800"/>
              </a:spcBef>
              <a:buClr>
                <a:schemeClr val="accent1"/>
              </a:buClr>
              <a:buSzPct val="150000"/>
              <a:buFont typeface="Arial" panose="020B0604020202020204" pitchFamily="34" charset="0"/>
              <a:buChar char="•"/>
              <a:defRPr sz="1800" b="0" kern="1200">
                <a:solidFill>
                  <a:schemeClr val="tx2">
                    <a:lumMod val="85000"/>
                    <a:lumOff val="15000"/>
                  </a:schemeClr>
                </a:solidFill>
                <a:latin typeface="+mn-lt"/>
                <a:ea typeface="+mn-ea"/>
                <a:cs typeface="+mn-cs"/>
              </a:defRPr>
            </a:lvl2pPr>
            <a:lvl3pPr marL="685800" indent="-228600" algn="l" defTabSz="914400" rtl="0" eaLnBrk="1" latinLnBrk="0" hangingPunct="1">
              <a:lnSpc>
                <a:spcPct val="100000"/>
              </a:lnSpc>
              <a:spcBef>
                <a:spcPts val="800"/>
              </a:spcBef>
              <a:buClr>
                <a:schemeClr val="accent1"/>
              </a:buClr>
              <a:buSzPct val="150000"/>
              <a:buFont typeface="Arial" panose="020B0604020202020204" pitchFamily="34" charset="0"/>
              <a:buChar char="•"/>
              <a:defRPr sz="1600" b="0" kern="1200">
                <a:solidFill>
                  <a:schemeClr val="tx2">
                    <a:lumMod val="85000"/>
                    <a:lumOff val="15000"/>
                  </a:schemeClr>
                </a:solidFill>
                <a:latin typeface="+mn-lt"/>
                <a:ea typeface="+mn-ea"/>
                <a:cs typeface="+mn-cs"/>
              </a:defRPr>
            </a:lvl3pPr>
            <a:lvl4pPr marL="11430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4pPr>
            <a:lvl5pPr marL="16002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285750" indent="-285750">
              <a:buFont typeface="Arial" panose="020B0604020202020204" pitchFamily="34" charset="0"/>
              <a:buChar char="•"/>
            </a:pPr>
            <a:r>
              <a:rPr lang="fr-FR" b="1" u="sng" dirty="0">
                <a:solidFill>
                  <a:srgbClr val="C00000"/>
                </a:solidFill>
              </a:rPr>
              <a:t>Ce qui N’EST PAS recommandé :</a:t>
            </a:r>
          </a:p>
          <a:p>
            <a:pPr marL="633222" lvl="1" indent="-285750"/>
            <a:r>
              <a:rPr lang="fr-FR" dirty="0"/>
              <a:t>Imagerie</a:t>
            </a:r>
          </a:p>
          <a:p>
            <a:pPr marL="633222" lvl="1" indent="-285750"/>
            <a:r>
              <a:rPr lang="fr-FR" dirty="0"/>
              <a:t>Cystoscopie</a:t>
            </a:r>
          </a:p>
          <a:p>
            <a:pPr marL="633222" lvl="1" indent="-285750"/>
            <a:r>
              <a:rPr lang="fr-FR" b="1" dirty="0"/>
              <a:t>Sauf signes d’alarme : </a:t>
            </a:r>
            <a:r>
              <a:rPr lang="fr-FR" dirty="0"/>
              <a:t>hématurie persistante, douleur, infection fébrile, résistance</a:t>
            </a:r>
          </a:p>
        </p:txBody>
      </p:sp>
    </p:spTree>
    <p:extLst>
      <p:ext uri="{BB962C8B-B14F-4D97-AF65-F5344CB8AC3E}">
        <p14:creationId xmlns:p14="http://schemas.microsoft.com/office/powerpoint/2010/main" val="35511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D9152113-4AF9-3D49-17D7-7189FB5047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CD5B3D-7AA6-BAEB-1A79-12E8CB21C390}"/>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5.3 Prise en charge et prévention</a:t>
            </a:r>
            <a:endParaRPr lang="fr-FR" b="0" dirty="0"/>
          </a:p>
        </p:txBody>
      </p:sp>
      <p:sp>
        <p:nvSpPr>
          <p:cNvPr id="3" name="Espace réservé du contenu 2">
            <a:extLst>
              <a:ext uri="{FF2B5EF4-FFF2-40B4-BE49-F238E27FC236}">
                <a16:creationId xmlns:a16="http://schemas.microsoft.com/office/drawing/2014/main" id="{C15A0778-A6D9-CB36-3B3A-E0E1F4418AF2}"/>
              </a:ext>
            </a:extLst>
          </p:cNvPr>
          <p:cNvSpPr>
            <a:spLocks noGrp="1"/>
          </p:cNvSpPr>
          <p:nvPr>
            <p:ph sz="half" idx="2"/>
          </p:nvPr>
        </p:nvSpPr>
        <p:spPr>
          <a:xfrm>
            <a:off x="676656" y="3017520"/>
            <a:ext cx="11312144" cy="3710658"/>
          </a:xfrm>
        </p:spPr>
        <p:txBody>
          <a:bodyPr>
            <a:normAutofit/>
          </a:bodyPr>
          <a:lstStyle/>
          <a:p>
            <a:pPr marL="285750" indent="-285750">
              <a:buFont typeface="Arial" panose="020B0604020202020204" pitchFamily="34" charset="0"/>
              <a:buChar char="•"/>
            </a:pPr>
            <a:r>
              <a:rPr lang="fr-FR" sz="2400" b="1" u="sng" dirty="0"/>
              <a:t>APPROCHE GLOBALE :</a:t>
            </a:r>
          </a:p>
          <a:p>
            <a:pPr marL="633222" lvl="1" indent="-285750"/>
            <a:r>
              <a:rPr lang="fr-FR" sz="2400" dirty="0"/>
              <a:t>EAU recommande une </a:t>
            </a:r>
            <a:r>
              <a:rPr lang="fr-FR" sz="2400" b="1" dirty="0"/>
              <a:t>stratégie graduée</a:t>
            </a:r>
          </a:p>
          <a:p>
            <a:pPr marL="633222" lvl="1" indent="-285750"/>
            <a:r>
              <a:rPr lang="fr-FR" sz="2400" dirty="0"/>
              <a:t>Mesures </a:t>
            </a:r>
            <a:r>
              <a:rPr lang="fr-FR" sz="2400" b="1" dirty="0"/>
              <a:t>comportementales</a:t>
            </a:r>
          </a:p>
          <a:p>
            <a:pPr marL="633222" lvl="1" indent="-285750"/>
            <a:r>
              <a:rPr lang="fr-FR" sz="2400" b="1" dirty="0"/>
              <a:t>Prévention</a:t>
            </a:r>
            <a:r>
              <a:rPr lang="fr-FR" sz="2400" dirty="0"/>
              <a:t> non antibiotique</a:t>
            </a:r>
          </a:p>
          <a:p>
            <a:pPr marL="633222" lvl="1" indent="-285750"/>
            <a:r>
              <a:rPr lang="fr-FR" sz="2400" b="1" dirty="0"/>
              <a:t>Antibioprophylaxie</a:t>
            </a:r>
            <a:r>
              <a:rPr lang="fr-FR" sz="2400" dirty="0"/>
              <a:t> (dernier recours)</a:t>
            </a:r>
          </a:p>
        </p:txBody>
      </p:sp>
    </p:spTree>
    <p:extLst>
      <p:ext uri="{BB962C8B-B14F-4D97-AF65-F5344CB8AC3E}">
        <p14:creationId xmlns:p14="http://schemas.microsoft.com/office/powerpoint/2010/main" val="42501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4E8C8B31-9145-E775-4D8C-B3E96BBD85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79DD97-D9E6-7B40-8152-FF7FF0CA1B5A}"/>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5.3 Prise en charge et prévention</a:t>
            </a:r>
            <a:endParaRPr lang="fr-FR" b="0" dirty="0"/>
          </a:p>
        </p:txBody>
      </p:sp>
      <p:sp>
        <p:nvSpPr>
          <p:cNvPr id="3" name="Espace réservé du contenu 2">
            <a:extLst>
              <a:ext uri="{FF2B5EF4-FFF2-40B4-BE49-F238E27FC236}">
                <a16:creationId xmlns:a16="http://schemas.microsoft.com/office/drawing/2014/main" id="{91F3EB8A-EF8F-496D-8A3C-CBFBFB747F4F}"/>
              </a:ext>
            </a:extLst>
          </p:cNvPr>
          <p:cNvSpPr>
            <a:spLocks noGrp="1"/>
          </p:cNvSpPr>
          <p:nvPr>
            <p:ph sz="half" idx="2"/>
          </p:nvPr>
        </p:nvSpPr>
        <p:spPr>
          <a:xfrm>
            <a:off x="676656" y="3017520"/>
            <a:ext cx="11312144" cy="3710658"/>
          </a:xfrm>
        </p:spPr>
        <p:txBody>
          <a:bodyPr>
            <a:normAutofit/>
          </a:bodyPr>
          <a:lstStyle/>
          <a:p>
            <a:pPr marL="285750" indent="-285750">
              <a:buFont typeface="Arial" panose="020B0604020202020204" pitchFamily="34" charset="0"/>
              <a:buChar char="•"/>
            </a:pPr>
            <a:r>
              <a:rPr lang="fr-FR" sz="2400" u="sng" dirty="0"/>
              <a:t>Mesures comportementales :</a:t>
            </a:r>
          </a:p>
          <a:p>
            <a:pPr marL="633222" lvl="1" indent="-285750"/>
            <a:r>
              <a:rPr lang="fr-FR" sz="2400" b="1" dirty="0"/>
              <a:t>Hydratation suffisante</a:t>
            </a:r>
          </a:p>
          <a:p>
            <a:pPr marL="633222" lvl="1" indent="-285750"/>
            <a:r>
              <a:rPr lang="fr-FR" sz="2400" b="1" dirty="0"/>
              <a:t>Miction post-coïtale</a:t>
            </a:r>
          </a:p>
          <a:p>
            <a:pPr marL="633222" lvl="1" indent="-285750"/>
            <a:r>
              <a:rPr lang="fr-FR" sz="2400" b="1" dirty="0"/>
              <a:t>Eviter spermicides</a:t>
            </a:r>
          </a:p>
          <a:p>
            <a:pPr marL="633222" lvl="1" indent="-285750"/>
            <a:r>
              <a:rPr lang="fr-FR" sz="2400" b="1" dirty="0"/>
              <a:t>Correction constipation</a:t>
            </a:r>
          </a:p>
          <a:p>
            <a:pPr marL="633222" lvl="1" indent="-285750"/>
            <a:r>
              <a:rPr lang="fr-FR" sz="2400" b="1" dirty="0"/>
              <a:t>Traitement de l’atrophie vaginale</a:t>
            </a:r>
          </a:p>
        </p:txBody>
      </p:sp>
      <p:pic>
        <p:nvPicPr>
          <p:cNvPr id="5" name="Image 4">
            <a:extLst>
              <a:ext uri="{FF2B5EF4-FFF2-40B4-BE49-F238E27FC236}">
                <a16:creationId xmlns:a16="http://schemas.microsoft.com/office/drawing/2014/main" id="{00E768ED-58E8-54D9-2194-E26C93176AAC}"/>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22574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39C70725-1598-70DD-6EC2-59463B82BA7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9E9F6D-4DAF-7CBC-8CA1-D996F679351E}"/>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5.3 Prise en charge et prévention</a:t>
            </a:r>
            <a:endParaRPr lang="fr-FR" b="0" dirty="0"/>
          </a:p>
        </p:txBody>
      </p:sp>
      <p:sp>
        <p:nvSpPr>
          <p:cNvPr id="3" name="Espace réservé du contenu 2">
            <a:extLst>
              <a:ext uri="{FF2B5EF4-FFF2-40B4-BE49-F238E27FC236}">
                <a16:creationId xmlns:a16="http://schemas.microsoft.com/office/drawing/2014/main" id="{736BAFB3-8367-F781-00FA-3DDD42B166B7}"/>
              </a:ext>
            </a:extLst>
          </p:cNvPr>
          <p:cNvSpPr>
            <a:spLocks noGrp="1"/>
          </p:cNvSpPr>
          <p:nvPr>
            <p:ph sz="half" idx="2"/>
          </p:nvPr>
        </p:nvSpPr>
        <p:spPr>
          <a:xfrm>
            <a:off x="676656" y="3017520"/>
            <a:ext cx="11312144" cy="3710658"/>
          </a:xfrm>
        </p:spPr>
        <p:txBody>
          <a:bodyPr>
            <a:normAutofit/>
          </a:bodyPr>
          <a:lstStyle/>
          <a:p>
            <a:pPr marL="285750" indent="-285750">
              <a:buFont typeface="Arial" panose="020B0604020202020204" pitchFamily="34" charset="0"/>
              <a:buChar char="•"/>
            </a:pPr>
            <a:r>
              <a:rPr lang="fr-FR" u="sng" dirty="0"/>
              <a:t>Prévention non antibiotique :</a:t>
            </a:r>
          </a:p>
          <a:p>
            <a:pPr marL="633222" lvl="1" indent="-285750"/>
            <a:r>
              <a:rPr lang="fr-FR" b="1" dirty="0" err="1"/>
              <a:t>Oestrogènes</a:t>
            </a:r>
            <a:r>
              <a:rPr lang="fr-FR" b="1" dirty="0"/>
              <a:t> vaginaux (post ménopause) :</a:t>
            </a:r>
          </a:p>
          <a:p>
            <a:pPr marL="971550" lvl="2" indent="-285750"/>
            <a:r>
              <a:rPr lang="fr-FR" dirty="0"/>
              <a:t>Preuves solides</a:t>
            </a:r>
          </a:p>
          <a:p>
            <a:pPr marL="971550" lvl="2" indent="-285750"/>
            <a:r>
              <a:rPr lang="fr-FR" dirty="0"/>
              <a:t>Réduction significative des récidives</a:t>
            </a:r>
          </a:p>
          <a:p>
            <a:pPr marL="971550" lvl="2" indent="-285750"/>
            <a:r>
              <a:rPr lang="fr-FR" dirty="0"/>
              <a:t>Traitement de fond recommandé</a:t>
            </a:r>
          </a:p>
          <a:p>
            <a:pPr marL="633222" lvl="1" indent="-285750"/>
            <a:r>
              <a:rPr lang="fr-FR" b="1" dirty="0"/>
              <a:t>Probiotiques (Lactobacillus) :</a:t>
            </a:r>
          </a:p>
          <a:p>
            <a:pPr marL="971550" lvl="2" indent="-285750"/>
            <a:r>
              <a:rPr lang="fr-FR" dirty="0"/>
              <a:t>Résultats contradictoires</a:t>
            </a:r>
          </a:p>
          <a:p>
            <a:pPr marL="971550" lvl="2" indent="-285750"/>
            <a:r>
              <a:rPr lang="fr-FR" dirty="0"/>
              <a:t>Bénéfice voie vaginale + important </a:t>
            </a:r>
          </a:p>
          <a:p>
            <a:pPr marL="971550" lvl="2" indent="-285750"/>
            <a:r>
              <a:rPr lang="fr-FR" dirty="0"/>
              <a:t>Pas de recommandation forte</a:t>
            </a:r>
          </a:p>
        </p:txBody>
      </p:sp>
      <p:pic>
        <p:nvPicPr>
          <p:cNvPr id="6" name="Image 5">
            <a:extLst>
              <a:ext uri="{FF2B5EF4-FFF2-40B4-BE49-F238E27FC236}">
                <a16:creationId xmlns:a16="http://schemas.microsoft.com/office/drawing/2014/main" id="{39AB2CF3-E8F4-5498-4CC3-08CD4414B9E5}"/>
              </a:ext>
            </a:extLst>
          </p:cNvPr>
          <p:cNvPicPr>
            <a:picLocks noChangeAspect="1"/>
          </p:cNvPicPr>
          <p:nvPr/>
        </p:nvPicPr>
        <p:blipFill>
          <a:blip r:embed="rId3"/>
          <a:stretch>
            <a:fillRect/>
          </a:stretch>
        </p:blipFill>
        <p:spPr>
          <a:xfrm>
            <a:off x="8013700" y="2367905"/>
            <a:ext cx="4178300" cy="2959100"/>
          </a:xfrm>
          <a:prstGeom prst="rect">
            <a:avLst/>
          </a:prstGeom>
        </p:spPr>
      </p:pic>
    </p:spTree>
    <p:extLst>
      <p:ext uri="{BB962C8B-B14F-4D97-AF65-F5344CB8AC3E}">
        <p14:creationId xmlns:p14="http://schemas.microsoft.com/office/powerpoint/2010/main" val="194729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39C70725-1598-70DD-6EC2-59463B82BA7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9E9F6D-4DAF-7CBC-8CA1-D996F679351E}"/>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5.3 Prise en charge et prévention</a:t>
            </a:r>
            <a:endParaRPr lang="fr-FR" b="0" dirty="0"/>
          </a:p>
        </p:txBody>
      </p:sp>
      <p:sp>
        <p:nvSpPr>
          <p:cNvPr id="3" name="Espace réservé du contenu 2">
            <a:extLst>
              <a:ext uri="{FF2B5EF4-FFF2-40B4-BE49-F238E27FC236}">
                <a16:creationId xmlns:a16="http://schemas.microsoft.com/office/drawing/2014/main" id="{736BAFB3-8367-F781-00FA-3DDD42B166B7}"/>
              </a:ext>
            </a:extLst>
          </p:cNvPr>
          <p:cNvSpPr>
            <a:spLocks noGrp="1"/>
          </p:cNvSpPr>
          <p:nvPr>
            <p:ph sz="half" idx="2"/>
          </p:nvPr>
        </p:nvSpPr>
        <p:spPr>
          <a:xfrm>
            <a:off x="676656" y="3017520"/>
            <a:ext cx="6304776" cy="3710658"/>
          </a:xfrm>
        </p:spPr>
        <p:txBody>
          <a:bodyPr>
            <a:normAutofit/>
          </a:bodyPr>
          <a:lstStyle/>
          <a:p>
            <a:pPr marL="285750" indent="-285750">
              <a:buFont typeface="Arial" panose="020B0604020202020204" pitchFamily="34" charset="0"/>
              <a:buChar char="•"/>
            </a:pPr>
            <a:r>
              <a:rPr lang="fr-FR" sz="2000" u="sng" dirty="0"/>
              <a:t>Prévention non antibiotique :</a:t>
            </a:r>
          </a:p>
          <a:p>
            <a:pPr marL="633222" lvl="1" indent="-285750"/>
            <a:r>
              <a:rPr lang="fr-FR" sz="2000" b="1" dirty="0" err="1"/>
              <a:t>Immunomodulation</a:t>
            </a:r>
            <a:r>
              <a:rPr lang="fr-FR" sz="2000" b="1" dirty="0"/>
              <a:t> :</a:t>
            </a:r>
          </a:p>
          <a:p>
            <a:pPr marL="971550" lvl="2" indent="-285750"/>
            <a:r>
              <a:rPr lang="fr-FR" sz="1800" dirty="0" err="1"/>
              <a:t>Uro-Vaxom</a:t>
            </a:r>
            <a:r>
              <a:rPr lang="fr-FR" sz="1800" dirty="0"/>
              <a:t> (OM-89) ou autres</a:t>
            </a:r>
          </a:p>
          <a:p>
            <a:pPr marL="971550" lvl="2" indent="-285750"/>
            <a:r>
              <a:rPr lang="fr-FR" sz="1800" dirty="0"/>
              <a:t>6 à 12 mois : augmentation de 50% de patientes sans cystites par rapport au placebo</a:t>
            </a:r>
          </a:p>
          <a:p>
            <a:pPr marL="971550" lvl="2" indent="-285750"/>
            <a:r>
              <a:rPr lang="fr-FR" sz="1800" dirty="0"/>
              <a:t>Peu d’effets secondaires</a:t>
            </a:r>
          </a:p>
          <a:p>
            <a:pPr marL="971550" lvl="2" indent="-285750"/>
            <a:r>
              <a:rPr lang="fr-FR" sz="1800" dirty="0"/>
              <a:t>Recommandation faible</a:t>
            </a:r>
          </a:p>
        </p:txBody>
      </p:sp>
      <p:pic>
        <p:nvPicPr>
          <p:cNvPr id="4" name="Image 3">
            <a:extLst>
              <a:ext uri="{FF2B5EF4-FFF2-40B4-BE49-F238E27FC236}">
                <a16:creationId xmlns:a16="http://schemas.microsoft.com/office/drawing/2014/main" id="{82160290-34DB-D417-C4EC-ABBBFA0CE3E2}"/>
              </a:ext>
            </a:extLst>
          </p:cNvPr>
          <p:cNvPicPr>
            <a:picLocks noChangeAspect="1"/>
          </p:cNvPicPr>
          <p:nvPr/>
        </p:nvPicPr>
        <p:blipFill>
          <a:blip r:embed="rId3"/>
          <a:stretch>
            <a:fillRect/>
          </a:stretch>
        </p:blipFill>
        <p:spPr>
          <a:xfrm>
            <a:off x="6981432" y="3017519"/>
            <a:ext cx="5210568" cy="3826511"/>
          </a:xfrm>
          <a:prstGeom prst="rect">
            <a:avLst/>
          </a:prstGeom>
        </p:spPr>
      </p:pic>
    </p:spTree>
    <p:extLst>
      <p:ext uri="{BB962C8B-B14F-4D97-AF65-F5344CB8AC3E}">
        <p14:creationId xmlns:p14="http://schemas.microsoft.com/office/powerpoint/2010/main" val="289081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376E3F7E-268E-1A89-9412-5FC1B698B84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AF45A1-2684-894E-B36F-DE90AB243C20}"/>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5.3 Prise en charge et prévention</a:t>
            </a:r>
            <a:endParaRPr lang="fr-FR" b="0" dirty="0"/>
          </a:p>
        </p:txBody>
      </p:sp>
      <p:sp>
        <p:nvSpPr>
          <p:cNvPr id="3" name="Espace réservé du contenu 2">
            <a:extLst>
              <a:ext uri="{FF2B5EF4-FFF2-40B4-BE49-F238E27FC236}">
                <a16:creationId xmlns:a16="http://schemas.microsoft.com/office/drawing/2014/main" id="{80B3E90A-A82D-8E05-69C8-AC951EF48893}"/>
              </a:ext>
            </a:extLst>
          </p:cNvPr>
          <p:cNvSpPr>
            <a:spLocks noGrp="1"/>
          </p:cNvSpPr>
          <p:nvPr>
            <p:ph sz="half" idx="2"/>
          </p:nvPr>
        </p:nvSpPr>
        <p:spPr>
          <a:xfrm>
            <a:off x="676656" y="3017520"/>
            <a:ext cx="11312144" cy="3710658"/>
          </a:xfrm>
        </p:spPr>
        <p:txBody>
          <a:bodyPr>
            <a:normAutofit fontScale="92500" lnSpcReduction="10000"/>
          </a:bodyPr>
          <a:lstStyle/>
          <a:p>
            <a:pPr marL="285750" indent="-285750">
              <a:buFont typeface="Arial" panose="020B0604020202020204" pitchFamily="34" charset="0"/>
              <a:buChar char="•"/>
            </a:pPr>
            <a:r>
              <a:rPr lang="fr-FR" u="sng" dirty="0"/>
              <a:t>Prévention non antibiotique :</a:t>
            </a:r>
          </a:p>
          <a:p>
            <a:pPr marL="633222" lvl="1" indent="-285750"/>
            <a:r>
              <a:rPr lang="fr-FR" b="1" dirty="0"/>
              <a:t>Canneberge :</a:t>
            </a:r>
          </a:p>
          <a:p>
            <a:pPr marL="971550" lvl="2" indent="-285750"/>
            <a:r>
              <a:rPr lang="fr-FR" dirty="0"/>
              <a:t>Formulations standardisées à forte dose efficaces</a:t>
            </a:r>
          </a:p>
          <a:p>
            <a:pPr marL="971550" lvl="2" indent="-285750"/>
            <a:r>
              <a:rPr lang="nl-BE" dirty="0"/>
              <a:t>↓</a:t>
            </a:r>
            <a:r>
              <a:rPr lang="fr-FR" dirty="0"/>
              <a:t> récidives</a:t>
            </a:r>
          </a:p>
          <a:p>
            <a:pPr marL="971550" lvl="2" indent="-285750"/>
            <a:r>
              <a:rPr lang="nl-BE" dirty="0"/>
              <a:t>↓</a:t>
            </a:r>
            <a:r>
              <a:rPr lang="fr-FR" dirty="0"/>
              <a:t> consommation d’ATB</a:t>
            </a:r>
          </a:p>
          <a:p>
            <a:pPr marL="971550" lvl="2" indent="-285750"/>
            <a:r>
              <a:rPr lang="fr-FR" dirty="0"/>
              <a:t>Meilleure efficacité en forme liquide + hydratation</a:t>
            </a:r>
          </a:p>
          <a:p>
            <a:pPr marL="971550" lvl="2" indent="-285750"/>
            <a:r>
              <a:rPr lang="fr-FR" dirty="0"/>
              <a:t>Niveau de preuve faible donc pas de recommandation</a:t>
            </a:r>
          </a:p>
          <a:p>
            <a:pPr marL="633222" lvl="1" indent="-285750"/>
            <a:r>
              <a:rPr lang="fr-FR" b="1" dirty="0"/>
              <a:t>D-mannose :</a:t>
            </a:r>
          </a:p>
          <a:p>
            <a:pPr marL="971550" lvl="2" indent="-285750"/>
            <a:r>
              <a:rPr lang="fr-FR" dirty="0"/>
              <a:t>Méta-analyses favorables</a:t>
            </a:r>
          </a:p>
          <a:p>
            <a:pPr marL="971550" lvl="2" indent="-285750"/>
            <a:r>
              <a:rPr lang="fr-FR" dirty="0"/>
              <a:t>Essai randomisé récent : résultats mitigés</a:t>
            </a:r>
          </a:p>
          <a:p>
            <a:pPr marL="971550" lvl="2" indent="-285750"/>
            <a:r>
              <a:rPr lang="fr-FR" dirty="0"/>
              <a:t>Peut-être proposé (mais faible niveau de preuve)</a:t>
            </a:r>
          </a:p>
        </p:txBody>
      </p:sp>
      <p:pic>
        <p:nvPicPr>
          <p:cNvPr id="4" name="Image 3">
            <a:extLst>
              <a:ext uri="{FF2B5EF4-FFF2-40B4-BE49-F238E27FC236}">
                <a16:creationId xmlns:a16="http://schemas.microsoft.com/office/drawing/2014/main" id="{B120D30F-E7F2-228A-2872-1F792A986A7B}"/>
              </a:ext>
            </a:extLst>
          </p:cNvPr>
          <p:cNvPicPr>
            <a:picLocks noChangeAspect="1"/>
          </p:cNvPicPr>
          <p:nvPr/>
        </p:nvPicPr>
        <p:blipFill>
          <a:blip r:embed="rId3"/>
          <a:stretch>
            <a:fillRect/>
          </a:stretch>
        </p:blipFill>
        <p:spPr>
          <a:xfrm>
            <a:off x="9934414" y="4728634"/>
            <a:ext cx="2257586" cy="2129366"/>
          </a:xfrm>
          <a:prstGeom prst="rect">
            <a:avLst/>
          </a:prstGeom>
        </p:spPr>
      </p:pic>
      <p:pic>
        <p:nvPicPr>
          <p:cNvPr id="5" name="Image 4">
            <a:extLst>
              <a:ext uri="{FF2B5EF4-FFF2-40B4-BE49-F238E27FC236}">
                <a16:creationId xmlns:a16="http://schemas.microsoft.com/office/drawing/2014/main" id="{2A75490A-A630-9658-7DB4-3F766BCC2D26}"/>
              </a:ext>
            </a:extLst>
          </p:cNvPr>
          <p:cNvPicPr>
            <a:picLocks noChangeAspect="1"/>
          </p:cNvPicPr>
          <p:nvPr/>
        </p:nvPicPr>
        <p:blipFill>
          <a:blip r:embed="rId4"/>
          <a:stretch>
            <a:fillRect/>
          </a:stretch>
        </p:blipFill>
        <p:spPr>
          <a:xfrm>
            <a:off x="9097505" y="2376974"/>
            <a:ext cx="3094495" cy="2042088"/>
          </a:xfrm>
          <a:prstGeom prst="rect">
            <a:avLst/>
          </a:prstGeom>
        </p:spPr>
      </p:pic>
    </p:spTree>
    <p:extLst>
      <p:ext uri="{BB962C8B-B14F-4D97-AF65-F5344CB8AC3E}">
        <p14:creationId xmlns:p14="http://schemas.microsoft.com/office/powerpoint/2010/main" val="319758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4B704846-84EB-26B9-20BF-1CAD3B34884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1391C5-D8F9-4949-AEEC-5FC4ECFA68B5}"/>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5.3 Prise en charge et prévention</a:t>
            </a:r>
            <a:endParaRPr lang="fr-FR" b="0" dirty="0"/>
          </a:p>
        </p:txBody>
      </p:sp>
      <p:sp>
        <p:nvSpPr>
          <p:cNvPr id="3" name="Espace réservé du contenu 2">
            <a:extLst>
              <a:ext uri="{FF2B5EF4-FFF2-40B4-BE49-F238E27FC236}">
                <a16:creationId xmlns:a16="http://schemas.microsoft.com/office/drawing/2014/main" id="{4888CE6C-52F2-10E3-3C48-BB8487778BFC}"/>
              </a:ext>
            </a:extLst>
          </p:cNvPr>
          <p:cNvSpPr>
            <a:spLocks noGrp="1"/>
          </p:cNvSpPr>
          <p:nvPr>
            <p:ph sz="half" idx="2"/>
          </p:nvPr>
        </p:nvSpPr>
        <p:spPr>
          <a:xfrm>
            <a:off x="676656" y="3017520"/>
            <a:ext cx="11312144" cy="3710658"/>
          </a:xfrm>
        </p:spPr>
        <p:txBody>
          <a:bodyPr>
            <a:normAutofit fontScale="92500" lnSpcReduction="10000"/>
          </a:bodyPr>
          <a:lstStyle/>
          <a:p>
            <a:pPr marL="285750" indent="-285750">
              <a:buFont typeface="Arial" panose="020B0604020202020204" pitchFamily="34" charset="0"/>
              <a:buChar char="•"/>
            </a:pPr>
            <a:r>
              <a:rPr lang="fr-FR" u="sng" dirty="0"/>
              <a:t>Prévention non antibiotique :</a:t>
            </a:r>
          </a:p>
          <a:p>
            <a:pPr marL="633222" lvl="1" indent="-285750"/>
            <a:r>
              <a:rPr lang="fr-FR" b="1" dirty="0" err="1"/>
              <a:t>Méthénamine</a:t>
            </a:r>
            <a:r>
              <a:rPr lang="fr-FR" b="1" dirty="0"/>
              <a:t> hippurate :</a:t>
            </a:r>
            <a:endParaRPr lang="fr-FR" dirty="0"/>
          </a:p>
          <a:p>
            <a:pPr marL="971550" lvl="2" indent="-285750"/>
            <a:r>
              <a:rPr lang="fr-FR" dirty="0" err="1"/>
              <a:t>Memprex</a:t>
            </a:r>
            <a:endParaRPr lang="fr-FR" dirty="0"/>
          </a:p>
          <a:p>
            <a:pPr marL="971550" lvl="2" indent="-285750"/>
            <a:r>
              <a:rPr lang="fr-FR" dirty="0"/>
              <a:t>Données solides</a:t>
            </a:r>
          </a:p>
          <a:p>
            <a:pPr marL="971550" lvl="2" indent="-285750"/>
            <a:r>
              <a:rPr lang="fr-FR" dirty="0"/>
              <a:t>Alternative crédible aux antibiotiques</a:t>
            </a:r>
          </a:p>
          <a:p>
            <a:pPr marL="971550" lvl="2" indent="-285750"/>
            <a:r>
              <a:rPr lang="fr-FR" dirty="0"/>
              <a:t>Pas de pression de résistance</a:t>
            </a:r>
            <a:endParaRPr lang="fr-FR" b="1" dirty="0"/>
          </a:p>
          <a:p>
            <a:pPr marL="633222" lvl="1" indent="-285750"/>
            <a:r>
              <a:rPr lang="fr-FR" b="1" dirty="0"/>
              <a:t>Instillations </a:t>
            </a:r>
            <a:r>
              <a:rPr lang="fr-FR" b="1" dirty="0" err="1"/>
              <a:t>endovésicales</a:t>
            </a:r>
            <a:r>
              <a:rPr lang="fr-FR" b="1" dirty="0"/>
              <a:t> :</a:t>
            </a:r>
          </a:p>
          <a:p>
            <a:pPr marL="971550" lvl="2" indent="-285750"/>
            <a:r>
              <a:rPr lang="fr-FR" dirty="0"/>
              <a:t>Acide hyaluronique, </a:t>
            </a:r>
            <a:r>
              <a:rPr lang="fr-FR" dirty="0" err="1"/>
              <a:t>chondroitine</a:t>
            </a:r>
            <a:r>
              <a:rPr lang="fr-FR" dirty="0"/>
              <a:t> sulfate, GAG</a:t>
            </a:r>
          </a:p>
          <a:p>
            <a:pPr marL="971550" lvl="2" indent="-285750"/>
            <a:r>
              <a:rPr lang="fr-FR" dirty="0"/>
              <a:t>Cystite interstitielle, vessie hyperactive, cystite radique</a:t>
            </a:r>
          </a:p>
          <a:p>
            <a:pPr marL="971550" lvl="2" indent="-285750"/>
            <a:r>
              <a:rPr lang="fr-FR" dirty="0"/>
              <a:t>Semble efficace : diminue nombre de cystites et augmente l’intervalle</a:t>
            </a:r>
          </a:p>
          <a:p>
            <a:pPr marL="971550" lvl="2" indent="-285750"/>
            <a:r>
              <a:rPr lang="fr-FR" dirty="0"/>
              <a:t>Après thérapies non invasives</a:t>
            </a:r>
          </a:p>
        </p:txBody>
      </p:sp>
      <p:pic>
        <p:nvPicPr>
          <p:cNvPr id="4" name="Image 3">
            <a:extLst>
              <a:ext uri="{FF2B5EF4-FFF2-40B4-BE49-F238E27FC236}">
                <a16:creationId xmlns:a16="http://schemas.microsoft.com/office/drawing/2014/main" id="{65464A49-2997-CC62-ABBF-23995B962582}"/>
              </a:ext>
            </a:extLst>
          </p:cNvPr>
          <p:cNvPicPr>
            <a:picLocks noChangeAspect="1"/>
          </p:cNvPicPr>
          <p:nvPr/>
        </p:nvPicPr>
        <p:blipFill>
          <a:blip r:embed="rId3"/>
          <a:stretch>
            <a:fillRect/>
          </a:stretch>
        </p:blipFill>
        <p:spPr>
          <a:xfrm>
            <a:off x="7903104" y="5049078"/>
            <a:ext cx="4288896" cy="1808922"/>
          </a:xfrm>
          <a:prstGeom prst="rect">
            <a:avLst/>
          </a:prstGeom>
        </p:spPr>
      </p:pic>
    </p:spTree>
    <p:extLst>
      <p:ext uri="{BB962C8B-B14F-4D97-AF65-F5344CB8AC3E}">
        <p14:creationId xmlns:p14="http://schemas.microsoft.com/office/powerpoint/2010/main" val="19282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4824FA4E-D6B9-03E6-D94E-8877836605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E98091-2223-0EEE-B9C5-0266BB3C8A79}"/>
              </a:ext>
            </a:extLst>
          </p:cNvPr>
          <p:cNvSpPr>
            <a:spLocks noGrp="1"/>
          </p:cNvSpPr>
          <p:nvPr>
            <p:ph type="title"/>
          </p:nvPr>
        </p:nvSpPr>
        <p:spPr/>
        <p:txBody>
          <a:bodyPr anchor="t"/>
          <a:lstStyle/>
          <a:p>
            <a:r>
              <a:rPr lang="fr-FR" dirty="0"/>
              <a:t>5. Cystites à répétition</a:t>
            </a:r>
            <a:br>
              <a:rPr lang="fr-FR" dirty="0"/>
            </a:br>
            <a:br>
              <a:rPr lang="fr-FR" dirty="0"/>
            </a:br>
            <a:r>
              <a:rPr lang="fr-FR" sz="2000" b="0" dirty="0"/>
              <a:t>5.3 Prise en charge et prévention</a:t>
            </a:r>
            <a:endParaRPr lang="fr-FR" b="0" dirty="0"/>
          </a:p>
        </p:txBody>
      </p:sp>
      <p:sp>
        <p:nvSpPr>
          <p:cNvPr id="3" name="Espace réservé du contenu 2">
            <a:extLst>
              <a:ext uri="{FF2B5EF4-FFF2-40B4-BE49-F238E27FC236}">
                <a16:creationId xmlns:a16="http://schemas.microsoft.com/office/drawing/2014/main" id="{D3348E7F-30D6-5F19-F2F2-35AFA41BBFA8}"/>
              </a:ext>
            </a:extLst>
          </p:cNvPr>
          <p:cNvSpPr>
            <a:spLocks noGrp="1"/>
          </p:cNvSpPr>
          <p:nvPr>
            <p:ph sz="half" idx="2"/>
          </p:nvPr>
        </p:nvSpPr>
        <p:spPr>
          <a:xfrm>
            <a:off x="676656" y="3017520"/>
            <a:ext cx="11312144" cy="3710658"/>
          </a:xfrm>
        </p:spPr>
        <p:txBody>
          <a:bodyPr>
            <a:normAutofit/>
          </a:bodyPr>
          <a:lstStyle/>
          <a:p>
            <a:pPr marL="285750" indent="-285750">
              <a:buFont typeface="Arial" panose="020B0604020202020204" pitchFamily="34" charset="0"/>
              <a:buChar char="•"/>
            </a:pPr>
            <a:r>
              <a:rPr lang="fr-FR" u="sng" dirty="0"/>
              <a:t>Antibioprophylaxie (dernier recours) :</a:t>
            </a:r>
          </a:p>
          <a:p>
            <a:pPr marL="633222" lvl="1" indent="-285750"/>
            <a:r>
              <a:rPr lang="fr-FR" b="1" dirty="0"/>
              <a:t>Prophylaxie continue faible dose ou</a:t>
            </a:r>
          </a:p>
          <a:p>
            <a:pPr marL="633222" lvl="1" indent="-285750"/>
            <a:r>
              <a:rPr lang="fr-FR" b="1" dirty="0"/>
              <a:t>Post-coïtale ou</a:t>
            </a:r>
          </a:p>
          <a:p>
            <a:pPr marL="633222" lvl="1" indent="-285750"/>
            <a:r>
              <a:rPr lang="fr-FR" b="1" dirty="0" err="1"/>
              <a:t>Auto-traitement</a:t>
            </a:r>
            <a:r>
              <a:rPr lang="fr-FR" b="1" dirty="0"/>
              <a:t> guidé</a:t>
            </a:r>
          </a:p>
          <a:p>
            <a:pPr marL="633222" lvl="1" indent="-285750"/>
            <a:r>
              <a:rPr lang="fr-FR" b="1" dirty="0"/>
              <a:t>A réserver :</a:t>
            </a:r>
          </a:p>
          <a:p>
            <a:pPr marL="971550" lvl="2" indent="-285750"/>
            <a:r>
              <a:rPr lang="fr-FR" dirty="0"/>
              <a:t>Après échec des autres mesures</a:t>
            </a:r>
          </a:p>
          <a:p>
            <a:pPr marL="971550" lvl="2" indent="-285750"/>
            <a:r>
              <a:rPr lang="fr-FR" dirty="0"/>
              <a:t>Avec information claire</a:t>
            </a:r>
          </a:p>
          <a:p>
            <a:pPr marL="971550" lvl="2" indent="-285750"/>
            <a:r>
              <a:rPr lang="fr-FR" dirty="0"/>
              <a:t>Réévaluation régulière indispensable</a:t>
            </a:r>
          </a:p>
        </p:txBody>
      </p:sp>
    </p:spTree>
    <p:extLst>
      <p:ext uri="{BB962C8B-B14F-4D97-AF65-F5344CB8AC3E}">
        <p14:creationId xmlns:p14="http://schemas.microsoft.com/office/powerpoint/2010/main" val="7748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4824FA4E-D6B9-03E6-D94E-8877836605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E98091-2223-0EEE-B9C5-0266BB3C8A79}"/>
              </a:ext>
            </a:extLst>
          </p:cNvPr>
          <p:cNvSpPr>
            <a:spLocks noGrp="1"/>
          </p:cNvSpPr>
          <p:nvPr>
            <p:ph type="title"/>
          </p:nvPr>
        </p:nvSpPr>
        <p:spPr/>
        <p:txBody>
          <a:bodyPr anchor="t"/>
          <a:lstStyle/>
          <a:p>
            <a:r>
              <a:rPr lang="fr-FR" dirty="0"/>
              <a:t>5. Cystites à répétition</a:t>
            </a:r>
            <a:br>
              <a:rPr lang="fr-FR" dirty="0"/>
            </a:br>
            <a:br>
              <a:rPr lang="fr-FR" dirty="0"/>
            </a:br>
            <a:endParaRPr lang="fr-FR" b="0" dirty="0"/>
          </a:p>
        </p:txBody>
      </p:sp>
      <p:pic>
        <p:nvPicPr>
          <p:cNvPr id="6" name="Image 5">
            <a:extLst>
              <a:ext uri="{FF2B5EF4-FFF2-40B4-BE49-F238E27FC236}">
                <a16:creationId xmlns:a16="http://schemas.microsoft.com/office/drawing/2014/main" id="{E7408C70-20EA-C0D6-0D32-301EA048AFDA}"/>
              </a:ext>
            </a:extLst>
          </p:cNvPr>
          <p:cNvPicPr>
            <a:picLocks noChangeAspect="1"/>
          </p:cNvPicPr>
          <p:nvPr/>
        </p:nvPicPr>
        <p:blipFill>
          <a:blip r:embed="rId2"/>
          <a:stretch>
            <a:fillRect/>
          </a:stretch>
        </p:blipFill>
        <p:spPr>
          <a:xfrm>
            <a:off x="2819400" y="1216025"/>
            <a:ext cx="6553200" cy="5430234"/>
          </a:xfrm>
          <a:prstGeom prst="rect">
            <a:avLst/>
          </a:prstGeom>
        </p:spPr>
      </p:pic>
      <p:sp>
        <p:nvSpPr>
          <p:cNvPr id="3" name="Rectangle 2">
            <a:extLst>
              <a:ext uri="{FF2B5EF4-FFF2-40B4-BE49-F238E27FC236}">
                <a16:creationId xmlns:a16="http://schemas.microsoft.com/office/drawing/2014/main" id="{F3EFDF68-A73A-7107-DC41-F9597707B222}"/>
              </a:ext>
            </a:extLst>
          </p:cNvPr>
          <p:cNvSpPr/>
          <p:nvPr/>
        </p:nvSpPr>
        <p:spPr>
          <a:xfrm>
            <a:off x="2819400" y="1466260"/>
            <a:ext cx="6553199" cy="23191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A42C37F7-4513-AF77-5FF8-8DC8C30E8A3F}"/>
              </a:ext>
            </a:extLst>
          </p:cNvPr>
          <p:cNvSpPr/>
          <p:nvPr/>
        </p:nvSpPr>
        <p:spPr>
          <a:xfrm>
            <a:off x="2819399" y="2558754"/>
            <a:ext cx="6553200" cy="217103"/>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83A19B6-83A4-9B53-0D1C-B88281DDF889}"/>
              </a:ext>
            </a:extLst>
          </p:cNvPr>
          <p:cNvSpPr/>
          <p:nvPr/>
        </p:nvSpPr>
        <p:spPr>
          <a:xfrm>
            <a:off x="2819399" y="4602506"/>
            <a:ext cx="6553200" cy="42234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263B141-DE7E-0A89-4607-27C389CE4EA1}"/>
              </a:ext>
            </a:extLst>
          </p:cNvPr>
          <p:cNvSpPr/>
          <p:nvPr/>
        </p:nvSpPr>
        <p:spPr>
          <a:xfrm>
            <a:off x="2836816" y="5799935"/>
            <a:ext cx="6553200" cy="42234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BD69CD6-45B9-FB3B-1D7B-F9DD7D33FEBD}"/>
              </a:ext>
            </a:extLst>
          </p:cNvPr>
          <p:cNvSpPr/>
          <p:nvPr/>
        </p:nvSpPr>
        <p:spPr>
          <a:xfrm>
            <a:off x="2836816" y="6210869"/>
            <a:ext cx="6553200" cy="42234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29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932500C9-F180-5681-A2B9-9752325CD2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B825CC-5E40-604E-33D7-B2B9A990F2E8}"/>
              </a:ext>
            </a:extLst>
          </p:cNvPr>
          <p:cNvSpPr>
            <a:spLocks noGrp="1"/>
          </p:cNvSpPr>
          <p:nvPr>
            <p:ph type="title"/>
          </p:nvPr>
        </p:nvSpPr>
        <p:spPr/>
        <p:txBody>
          <a:bodyPr anchor="t"/>
          <a:lstStyle/>
          <a:p>
            <a:r>
              <a:rPr lang="fr-FR" dirty="0"/>
              <a:t>5. Cystites à répétition</a:t>
            </a:r>
            <a:br>
              <a:rPr lang="fr-FR" dirty="0"/>
            </a:br>
            <a:br>
              <a:rPr lang="fr-FR" dirty="0"/>
            </a:br>
            <a:r>
              <a:rPr lang="fr-FR" sz="2000" dirty="0">
                <a:solidFill>
                  <a:srgbClr val="C00000"/>
                </a:solidFill>
              </a:rPr>
              <a:t>5.4 Messages clés</a:t>
            </a:r>
            <a:endParaRPr lang="fr-FR" dirty="0">
              <a:solidFill>
                <a:srgbClr val="C00000"/>
              </a:solidFill>
            </a:endParaRPr>
          </a:p>
        </p:txBody>
      </p:sp>
      <p:sp>
        <p:nvSpPr>
          <p:cNvPr id="3" name="Espace réservé du contenu 2">
            <a:extLst>
              <a:ext uri="{FF2B5EF4-FFF2-40B4-BE49-F238E27FC236}">
                <a16:creationId xmlns:a16="http://schemas.microsoft.com/office/drawing/2014/main" id="{177C11E4-1900-6CDC-14EF-88AE1449A655}"/>
              </a:ext>
            </a:extLst>
          </p:cNvPr>
          <p:cNvSpPr>
            <a:spLocks noGrp="1"/>
          </p:cNvSpPr>
          <p:nvPr>
            <p:ph sz="half" idx="2"/>
          </p:nvPr>
        </p:nvSpPr>
        <p:spPr>
          <a:xfrm>
            <a:off x="676656" y="3017520"/>
            <a:ext cx="11312144" cy="3710658"/>
          </a:xfrm>
        </p:spPr>
        <p:txBody>
          <a:bodyPr>
            <a:normAutofit/>
          </a:bodyPr>
          <a:lstStyle/>
          <a:p>
            <a:pPr marL="285750" indent="-285750">
              <a:buFont typeface="Arial" panose="020B0604020202020204" pitchFamily="34" charset="0"/>
              <a:buChar char="•"/>
            </a:pPr>
            <a:r>
              <a:rPr lang="fr-FR" sz="2400" dirty="0">
                <a:solidFill>
                  <a:srgbClr val="C00000"/>
                </a:solidFill>
              </a:rPr>
              <a:t>Toujours </a:t>
            </a:r>
            <a:r>
              <a:rPr lang="fr-FR" sz="2400" b="1" dirty="0">
                <a:solidFill>
                  <a:srgbClr val="C00000"/>
                </a:solidFill>
              </a:rPr>
              <a:t>confirmer le diagnostic</a:t>
            </a:r>
          </a:p>
          <a:p>
            <a:pPr marL="285750" indent="-285750">
              <a:buFont typeface="Arial" panose="020B0604020202020204" pitchFamily="34" charset="0"/>
              <a:buChar char="•"/>
            </a:pPr>
            <a:r>
              <a:rPr lang="fr-FR" sz="2400" b="1" dirty="0">
                <a:solidFill>
                  <a:srgbClr val="C00000"/>
                </a:solidFill>
              </a:rPr>
              <a:t>Eviter l’escalade </a:t>
            </a:r>
            <a:r>
              <a:rPr lang="fr-FR" sz="2400" dirty="0">
                <a:solidFill>
                  <a:srgbClr val="C00000"/>
                </a:solidFill>
              </a:rPr>
              <a:t>antibiotique précoce</a:t>
            </a:r>
          </a:p>
          <a:p>
            <a:pPr marL="285750" indent="-285750">
              <a:buFont typeface="Arial" panose="020B0604020202020204" pitchFamily="34" charset="0"/>
              <a:buChar char="•"/>
            </a:pPr>
            <a:r>
              <a:rPr lang="fr-FR" sz="2400" b="1" dirty="0" err="1">
                <a:solidFill>
                  <a:srgbClr val="C00000"/>
                </a:solidFill>
              </a:rPr>
              <a:t>Oestrogènes</a:t>
            </a:r>
            <a:r>
              <a:rPr lang="fr-FR" sz="2400" b="1" dirty="0">
                <a:solidFill>
                  <a:srgbClr val="C00000"/>
                </a:solidFill>
              </a:rPr>
              <a:t> vaginaux = traitement clé </a:t>
            </a:r>
            <a:r>
              <a:rPr lang="fr-FR" sz="2400" dirty="0">
                <a:solidFill>
                  <a:srgbClr val="C00000"/>
                </a:solidFill>
              </a:rPr>
              <a:t>après la ménopause</a:t>
            </a:r>
          </a:p>
          <a:p>
            <a:pPr marL="285750" indent="-285750">
              <a:buFont typeface="Arial" panose="020B0604020202020204" pitchFamily="34" charset="0"/>
              <a:buChar char="•"/>
            </a:pPr>
            <a:r>
              <a:rPr lang="fr-FR" sz="2400" b="1" dirty="0">
                <a:solidFill>
                  <a:srgbClr val="C00000"/>
                </a:solidFill>
              </a:rPr>
              <a:t>Prévention non-antibiotique : à proposer</a:t>
            </a:r>
          </a:p>
          <a:p>
            <a:pPr marL="285750" indent="-285750">
              <a:buFont typeface="Arial" panose="020B0604020202020204" pitchFamily="34" charset="0"/>
              <a:buChar char="•"/>
            </a:pPr>
            <a:r>
              <a:rPr lang="fr-FR" sz="2400" b="1" dirty="0">
                <a:solidFill>
                  <a:srgbClr val="C00000"/>
                </a:solidFill>
              </a:rPr>
              <a:t>Antibiotiques = dernier étage de la fusée !</a:t>
            </a:r>
          </a:p>
        </p:txBody>
      </p:sp>
    </p:spTree>
    <p:extLst>
      <p:ext uri="{BB962C8B-B14F-4D97-AF65-F5344CB8AC3E}">
        <p14:creationId xmlns:p14="http://schemas.microsoft.com/office/powerpoint/2010/main" val="203345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63FB411-407A-8A40-A19C-B6312A8D1C1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A7D5D7-F663-42F9-C2D1-EBAA05ADF279}"/>
              </a:ext>
            </a:extLst>
          </p:cNvPr>
          <p:cNvSpPr>
            <a:spLocks noGrp="1"/>
          </p:cNvSpPr>
          <p:nvPr>
            <p:ph type="title"/>
          </p:nvPr>
        </p:nvSpPr>
        <p:spPr>
          <a:xfrm>
            <a:off x="685800" y="640080"/>
            <a:ext cx="11215048" cy="1463040"/>
          </a:xfrm>
        </p:spPr>
        <p:txBody>
          <a:bodyPr anchor="t">
            <a:normAutofit/>
          </a:bodyPr>
          <a:lstStyle/>
          <a:p>
            <a:r>
              <a:rPr lang="fr-FR" dirty="0"/>
              <a:t>1. Classifications</a:t>
            </a:r>
            <a:br>
              <a:rPr lang="fr-FR" dirty="0"/>
            </a:br>
            <a:br>
              <a:rPr lang="fr-FR" dirty="0"/>
            </a:br>
            <a:r>
              <a:rPr lang="fr-FR" sz="2000" b="0" dirty="0"/>
              <a:t>1.1 Nouvelle classification EAU 2025 : </a:t>
            </a:r>
            <a:r>
              <a:rPr lang="fr-FR" sz="2000" dirty="0"/>
              <a:t>Localisée vs Systémique</a:t>
            </a:r>
            <a:endParaRPr lang="fr-FR" dirty="0"/>
          </a:p>
        </p:txBody>
      </p:sp>
      <p:sp>
        <p:nvSpPr>
          <p:cNvPr id="7" name="Espace réservé du contenu 2">
            <a:extLst>
              <a:ext uri="{FF2B5EF4-FFF2-40B4-BE49-F238E27FC236}">
                <a16:creationId xmlns:a16="http://schemas.microsoft.com/office/drawing/2014/main" id="{C164723F-AF51-72E6-34D0-956159604296}"/>
              </a:ext>
            </a:extLst>
          </p:cNvPr>
          <p:cNvSpPr>
            <a:spLocks noGrp="1"/>
          </p:cNvSpPr>
          <p:nvPr>
            <p:ph sz="half" idx="2"/>
          </p:nvPr>
        </p:nvSpPr>
        <p:spPr>
          <a:xfrm>
            <a:off x="676656" y="3017520"/>
            <a:ext cx="5833326" cy="3688080"/>
          </a:xfrm>
        </p:spPr>
        <p:txBody>
          <a:bodyPr/>
          <a:lstStyle/>
          <a:p>
            <a:pPr marL="285750" indent="-285750">
              <a:buFont typeface="Arial" panose="020B0604020202020204" pitchFamily="34" charset="0"/>
              <a:buChar char="•"/>
            </a:pPr>
            <a:r>
              <a:rPr lang="nl-BE" b="1" u="sng" dirty="0"/>
              <a:t>Pourquoi une nouvelle classification ?</a:t>
            </a:r>
          </a:p>
          <a:p>
            <a:pPr marL="633222" lvl="1" indent="-285750"/>
            <a:r>
              <a:rPr lang="nl-BE" dirty="0"/>
              <a:t>Classification historique </a:t>
            </a:r>
            <a:r>
              <a:rPr lang="nl-BE" b="1" dirty="0"/>
              <a:t>“IU compliquée vs non compliquée” </a:t>
            </a:r>
            <a:r>
              <a:rPr lang="nl-BE" dirty="0"/>
              <a:t>trop simpliste :</a:t>
            </a:r>
          </a:p>
          <a:p>
            <a:pPr marL="971550" lvl="2" indent="-285750"/>
            <a:r>
              <a:rPr lang="nl-BE" b="1" dirty="0"/>
              <a:t>Surprescription d’ATB</a:t>
            </a:r>
          </a:p>
          <a:p>
            <a:pPr marL="971550" lvl="2" indent="-285750"/>
            <a:r>
              <a:rPr lang="nl-BE" b="1" dirty="0"/>
              <a:t>Confusion chez l’homme</a:t>
            </a:r>
            <a:r>
              <a:rPr lang="nl-BE" dirty="0"/>
              <a:t>, souvent considéré “compliqué” par définition</a:t>
            </a:r>
          </a:p>
          <a:p>
            <a:pPr marL="633222" lvl="1" indent="-285750"/>
            <a:r>
              <a:rPr lang="nl-BE" dirty="0"/>
              <a:t>EAU propose une classification clinique pragmatique : </a:t>
            </a:r>
            <a:r>
              <a:rPr lang="nl-BE" b="1" dirty="0"/>
              <a:t>présence ou non de signes systémiques </a:t>
            </a:r>
            <a:endParaRPr lang="fr-FR" b="1" dirty="0"/>
          </a:p>
        </p:txBody>
      </p:sp>
      <p:pic>
        <p:nvPicPr>
          <p:cNvPr id="3" name="Image 2">
            <a:extLst>
              <a:ext uri="{FF2B5EF4-FFF2-40B4-BE49-F238E27FC236}">
                <a16:creationId xmlns:a16="http://schemas.microsoft.com/office/drawing/2014/main" id="{2C5EF0AE-2024-D176-E454-D1A2EED20F4E}"/>
              </a:ext>
            </a:extLst>
          </p:cNvPr>
          <p:cNvPicPr>
            <a:picLocks noChangeAspect="1"/>
          </p:cNvPicPr>
          <p:nvPr/>
        </p:nvPicPr>
        <p:blipFill>
          <a:blip r:embed="rId3"/>
          <a:stretch>
            <a:fillRect/>
          </a:stretch>
        </p:blipFill>
        <p:spPr>
          <a:xfrm>
            <a:off x="6509982" y="3429000"/>
            <a:ext cx="5499100" cy="2557780"/>
          </a:xfrm>
          <a:prstGeom prst="rect">
            <a:avLst/>
          </a:prstGeom>
        </p:spPr>
      </p:pic>
    </p:spTree>
    <p:extLst>
      <p:ext uri="{BB962C8B-B14F-4D97-AF65-F5344CB8AC3E}">
        <p14:creationId xmlns:p14="http://schemas.microsoft.com/office/powerpoint/2010/main" val="64328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5873BDB7-E9DF-8C8E-506E-4F5A9F08E6B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34DD15-FF51-E47E-7A6A-1A1FE37FCA09}"/>
              </a:ext>
            </a:extLst>
          </p:cNvPr>
          <p:cNvSpPr>
            <a:spLocks noGrp="1"/>
          </p:cNvSpPr>
          <p:nvPr>
            <p:ph type="title"/>
          </p:nvPr>
        </p:nvSpPr>
        <p:spPr/>
        <p:txBody>
          <a:bodyPr anchor="t">
            <a:normAutofit fontScale="90000"/>
          </a:bodyPr>
          <a:lstStyle/>
          <a:p>
            <a:r>
              <a:rPr lang="fr-FR" dirty="0"/>
              <a:t>6. Infections associées à un cathéter</a:t>
            </a:r>
            <a:br>
              <a:rPr lang="fr-FR" dirty="0"/>
            </a:br>
            <a:br>
              <a:rPr lang="fr-FR" dirty="0"/>
            </a:br>
            <a:r>
              <a:rPr lang="fr-FR" sz="2200" b="0" dirty="0"/>
              <a:t>6.1 Définition</a:t>
            </a:r>
            <a:endParaRPr lang="fr-FR" b="0" dirty="0"/>
          </a:p>
        </p:txBody>
      </p:sp>
      <p:sp>
        <p:nvSpPr>
          <p:cNvPr id="3" name="Espace réservé du contenu 2">
            <a:extLst>
              <a:ext uri="{FF2B5EF4-FFF2-40B4-BE49-F238E27FC236}">
                <a16:creationId xmlns:a16="http://schemas.microsoft.com/office/drawing/2014/main" id="{4B661284-0A64-5213-6376-0E91F855A133}"/>
              </a:ext>
            </a:extLst>
          </p:cNvPr>
          <p:cNvSpPr>
            <a:spLocks noGrp="1"/>
          </p:cNvSpPr>
          <p:nvPr>
            <p:ph sz="half" idx="2"/>
          </p:nvPr>
        </p:nvSpPr>
        <p:spPr>
          <a:xfrm>
            <a:off x="676656" y="3017519"/>
            <a:ext cx="8526978" cy="3840481"/>
          </a:xfrm>
        </p:spPr>
        <p:txBody>
          <a:bodyPr>
            <a:normAutofit/>
          </a:bodyPr>
          <a:lstStyle/>
          <a:p>
            <a:pPr marL="285750" indent="-285750">
              <a:buFont typeface="Arial" panose="020B0604020202020204" pitchFamily="34" charset="0"/>
              <a:buChar char="•"/>
            </a:pPr>
            <a:r>
              <a:rPr lang="fr-BE" b="1" dirty="0"/>
              <a:t>Bactériurie associée à une sonde </a:t>
            </a:r>
            <a:r>
              <a:rPr lang="fr-FR" b="1" dirty="0"/>
              <a:t>≠</a:t>
            </a:r>
            <a:r>
              <a:rPr lang="fr-BE" b="1" dirty="0"/>
              <a:t> infection</a:t>
            </a:r>
          </a:p>
          <a:p>
            <a:pPr marL="285750" indent="-285750">
              <a:buFont typeface="Arial" panose="020B0604020202020204" pitchFamily="34" charset="0"/>
              <a:buChar char="•"/>
            </a:pPr>
            <a:r>
              <a:rPr lang="fr-BE" dirty="0"/>
              <a:t>La colonisation est </a:t>
            </a:r>
            <a:r>
              <a:rPr lang="fr-BE" b="1" dirty="0"/>
              <a:t>quasi constante </a:t>
            </a:r>
            <a:r>
              <a:rPr lang="fr-BE" dirty="0"/>
              <a:t>après quelques jours de sondage (48h)</a:t>
            </a:r>
          </a:p>
          <a:p>
            <a:pPr marL="285750" indent="-285750">
              <a:buFont typeface="Arial" panose="020B0604020202020204" pitchFamily="34" charset="0"/>
              <a:buChar char="•"/>
            </a:pPr>
            <a:r>
              <a:rPr lang="fr-BE" dirty="0"/>
              <a:t>Diagnostic d’infection </a:t>
            </a:r>
            <a:r>
              <a:rPr lang="fr-BE" b="1" dirty="0"/>
              <a:t>UNIQUEMENT SI SYMPTÔMES</a:t>
            </a:r>
          </a:p>
          <a:p>
            <a:pPr marL="285750" indent="-285750">
              <a:buFont typeface="Arial" panose="020B0604020202020204" pitchFamily="34" charset="0"/>
              <a:buChar char="•"/>
            </a:pPr>
            <a:endParaRPr lang="fr-BE" b="1" dirty="0"/>
          </a:p>
          <a:p>
            <a:pPr marL="285750" indent="-285750">
              <a:buFont typeface="Arial" panose="020B0604020202020204" pitchFamily="34" charset="0"/>
              <a:buChar char="•"/>
            </a:pPr>
            <a:r>
              <a:rPr lang="fr-BE" b="1" dirty="0">
                <a:solidFill>
                  <a:srgbClr val="C00000"/>
                </a:solidFill>
              </a:rPr>
              <a:t>1</a:t>
            </a:r>
            <a:r>
              <a:rPr lang="fr-BE" b="1" baseline="30000" dirty="0">
                <a:solidFill>
                  <a:srgbClr val="C00000"/>
                </a:solidFill>
              </a:rPr>
              <a:t>ère</a:t>
            </a:r>
            <a:r>
              <a:rPr lang="fr-BE" b="1" dirty="0">
                <a:solidFill>
                  <a:srgbClr val="C00000"/>
                </a:solidFill>
              </a:rPr>
              <a:t> cause</a:t>
            </a:r>
            <a:r>
              <a:rPr lang="fr-BE" dirty="0">
                <a:solidFill>
                  <a:srgbClr val="C00000"/>
                </a:solidFill>
              </a:rPr>
              <a:t> de bactériémie nosocomiale (hôpital – ambulatoire)</a:t>
            </a:r>
            <a:endParaRPr lang="fr-BE" b="1" dirty="0">
              <a:solidFill>
                <a:srgbClr val="C00000"/>
              </a:solidFill>
            </a:endParaRPr>
          </a:p>
          <a:p>
            <a:pPr marL="285750" indent="-285750">
              <a:buFont typeface="Arial" panose="020B0604020202020204" pitchFamily="34" charset="0"/>
              <a:buChar char="•"/>
            </a:pPr>
            <a:r>
              <a:rPr lang="fr-BE" b="1" dirty="0">
                <a:solidFill>
                  <a:srgbClr val="C00000"/>
                </a:solidFill>
              </a:rPr>
              <a:t>20% </a:t>
            </a:r>
            <a:r>
              <a:rPr lang="fr-BE" dirty="0">
                <a:solidFill>
                  <a:srgbClr val="C00000"/>
                </a:solidFill>
              </a:rPr>
              <a:t>des bactériémies acquises à l’hôpital sont d’origine urinaire</a:t>
            </a:r>
          </a:p>
          <a:p>
            <a:pPr marL="285750" indent="-285750">
              <a:buFont typeface="Arial" panose="020B0604020202020204" pitchFamily="34" charset="0"/>
              <a:buChar char="•"/>
            </a:pPr>
            <a:r>
              <a:rPr lang="fr-BE" b="1" dirty="0">
                <a:solidFill>
                  <a:srgbClr val="C00000"/>
                </a:solidFill>
              </a:rPr>
              <a:t>10% de mortalité</a:t>
            </a:r>
          </a:p>
        </p:txBody>
      </p:sp>
      <p:pic>
        <p:nvPicPr>
          <p:cNvPr id="5" name="Image 4">
            <a:extLst>
              <a:ext uri="{FF2B5EF4-FFF2-40B4-BE49-F238E27FC236}">
                <a16:creationId xmlns:a16="http://schemas.microsoft.com/office/drawing/2014/main" id="{39DF8B63-C34B-E8C4-FA2C-BF6723E11BCC}"/>
              </a:ext>
            </a:extLst>
          </p:cNvPr>
          <p:cNvPicPr>
            <a:picLocks noChangeAspect="1"/>
          </p:cNvPicPr>
          <p:nvPr/>
        </p:nvPicPr>
        <p:blipFill>
          <a:blip r:embed="rId3"/>
          <a:stretch>
            <a:fillRect/>
          </a:stretch>
        </p:blipFill>
        <p:spPr>
          <a:xfrm>
            <a:off x="9203634" y="2375452"/>
            <a:ext cx="2988365" cy="4482548"/>
          </a:xfrm>
          <a:prstGeom prst="rect">
            <a:avLst/>
          </a:prstGeom>
        </p:spPr>
      </p:pic>
    </p:spTree>
    <p:extLst>
      <p:ext uri="{BB962C8B-B14F-4D97-AF65-F5344CB8AC3E}">
        <p14:creationId xmlns:p14="http://schemas.microsoft.com/office/powerpoint/2010/main" val="66465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A3707072-D1B6-F1DF-BB15-448EC212349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28D7BB-51AF-23B6-3694-9C2637C96D9F}"/>
              </a:ext>
            </a:extLst>
          </p:cNvPr>
          <p:cNvSpPr>
            <a:spLocks noGrp="1"/>
          </p:cNvSpPr>
          <p:nvPr>
            <p:ph type="title"/>
          </p:nvPr>
        </p:nvSpPr>
        <p:spPr/>
        <p:txBody>
          <a:bodyPr anchor="t">
            <a:normAutofit fontScale="90000"/>
          </a:bodyPr>
          <a:lstStyle/>
          <a:p>
            <a:r>
              <a:rPr lang="fr-FR" dirty="0"/>
              <a:t>6. Infections associées à un cathéter</a:t>
            </a:r>
            <a:br>
              <a:rPr lang="fr-FR" dirty="0"/>
            </a:br>
            <a:br>
              <a:rPr lang="fr-FR" dirty="0"/>
            </a:br>
            <a:r>
              <a:rPr lang="fr-FR" sz="2200" b="0" dirty="0"/>
              <a:t>6.2 Diagnostic</a:t>
            </a:r>
            <a:endParaRPr lang="fr-FR" b="0" dirty="0"/>
          </a:p>
        </p:txBody>
      </p:sp>
      <p:sp>
        <p:nvSpPr>
          <p:cNvPr id="3" name="Espace réservé du contenu 2">
            <a:extLst>
              <a:ext uri="{FF2B5EF4-FFF2-40B4-BE49-F238E27FC236}">
                <a16:creationId xmlns:a16="http://schemas.microsoft.com/office/drawing/2014/main" id="{63578494-4A35-DB58-BC05-AAFE9D993070}"/>
              </a:ext>
            </a:extLst>
          </p:cNvPr>
          <p:cNvSpPr>
            <a:spLocks noGrp="1"/>
          </p:cNvSpPr>
          <p:nvPr>
            <p:ph sz="half" idx="2"/>
          </p:nvPr>
        </p:nvSpPr>
        <p:spPr>
          <a:xfrm>
            <a:off x="676656" y="3017519"/>
            <a:ext cx="5632704" cy="3840481"/>
          </a:xfrm>
        </p:spPr>
        <p:txBody>
          <a:bodyPr>
            <a:normAutofit/>
          </a:bodyPr>
          <a:lstStyle/>
          <a:p>
            <a:pPr marL="285750" indent="-285750">
              <a:buFont typeface="Arial" panose="020B0604020202020204" pitchFamily="34" charset="0"/>
              <a:buChar char="•"/>
            </a:pPr>
            <a:r>
              <a:rPr lang="fr-BE" b="1" u="sng" dirty="0"/>
              <a:t>Symptômes compatibles :</a:t>
            </a:r>
          </a:p>
          <a:p>
            <a:pPr marL="633222" lvl="1" indent="-285750"/>
            <a:r>
              <a:rPr lang="fr-BE" dirty="0"/>
              <a:t>Fièvre inexpliquée</a:t>
            </a:r>
          </a:p>
          <a:p>
            <a:pPr marL="633222" lvl="1" indent="-285750"/>
            <a:r>
              <a:rPr lang="fr-BE" dirty="0"/>
              <a:t>Douleur pelvienne ou lombaire</a:t>
            </a:r>
          </a:p>
          <a:p>
            <a:pPr marL="633222" lvl="1" indent="-285750"/>
            <a:r>
              <a:rPr lang="fr-BE" dirty="0"/>
              <a:t>Frissons</a:t>
            </a:r>
          </a:p>
          <a:p>
            <a:pPr marL="633222" lvl="1" indent="-285750"/>
            <a:r>
              <a:rPr lang="fr-BE" dirty="0"/>
              <a:t>Délirium ou AEG chez le sujet âgé</a:t>
            </a:r>
          </a:p>
          <a:p>
            <a:pPr marL="633222" lvl="1" indent="-285750"/>
            <a:r>
              <a:rPr lang="fr-BE" dirty="0"/>
              <a:t>Douleur locale au niveau de la sonde</a:t>
            </a:r>
          </a:p>
          <a:p>
            <a:pPr marL="285750" indent="-285750">
              <a:buFont typeface="Arial" panose="020B0604020202020204" pitchFamily="34" charset="0"/>
              <a:buChar char="•"/>
            </a:pPr>
            <a:r>
              <a:rPr lang="fr-BE" b="1" dirty="0"/>
              <a:t>Urines troubles ou malodorantes </a:t>
            </a:r>
            <a:r>
              <a:rPr lang="fr-FR" b="1" dirty="0"/>
              <a:t>≠</a:t>
            </a:r>
            <a:r>
              <a:rPr lang="fr-BE" b="1" dirty="0"/>
              <a:t> infection</a:t>
            </a:r>
          </a:p>
        </p:txBody>
      </p:sp>
      <p:sp>
        <p:nvSpPr>
          <p:cNvPr id="4" name="Espace réservé du contenu 2">
            <a:extLst>
              <a:ext uri="{FF2B5EF4-FFF2-40B4-BE49-F238E27FC236}">
                <a16:creationId xmlns:a16="http://schemas.microsoft.com/office/drawing/2014/main" id="{B061E7C0-DBF5-1862-952B-A40D53CFB910}"/>
              </a:ext>
            </a:extLst>
          </p:cNvPr>
          <p:cNvSpPr txBox="1">
            <a:spLocks/>
          </p:cNvSpPr>
          <p:nvPr/>
        </p:nvSpPr>
        <p:spPr>
          <a:xfrm>
            <a:off x="6096000" y="3017518"/>
            <a:ext cx="5632704" cy="384048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 typeface="Arial" panose="020B0604020202020204" pitchFamily="34" charset="0"/>
              <a:buNone/>
              <a:defRPr sz="1800" b="0" kern="1200">
                <a:solidFill>
                  <a:schemeClr val="tx2">
                    <a:lumMod val="85000"/>
                    <a:lumOff val="15000"/>
                  </a:schemeClr>
                </a:solidFill>
                <a:latin typeface="+mn-lt"/>
                <a:ea typeface="+mn-ea"/>
                <a:cs typeface="+mn-cs"/>
              </a:defRPr>
            </a:lvl1pPr>
            <a:lvl2pPr marL="347472" indent="-347472" algn="l" defTabSz="914400" rtl="0" eaLnBrk="1" latinLnBrk="0" hangingPunct="1">
              <a:lnSpc>
                <a:spcPct val="100000"/>
              </a:lnSpc>
              <a:spcBef>
                <a:spcPts val="1800"/>
              </a:spcBef>
              <a:buClr>
                <a:schemeClr val="accent1"/>
              </a:buClr>
              <a:buSzPct val="150000"/>
              <a:buFont typeface="Arial" panose="020B0604020202020204" pitchFamily="34" charset="0"/>
              <a:buChar char="•"/>
              <a:defRPr sz="1800" b="0" kern="1200">
                <a:solidFill>
                  <a:schemeClr val="tx2">
                    <a:lumMod val="85000"/>
                    <a:lumOff val="15000"/>
                  </a:schemeClr>
                </a:solidFill>
                <a:latin typeface="+mn-lt"/>
                <a:ea typeface="+mn-ea"/>
                <a:cs typeface="+mn-cs"/>
              </a:defRPr>
            </a:lvl2pPr>
            <a:lvl3pPr marL="685800" indent="-228600" algn="l" defTabSz="914400" rtl="0" eaLnBrk="1" latinLnBrk="0" hangingPunct="1">
              <a:lnSpc>
                <a:spcPct val="100000"/>
              </a:lnSpc>
              <a:spcBef>
                <a:spcPts val="800"/>
              </a:spcBef>
              <a:buClr>
                <a:schemeClr val="accent1"/>
              </a:buClr>
              <a:buSzPct val="150000"/>
              <a:buFont typeface="Arial" panose="020B0604020202020204" pitchFamily="34" charset="0"/>
              <a:buChar char="•"/>
              <a:defRPr sz="1600" b="0" kern="1200">
                <a:solidFill>
                  <a:schemeClr val="tx2">
                    <a:lumMod val="85000"/>
                    <a:lumOff val="15000"/>
                  </a:schemeClr>
                </a:solidFill>
                <a:latin typeface="+mn-lt"/>
                <a:ea typeface="+mn-ea"/>
                <a:cs typeface="+mn-cs"/>
              </a:defRPr>
            </a:lvl3pPr>
            <a:lvl4pPr marL="11430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4pPr>
            <a:lvl5pPr marL="16002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285750" indent="-285750">
              <a:buFont typeface="Arial" panose="020B0604020202020204" pitchFamily="34" charset="0"/>
              <a:buChar char="•"/>
            </a:pPr>
            <a:r>
              <a:rPr lang="nl-BE" b="1" u="sng" dirty="0"/>
              <a:t>Examens :</a:t>
            </a:r>
          </a:p>
          <a:p>
            <a:pPr marL="633222" lvl="1" indent="-285750"/>
            <a:r>
              <a:rPr lang="nl-BE" dirty="0"/>
              <a:t>ECBU </a:t>
            </a:r>
            <a:r>
              <a:rPr lang="nl-BE" b="1" dirty="0"/>
              <a:t>après remplacement de la sonde</a:t>
            </a:r>
          </a:p>
          <a:p>
            <a:pPr marL="633222" lvl="1" indent="-285750"/>
            <a:r>
              <a:rPr lang="nl-BE" dirty="0"/>
              <a:t>Prélèvement sur sonde ancienne = non recommandé</a:t>
            </a:r>
            <a:endParaRPr lang="fr-BE" dirty="0"/>
          </a:p>
          <a:p>
            <a:pPr marL="285750" indent="-285750">
              <a:buFont typeface="Arial" panose="020B0604020202020204" pitchFamily="34" charset="0"/>
              <a:buChar char="•"/>
            </a:pPr>
            <a:endParaRPr lang="fr-BE" b="1" dirty="0"/>
          </a:p>
        </p:txBody>
      </p:sp>
      <p:pic>
        <p:nvPicPr>
          <p:cNvPr id="5" name="Image 4">
            <a:extLst>
              <a:ext uri="{FF2B5EF4-FFF2-40B4-BE49-F238E27FC236}">
                <a16:creationId xmlns:a16="http://schemas.microsoft.com/office/drawing/2014/main" id="{5B530D65-58D5-25A5-8EF6-60ADA8B52C4A}"/>
              </a:ext>
            </a:extLst>
          </p:cNvPr>
          <p:cNvPicPr>
            <a:picLocks noChangeAspect="1"/>
          </p:cNvPicPr>
          <p:nvPr/>
        </p:nvPicPr>
        <p:blipFill>
          <a:blip r:embed="rId3"/>
          <a:stretch>
            <a:fillRect/>
          </a:stretch>
        </p:blipFill>
        <p:spPr>
          <a:xfrm>
            <a:off x="6342063" y="5715000"/>
            <a:ext cx="5667375" cy="960120"/>
          </a:xfrm>
          <a:prstGeom prst="rect">
            <a:avLst/>
          </a:prstGeom>
        </p:spPr>
      </p:pic>
      <p:sp>
        <p:nvSpPr>
          <p:cNvPr id="6" name="Rectangle 5">
            <a:extLst>
              <a:ext uri="{FF2B5EF4-FFF2-40B4-BE49-F238E27FC236}">
                <a16:creationId xmlns:a16="http://schemas.microsoft.com/office/drawing/2014/main" id="{6C1D99EB-A4D0-B8B9-E03C-6995083FABD2}"/>
              </a:ext>
            </a:extLst>
          </p:cNvPr>
          <p:cNvSpPr/>
          <p:nvPr/>
        </p:nvSpPr>
        <p:spPr>
          <a:xfrm>
            <a:off x="6309360" y="5897180"/>
            <a:ext cx="5700078" cy="227173"/>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6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EAC6437B-D22E-FFB1-830D-CB40F92B9C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95D594-C6B1-C19F-78BD-E48136EA1CC1}"/>
              </a:ext>
            </a:extLst>
          </p:cNvPr>
          <p:cNvSpPr>
            <a:spLocks noGrp="1"/>
          </p:cNvSpPr>
          <p:nvPr>
            <p:ph type="title"/>
          </p:nvPr>
        </p:nvSpPr>
        <p:spPr/>
        <p:txBody>
          <a:bodyPr anchor="t">
            <a:normAutofit fontScale="90000"/>
          </a:bodyPr>
          <a:lstStyle/>
          <a:p>
            <a:r>
              <a:rPr lang="fr-FR" dirty="0"/>
              <a:t>6. Infections associées à un cathéter</a:t>
            </a:r>
            <a:br>
              <a:rPr lang="fr-FR" dirty="0"/>
            </a:br>
            <a:br>
              <a:rPr lang="fr-FR" dirty="0"/>
            </a:br>
            <a:r>
              <a:rPr lang="fr-FR" sz="2200" b="0" dirty="0"/>
              <a:t>6.3 Prévention</a:t>
            </a:r>
            <a:endParaRPr lang="fr-FR" b="0" dirty="0"/>
          </a:p>
        </p:txBody>
      </p:sp>
      <p:sp>
        <p:nvSpPr>
          <p:cNvPr id="3" name="Espace réservé du contenu 2">
            <a:extLst>
              <a:ext uri="{FF2B5EF4-FFF2-40B4-BE49-F238E27FC236}">
                <a16:creationId xmlns:a16="http://schemas.microsoft.com/office/drawing/2014/main" id="{A82CF0C2-3189-5C23-F916-036049A1AC7C}"/>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b="1" u="sng" dirty="0"/>
              <a:t>Principes fondamentaux :</a:t>
            </a:r>
          </a:p>
          <a:p>
            <a:pPr marL="633222" lvl="1" indent="-285750"/>
            <a:r>
              <a:rPr lang="fr-BE" dirty="0"/>
              <a:t>Eviter le sondage si possible</a:t>
            </a:r>
          </a:p>
          <a:p>
            <a:pPr marL="633222" lvl="1" indent="-285750"/>
            <a:r>
              <a:rPr lang="fr-BE" dirty="0"/>
              <a:t>Durée la plus courte possible</a:t>
            </a:r>
          </a:p>
          <a:p>
            <a:pPr marL="633222" lvl="1" indent="-285750"/>
            <a:r>
              <a:rPr lang="fr-BE" b="1" dirty="0"/>
              <a:t>Réévaluer régulièrement l’indication</a:t>
            </a:r>
          </a:p>
          <a:p>
            <a:pPr marL="633222" lvl="1" indent="-285750"/>
            <a:r>
              <a:rPr lang="fr-BE" dirty="0"/>
              <a:t>Privilégier les alternatives : sondage intermittent ; cathéter sus-pubien ; étui pénien</a:t>
            </a:r>
          </a:p>
          <a:p>
            <a:pPr marL="285750" indent="-285750">
              <a:buFont typeface="Arial" panose="020B0604020202020204" pitchFamily="34" charset="0"/>
              <a:buChar char="•"/>
            </a:pPr>
            <a:r>
              <a:rPr lang="fr-BE" b="1" dirty="0"/>
              <a:t>Pas de preuve solide</a:t>
            </a:r>
          </a:p>
          <a:p>
            <a:pPr marL="633222" lvl="1" indent="-285750"/>
            <a:r>
              <a:rPr lang="fr-BE" dirty="0"/>
              <a:t>Désinfection systématique de l’urètre</a:t>
            </a:r>
          </a:p>
          <a:p>
            <a:pPr marL="633222" lvl="1" indent="-285750"/>
            <a:r>
              <a:rPr lang="fr-BE" dirty="0"/>
              <a:t>Sondes imprégnées en routine</a:t>
            </a:r>
          </a:p>
        </p:txBody>
      </p:sp>
    </p:spTree>
    <p:extLst>
      <p:ext uri="{BB962C8B-B14F-4D97-AF65-F5344CB8AC3E}">
        <p14:creationId xmlns:p14="http://schemas.microsoft.com/office/powerpoint/2010/main" val="122470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8A4591D5-FF2C-E131-3E60-F35C83A28C2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0E3245-7552-680A-537A-1FCFB218010C}"/>
              </a:ext>
            </a:extLst>
          </p:cNvPr>
          <p:cNvSpPr>
            <a:spLocks noGrp="1"/>
          </p:cNvSpPr>
          <p:nvPr>
            <p:ph type="title"/>
          </p:nvPr>
        </p:nvSpPr>
        <p:spPr/>
        <p:txBody>
          <a:bodyPr anchor="t">
            <a:normAutofit fontScale="90000"/>
          </a:bodyPr>
          <a:lstStyle/>
          <a:p>
            <a:r>
              <a:rPr lang="fr-FR" dirty="0"/>
              <a:t>6. Infections associées à un cathéter</a:t>
            </a:r>
            <a:br>
              <a:rPr lang="fr-FR" dirty="0"/>
            </a:br>
            <a:br>
              <a:rPr lang="fr-FR" dirty="0"/>
            </a:br>
            <a:r>
              <a:rPr lang="fr-FR" sz="2200" b="0" dirty="0"/>
              <a:t>6.4 Traitement</a:t>
            </a:r>
            <a:endParaRPr lang="fr-FR" b="0" dirty="0"/>
          </a:p>
        </p:txBody>
      </p:sp>
      <p:sp>
        <p:nvSpPr>
          <p:cNvPr id="3" name="Espace réservé du contenu 2">
            <a:extLst>
              <a:ext uri="{FF2B5EF4-FFF2-40B4-BE49-F238E27FC236}">
                <a16:creationId xmlns:a16="http://schemas.microsoft.com/office/drawing/2014/main" id="{9587AFF7-3CB3-6617-3266-6C83D29B6EAC}"/>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b="1" u="sng" dirty="0"/>
              <a:t>Quand traiter ?</a:t>
            </a:r>
            <a:r>
              <a:rPr lang="fr-BE" dirty="0"/>
              <a:t> Uniquement si symptômes compatibles et/ou signes systémiques ou locaux</a:t>
            </a:r>
          </a:p>
          <a:p>
            <a:pPr marL="285750" indent="-285750">
              <a:buFont typeface="Arial" panose="020B0604020202020204" pitchFamily="34" charset="0"/>
              <a:buChar char="•"/>
            </a:pPr>
            <a:r>
              <a:rPr lang="fr-BE" b="1" u="sng" dirty="0"/>
              <a:t>Stratégie :</a:t>
            </a:r>
          </a:p>
          <a:p>
            <a:pPr marL="633222" lvl="1" indent="-285750"/>
            <a:r>
              <a:rPr lang="fr-BE" dirty="0"/>
              <a:t>Changer la sonde</a:t>
            </a:r>
          </a:p>
          <a:p>
            <a:pPr marL="633222" lvl="1" indent="-285750"/>
            <a:r>
              <a:rPr lang="fr-BE" dirty="0"/>
              <a:t>Antibiothérapie ciblée</a:t>
            </a:r>
          </a:p>
          <a:p>
            <a:pPr marL="633222" lvl="1" indent="-285750"/>
            <a:r>
              <a:rPr lang="fr-BE" dirty="0"/>
              <a:t>Durée adaptée (souvent courte ; 7 jours)</a:t>
            </a:r>
          </a:p>
          <a:p>
            <a:pPr marL="285750" indent="-285750">
              <a:buFont typeface="Arial" panose="020B0604020202020204" pitchFamily="34" charset="0"/>
              <a:buChar char="•"/>
            </a:pPr>
            <a:r>
              <a:rPr lang="fr-BE" b="1" dirty="0"/>
              <a:t>Pas d’antibiothérapie prophylactique</a:t>
            </a:r>
          </a:p>
          <a:p>
            <a:pPr marL="633222" lvl="1" indent="-285750"/>
            <a:r>
              <a:rPr lang="fr-BE" dirty="0"/>
              <a:t>Ni à la pose</a:t>
            </a:r>
          </a:p>
          <a:p>
            <a:pPr marL="633222" lvl="1" indent="-285750"/>
            <a:r>
              <a:rPr lang="fr-BE" dirty="0"/>
              <a:t>Ni au retrait de sonde</a:t>
            </a:r>
          </a:p>
        </p:txBody>
      </p:sp>
    </p:spTree>
    <p:extLst>
      <p:ext uri="{BB962C8B-B14F-4D97-AF65-F5344CB8AC3E}">
        <p14:creationId xmlns:p14="http://schemas.microsoft.com/office/powerpoint/2010/main" val="79352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7C6F4B53-58EF-C536-D09C-CB91CDE2E5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90FC37-1128-25E1-694A-E437FA2F0290}"/>
              </a:ext>
            </a:extLst>
          </p:cNvPr>
          <p:cNvSpPr>
            <a:spLocks noGrp="1"/>
          </p:cNvSpPr>
          <p:nvPr>
            <p:ph type="title"/>
          </p:nvPr>
        </p:nvSpPr>
        <p:spPr/>
        <p:txBody>
          <a:bodyPr anchor="t">
            <a:normAutofit fontScale="90000"/>
          </a:bodyPr>
          <a:lstStyle/>
          <a:p>
            <a:r>
              <a:rPr lang="fr-FR" dirty="0"/>
              <a:t>6. Infections associées à un cathéter</a:t>
            </a:r>
            <a:br>
              <a:rPr lang="fr-FR" dirty="0"/>
            </a:br>
            <a:br>
              <a:rPr lang="fr-FR" dirty="0"/>
            </a:br>
            <a:r>
              <a:rPr lang="fr-FR" sz="2200" dirty="0">
                <a:solidFill>
                  <a:srgbClr val="C00000"/>
                </a:solidFill>
              </a:rPr>
              <a:t>6.5 Messages clés</a:t>
            </a:r>
            <a:endParaRPr lang="fr-FR" dirty="0">
              <a:solidFill>
                <a:srgbClr val="C00000"/>
              </a:solidFill>
            </a:endParaRPr>
          </a:p>
        </p:txBody>
      </p:sp>
      <p:sp>
        <p:nvSpPr>
          <p:cNvPr id="3" name="Espace réservé du contenu 2">
            <a:extLst>
              <a:ext uri="{FF2B5EF4-FFF2-40B4-BE49-F238E27FC236}">
                <a16:creationId xmlns:a16="http://schemas.microsoft.com/office/drawing/2014/main" id="{0AD8E285-B9AB-C91E-C6C4-162029E0C879}"/>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800" b="1" dirty="0">
                <a:solidFill>
                  <a:srgbClr val="C00000"/>
                </a:solidFill>
              </a:rPr>
              <a:t>Colonisation </a:t>
            </a:r>
            <a:r>
              <a:rPr lang="fr-FR" sz="2800" b="1" dirty="0">
                <a:solidFill>
                  <a:srgbClr val="C00000"/>
                </a:solidFill>
              </a:rPr>
              <a:t>≠</a:t>
            </a:r>
            <a:r>
              <a:rPr lang="fr-BE" sz="2800" b="1" dirty="0">
                <a:solidFill>
                  <a:srgbClr val="C00000"/>
                </a:solidFill>
              </a:rPr>
              <a:t> infection </a:t>
            </a:r>
          </a:p>
          <a:p>
            <a:pPr marL="285750" indent="-285750">
              <a:buFont typeface="Arial" panose="020B0604020202020204" pitchFamily="34" charset="0"/>
              <a:buChar char="•"/>
            </a:pPr>
            <a:r>
              <a:rPr lang="fr-BE" sz="2800" dirty="0">
                <a:solidFill>
                  <a:srgbClr val="C00000"/>
                </a:solidFill>
              </a:rPr>
              <a:t>Ne jamais traiter une bactériurie isolée</a:t>
            </a:r>
          </a:p>
          <a:p>
            <a:pPr marL="285750" indent="-285750">
              <a:buFont typeface="Arial" panose="020B0604020202020204" pitchFamily="34" charset="0"/>
              <a:buChar char="•"/>
            </a:pPr>
            <a:r>
              <a:rPr lang="fr-BE" sz="2800" dirty="0">
                <a:solidFill>
                  <a:srgbClr val="C00000"/>
                </a:solidFill>
              </a:rPr>
              <a:t>Changer la sonde avant ECBU</a:t>
            </a:r>
          </a:p>
          <a:p>
            <a:pPr marL="285750" indent="-285750">
              <a:buFont typeface="Arial" panose="020B0604020202020204" pitchFamily="34" charset="0"/>
              <a:buChar char="•"/>
            </a:pPr>
            <a:r>
              <a:rPr lang="fr-BE" sz="2800" dirty="0">
                <a:solidFill>
                  <a:srgbClr val="C00000"/>
                </a:solidFill>
              </a:rPr>
              <a:t>La meilleure prévention </a:t>
            </a:r>
            <a:r>
              <a:rPr lang="fr-BE" sz="2800" b="1" dirty="0">
                <a:solidFill>
                  <a:srgbClr val="C00000"/>
                </a:solidFill>
              </a:rPr>
              <a:t>= moins de sondes</a:t>
            </a:r>
          </a:p>
        </p:txBody>
      </p:sp>
    </p:spTree>
    <p:extLst>
      <p:ext uri="{BB962C8B-B14F-4D97-AF65-F5344CB8AC3E}">
        <p14:creationId xmlns:p14="http://schemas.microsoft.com/office/powerpoint/2010/main" val="42278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A39BEF7F-129F-49E5-9D6C-8736AA2C80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CFBAF8-6E55-CD9B-E467-F5ABC4FA46D9}"/>
              </a:ext>
            </a:extLst>
          </p:cNvPr>
          <p:cNvSpPr>
            <a:spLocks noGrp="1"/>
          </p:cNvSpPr>
          <p:nvPr>
            <p:ph type="title"/>
          </p:nvPr>
        </p:nvSpPr>
        <p:spPr/>
        <p:txBody>
          <a:bodyPr anchor="t">
            <a:normAutofit fontScale="90000"/>
          </a:bodyPr>
          <a:lstStyle/>
          <a:p>
            <a:r>
              <a:rPr lang="fr-FR" dirty="0"/>
              <a:t>7. Infections urinaires systémiques</a:t>
            </a:r>
            <a:br>
              <a:rPr lang="fr-FR" dirty="0"/>
            </a:br>
            <a:br>
              <a:rPr lang="fr-FR" dirty="0"/>
            </a:br>
            <a:r>
              <a:rPr lang="fr-FR" sz="2200" b="0" dirty="0"/>
              <a:t>7.1 Définition et évaluation diagnostique</a:t>
            </a:r>
            <a:endParaRPr lang="fr-FR" b="0" dirty="0"/>
          </a:p>
        </p:txBody>
      </p:sp>
      <p:sp>
        <p:nvSpPr>
          <p:cNvPr id="3" name="Espace réservé du contenu 2">
            <a:extLst>
              <a:ext uri="{FF2B5EF4-FFF2-40B4-BE49-F238E27FC236}">
                <a16:creationId xmlns:a16="http://schemas.microsoft.com/office/drawing/2014/main" id="{EA39DA4C-079A-3D69-0AB4-7ECB43DDDE01}"/>
              </a:ext>
            </a:extLst>
          </p:cNvPr>
          <p:cNvSpPr>
            <a:spLocks noGrp="1"/>
          </p:cNvSpPr>
          <p:nvPr>
            <p:ph sz="half" idx="2"/>
          </p:nvPr>
        </p:nvSpPr>
        <p:spPr>
          <a:xfrm>
            <a:off x="676656" y="3017519"/>
            <a:ext cx="8526978" cy="3840481"/>
          </a:xfrm>
        </p:spPr>
        <p:txBody>
          <a:bodyPr>
            <a:normAutofit fontScale="85000" lnSpcReduction="10000"/>
          </a:bodyPr>
          <a:lstStyle/>
          <a:p>
            <a:pPr marL="285750" indent="-285750">
              <a:buFont typeface="Arial" panose="020B0604020202020204" pitchFamily="34" charset="0"/>
              <a:buChar char="•"/>
            </a:pPr>
            <a:r>
              <a:rPr lang="fr-BE" dirty="0"/>
              <a:t>IU associée à une </a:t>
            </a:r>
            <a:r>
              <a:rPr lang="fr-BE" b="1" dirty="0"/>
              <a:t>réponse inflammatoire systémique</a:t>
            </a:r>
            <a:r>
              <a:rPr lang="fr-BE" dirty="0"/>
              <a:t>, avec ou sans foyer urinaire évident</a:t>
            </a:r>
          </a:p>
          <a:p>
            <a:pPr marL="285750" indent="-285750">
              <a:buFont typeface="Arial" panose="020B0604020202020204" pitchFamily="34" charset="0"/>
              <a:buChar char="•"/>
            </a:pPr>
            <a:r>
              <a:rPr lang="fr-BE" b="1" u="sng" dirty="0"/>
              <a:t>Toujours rechercher :</a:t>
            </a:r>
          </a:p>
          <a:p>
            <a:pPr marL="633222" lvl="1" indent="-285750"/>
            <a:r>
              <a:rPr lang="fr-BE" dirty="0"/>
              <a:t>Foyer urinaire</a:t>
            </a:r>
          </a:p>
          <a:p>
            <a:pPr marL="633222" lvl="1" indent="-285750"/>
            <a:r>
              <a:rPr lang="fr-BE" dirty="0"/>
              <a:t>Facteur favorisant et obstructif</a:t>
            </a:r>
          </a:p>
          <a:p>
            <a:pPr marL="285750" indent="-285750">
              <a:buFont typeface="Arial" panose="020B0604020202020204" pitchFamily="34" charset="0"/>
              <a:buChar char="•"/>
            </a:pPr>
            <a:r>
              <a:rPr lang="fr-BE" b="1" u="sng" dirty="0"/>
              <a:t>Bilan minimal :</a:t>
            </a:r>
          </a:p>
          <a:p>
            <a:pPr marL="633222" lvl="1" indent="-285750"/>
            <a:r>
              <a:rPr lang="fr-BE" dirty="0"/>
              <a:t>ECBU + antibiogramme</a:t>
            </a:r>
          </a:p>
          <a:p>
            <a:pPr marL="633222" lvl="1" indent="-285750"/>
            <a:r>
              <a:rPr lang="fr-BE" dirty="0"/>
              <a:t>Hémocultures si infection sévère</a:t>
            </a:r>
          </a:p>
          <a:p>
            <a:pPr marL="633222" lvl="1" indent="-285750"/>
            <a:r>
              <a:rPr lang="fr-BE" dirty="0"/>
              <a:t>Bilan inflammatoire</a:t>
            </a:r>
          </a:p>
          <a:p>
            <a:pPr marL="633222" lvl="1" indent="-285750"/>
            <a:r>
              <a:rPr lang="fr-BE" dirty="0"/>
              <a:t>Créatinine</a:t>
            </a:r>
          </a:p>
        </p:txBody>
      </p:sp>
    </p:spTree>
    <p:extLst>
      <p:ext uri="{BB962C8B-B14F-4D97-AF65-F5344CB8AC3E}">
        <p14:creationId xmlns:p14="http://schemas.microsoft.com/office/powerpoint/2010/main" val="31084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0AF79F3F-41E5-7273-885B-D75A9175E3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6FD796-9B33-B58D-25EF-C7859DE13059}"/>
              </a:ext>
            </a:extLst>
          </p:cNvPr>
          <p:cNvSpPr>
            <a:spLocks noGrp="1"/>
          </p:cNvSpPr>
          <p:nvPr>
            <p:ph type="title"/>
          </p:nvPr>
        </p:nvSpPr>
        <p:spPr/>
        <p:txBody>
          <a:bodyPr anchor="t">
            <a:normAutofit fontScale="90000"/>
          </a:bodyPr>
          <a:lstStyle/>
          <a:p>
            <a:r>
              <a:rPr lang="fr-FR" dirty="0"/>
              <a:t>7. Infections urinaires systémiques</a:t>
            </a:r>
            <a:br>
              <a:rPr lang="fr-FR" dirty="0"/>
            </a:br>
            <a:br>
              <a:rPr lang="fr-FR" dirty="0"/>
            </a:br>
            <a:r>
              <a:rPr lang="fr-FR" sz="2200" b="0" dirty="0"/>
              <a:t>7.1 Définition et évaluation diagnostique</a:t>
            </a:r>
            <a:endParaRPr lang="fr-FR" b="0" dirty="0"/>
          </a:p>
        </p:txBody>
      </p:sp>
      <p:sp>
        <p:nvSpPr>
          <p:cNvPr id="3" name="Espace réservé du contenu 2">
            <a:extLst>
              <a:ext uri="{FF2B5EF4-FFF2-40B4-BE49-F238E27FC236}">
                <a16:creationId xmlns:a16="http://schemas.microsoft.com/office/drawing/2014/main" id="{6E304B34-0FC9-5069-6B66-C6D59458FC55}"/>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b="1" u="sng" dirty="0"/>
              <a:t>Imagerie recommandée si :</a:t>
            </a:r>
          </a:p>
          <a:p>
            <a:pPr marL="633222" lvl="1" indent="-285750"/>
            <a:r>
              <a:rPr lang="fr-BE" dirty="0"/>
              <a:t>Sepsis</a:t>
            </a:r>
          </a:p>
          <a:p>
            <a:pPr marL="633222" lvl="1" indent="-285750"/>
            <a:r>
              <a:rPr lang="fr-BE" dirty="0"/>
              <a:t>Suspicion d’obstruction</a:t>
            </a:r>
          </a:p>
          <a:p>
            <a:pPr marL="633222" lvl="1" indent="-285750"/>
            <a:r>
              <a:rPr lang="fr-BE" dirty="0"/>
              <a:t>Absence d’amélioration rapide (48-72h)</a:t>
            </a:r>
          </a:p>
          <a:p>
            <a:pPr marL="633222" lvl="1" indent="-285750"/>
            <a:r>
              <a:rPr lang="fr-BE" dirty="0"/>
              <a:t>Douleur localisée persistante</a:t>
            </a:r>
          </a:p>
        </p:txBody>
      </p:sp>
      <p:pic>
        <p:nvPicPr>
          <p:cNvPr id="4" name="Image 3">
            <a:extLst>
              <a:ext uri="{FF2B5EF4-FFF2-40B4-BE49-F238E27FC236}">
                <a16:creationId xmlns:a16="http://schemas.microsoft.com/office/drawing/2014/main" id="{591B510A-740A-AECA-8259-626616D35AD5}"/>
              </a:ext>
            </a:extLst>
          </p:cNvPr>
          <p:cNvPicPr>
            <a:picLocks noChangeAspect="1"/>
          </p:cNvPicPr>
          <p:nvPr/>
        </p:nvPicPr>
        <p:blipFill>
          <a:blip r:embed="rId3"/>
          <a:stretch>
            <a:fillRect/>
          </a:stretch>
        </p:blipFill>
        <p:spPr>
          <a:xfrm>
            <a:off x="9203634" y="2375452"/>
            <a:ext cx="2988365" cy="4482548"/>
          </a:xfrm>
          <a:prstGeom prst="rect">
            <a:avLst/>
          </a:prstGeom>
        </p:spPr>
      </p:pic>
    </p:spTree>
    <p:extLst>
      <p:ext uri="{BB962C8B-B14F-4D97-AF65-F5344CB8AC3E}">
        <p14:creationId xmlns:p14="http://schemas.microsoft.com/office/powerpoint/2010/main" val="3849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E2B8DBE0-4F5B-F74D-2B1F-96109546B8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18FFBD-006D-A9C8-F990-F94A2A53E3AE}"/>
              </a:ext>
            </a:extLst>
          </p:cNvPr>
          <p:cNvSpPr>
            <a:spLocks noGrp="1"/>
          </p:cNvSpPr>
          <p:nvPr>
            <p:ph type="title"/>
          </p:nvPr>
        </p:nvSpPr>
        <p:spPr/>
        <p:txBody>
          <a:bodyPr anchor="t">
            <a:normAutofit fontScale="90000"/>
          </a:bodyPr>
          <a:lstStyle/>
          <a:p>
            <a:r>
              <a:rPr lang="fr-FR" dirty="0"/>
              <a:t>7. Infections urinaires systémiques</a:t>
            </a:r>
            <a:br>
              <a:rPr lang="fr-FR" dirty="0"/>
            </a:br>
            <a:br>
              <a:rPr lang="fr-FR" dirty="0"/>
            </a:br>
            <a:r>
              <a:rPr lang="fr-FR" sz="2200" b="0" dirty="0"/>
              <a:t>7.2 Principe de traitement</a:t>
            </a:r>
            <a:endParaRPr lang="fr-FR" b="0" dirty="0"/>
          </a:p>
        </p:txBody>
      </p:sp>
      <p:sp>
        <p:nvSpPr>
          <p:cNvPr id="3" name="Espace réservé du contenu 2">
            <a:extLst>
              <a:ext uri="{FF2B5EF4-FFF2-40B4-BE49-F238E27FC236}">
                <a16:creationId xmlns:a16="http://schemas.microsoft.com/office/drawing/2014/main" id="{D8BABF14-8356-D970-12AB-4ED8F14109A6}"/>
              </a:ext>
            </a:extLst>
          </p:cNvPr>
          <p:cNvSpPr>
            <a:spLocks noGrp="1"/>
          </p:cNvSpPr>
          <p:nvPr>
            <p:ph sz="half" idx="2"/>
          </p:nvPr>
        </p:nvSpPr>
        <p:spPr>
          <a:xfrm>
            <a:off x="676656" y="3017519"/>
            <a:ext cx="11515344" cy="3840481"/>
          </a:xfrm>
        </p:spPr>
        <p:txBody>
          <a:bodyPr>
            <a:normAutofit fontScale="92500" lnSpcReduction="20000"/>
          </a:bodyPr>
          <a:lstStyle/>
          <a:p>
            <a:pPr marL="285750" indent="-285750">
              <a:buFont typeface="Arial" panose="020B0604020202020204" pitchFamily="34" charset="0"/>
              <a:buChar char="•"/>
            </a:pPr>
            <a:r>
              <a:rPr lang="fr-BE" b="1" u="sng" dirty="0"/>
              <a:t>Antibiothérapie :</a:t>
            </a:r>
          </a:p>
          <a:p>
            <a:pPr marL="633222" lvl="1" indent="-285750"/>
            <a:r>
              <a:rPr lang="fr-BE" dirty="0"/>
              <a:t>Empirique précoce, adaptée au contexte local et au contexte personnel du patient</a:t>
            </a:r>
          </a:p>
          <a:p>
            <a:pPr marL="633222" lvl="1" indent="-285750"/>
            <a:r>
              <a:rPr lang="fr-BE" dirty="0"/>
              <a:t>Puis désescalade systématique après antibiogramme</a:t>
            </a:r>
          </a:p>
          <a:p>
            <a:pPr marL="633222" lvl="1" indent="-285750"/>
            <a:r>
              <a:rPr lang="fr-BE" dirty="0"/>
              <a:t>Passage IV </a:t>
            </a:r>
            <a:r>
              <a:rPr lang="nl-BE" dirty="0"/>
              <a:t>➔</a:t>
            </a:r>
            <a:r>
              <a:rPr lang="fr-BE" dirty="0"/>
              <a:t> per os dès que possible</a:t>
            </a:r>
          </a:p>
          <a:p>
            <a:pPr marL="285750" indent="-285750">
              <a:buFont typeface="Arial" panose="020B0604020202020204" pitchFamily="34" charset="0"/>
              <a:buChar char="•"/>
            </a:pPr>
            <a:r>
              <a:rPr lang="fr-BE" b="1" dirty="0"/>
              <a:t>Retard thérapeutique = augmentation de la mortalité</a:t>
            </a:r>
          </a:p>
          <a:p>
            <a:pPr marL="285750" indent="-285750">
              <a:buFont typeface="Arial" panose="020B0604020202020204" pitchFamily="34" charset="0"/>
              <a:buChar char="•"/>
            </a:pPr>
            <a:r>
              <a:rPr lang="fr-BE" b="1" u="sng" dirty="0"/>
              <a:t>Prise en charge globale :</a:t>
            </a:r>
          </a:p>
          <a:p>
            <a:pPr marL="633222" lvl="1" indent="-285750"/>
            <a:r>
              <a:rPr lang="fr-BE" dirty="0"/>
              <a:t>Correction des facteurs favorisants</a:t>
            </a:r>
          </a:p>
          <a:p>
            <a:pPr marL="633222" lvl="1" indent="-285750"/>
            <a:r>
              <a:rPr lang="fr-BE" dirty="0"/>
              <a:t>Drainage si obstacle</a:t>
            </a:r>
          </a:p>
          <a:p>
            <a:pPr marL="633222" lvl="1" indent="-285750"/>
            <a:r>
              <a:rPr lang="fr-BE" dirty="0"/>
              <a:t>Réévaluation clinique rapprochée</a:t>
            </a:r>
          </a:p>
        </p:txBody>
      </p:sp>
    </p:spTree>
    <p:extLst>
      <p:ext uri="{BB962C8B-B14F-4D97-AF65-F5344CB8AC3E}">
        <p14:creationId xmlns:p14="http://schemas.microsoft.com/office/powerpoint/2010/main" val="101055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A22F990A-85B5-0E06-BD0A-013D8E7237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5FB81F-81D1-A6A7-7574-53020D6A72B2}"/>
              </a:ext>
            </a:extLst>
          </p:cNvPr>
          <p:cNvSpPr>
            <a:spLocks noGrp="1"/>
          </p:cNvSpPr>
          <p:nvPr>
            <p:ph type="title"/>
          </p:nvPr>
        </p:nvSpPr>
        <p:spPr/>
        <p:txBody>
          <a:bodyPr anchor="t">
            <a:normAutofit fontScale="90000"/>
          </a:bodyPr>
          <a:lstStyle/>
          <a:p>
            <a:r>
              <a:rPr lang="fr-FR" dirty="0"/>
              <a:t>7. Infections urinaires systémiques</a:t>
            </a:r>
            <a:br>
              <a:rPr lang="fr-FR" dirty="0"/>
            </a:br>
            <a:br>
              <a:rPr lang="fr-FR" dirty="0"/>
            </a:br>
            <a:r>
              <a:rPr lang="fr-FR" sz="2200" dirty="0">
                <a:solidFill>
                  <a:srgbClr val="C00000"/>
                </a:solidFill>
              </a:rPr>
              <a:t>7.3 Messages clés</a:t>
            </a:r>
            <a:endParaRPr lang="fr-FR" dirty="0">
              <a:solidFill>
                <a:srgbClr val="C00000"/>
              </a:solidFill>
            </a:endParaRPr>
          </a:p>
        </p:txBody>
      </p:sp>
      <p:sp>
        <p:nvSpPr>
          <p:cNvPr id="3" name="Espace réservé du contenu 2">
            <a:extLst>
              <a:ext uri="{FF2B5EF4-FFF2-40B4-BE49-F238E27FC236}">
                <a16:creationId xmlns:a16="http://schemas.microsoft.com/office/drawing/2014/main" id="{B7E3C4F5-D48D-DE16-4A02-B79DD3881584}"/>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400" dirty="0">
                <a:solidFill>
                  <a:srgbClr val="C00000"/>
                </a:solidFill>
              </a:rPr>
              <a:t>Toute IU fébrile </a:t>
            </a:r>
            <a:r>
              <a:rPr lang="fr-BE" sz="2400" b="1" dirty="0">
                <a:solidFill>
                  <a:srgbClr val="C00000"/>
                </a:solidFill>
              </a:rPr>
              <a:t>= urgence relative</a:t>
            </a:r>
          </a:p>
          <a:p>
            <a:pPr marL="285750" indent="-285750">
              <a:buFont typeface="Arial" panose="020B0604020202020204" pitchFamily="34" charset="0"/>
              <a:buChar char="•"/>
            </a:pPr>
            <a:r>
              <a:rPr lang="fr-BE" sz="2400" b="1" dirty="0">
                <a:solidFill>
                  <a:srgbClr val="C00000"/>
                </a:solidFill>
              </a:rPr>
              <a:t>Ne pas retarder </a:t>
            </a:r>
            <a:r>
              <a:rPr lang="fr-BE" sz="2400" dirty="0">
                <a:solidFill>
                  <a:srgbClr val="C00000"/>
                </a:solidFill>
              </a:rPr>
              <a:t>l’antibiothérapie</a:t>
            </a:r>
          </a:p>
          <a:p>
            <a:pPr marL="285750" indent="-285750">
              <a:buFont typeface="Arial" panose="020B0604020202020204" pitchFamily="34" charset="0"/>
              <a:buChar char="•"/>
            </a:pPr>
            <a:r>
              <a:rPr lang="fr-BE" sz="2400" dirty="0">
                <a:solidFill>
                  <a:srgbClr val="C00000"/>
                </a:solidFill>
              </a:rPr>
              <a:t>Penser à l’</a:t>
            </a:r>
            <a:r>
              <a:rPr lang="fr-BE" sz="2400" b="1" dirty="0">
                <a:solidFill>
                  <a:srgbClr val="C00000"/>
                </a:solidFill>
              </a:rPr>
              <a:t>obstacle</a:t>
            </a:r>
            <a:r>
              <a:rPr lang="fr-BE" sz="2400" dirty="0">
                <a:solidFill>
                  <a:srgbClr val="C00000"/>
                </a:solidFill>
              </a:rPr>
              <a:t> urinaire</a:t>
            </a:r>
          </a:p>
          <a:p>
            <a:pPr marL="285750" indent="-285750">
              <a:buFont typeface="Arial" panose="020B0604020202020204" pitchFamily="34" charset="0"/>
              <a:buChar char="•"/>
            </a:pPr>
            <a:r>
              <a:rPr lang="fr-BE" sz="2400" dirty="0">
                <a:solidFill>
                  <a:srgbClr val="C00000"/>
                </a:solidFill>
              </a:rPr>
              <a:t>Importance du suivi précoce après initiation du traitement</a:t>
            </a:r>
          </a:p>
        </p:txBody>
      </p:sp>
    </p:spTree>
    <p:extLst>
      <p:ext uri="{BB962C8B-B14F-4D97-AF65-F5344CB8AC3E}">
        <p14:creationId xmlns:p14="http://schemas.microsoft.com/office/powerpoint/2010/main" val="1493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A22F990A-85B5-0E06-BD0A-013D8E7237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5FB81F-81D1-A6A7-7574-53020D6A72B2}"/>
              </a:ext>
            </a:extLst>
          </p:cNvPr>
          <p:cNvSpPr>
            <a:spLocks noGrp="1"/>
          </p:cNvSpPr>
          <p:nvPr>
            <p:ph type="title"/>
          </p:nvPr>
        </p:nvSpPr>
        <p:spPr/>
        <p:txBody>
          <a:bodyPr anchor="t">
            <a:normAutofit fontScale="90000"/>
          </a:bodyPr>
          <a:lstStyle/>
          <a:p>
            <a:r>
              <a:rPr lang="fr-FR" dirty="0"/>
              <a:t>7. Infections urinaires systémiques</a:t>
            </a:r>
            <a:br>
              <a:rPr lang="fr-FR" dirty="0"/>
            </a:br>
            <a:br>
              <a:rPr lang="fr-FR" dirty="0"/>
            </a:br>
            <a:r>
              <a:rPr lang="fr-FR" sz="2200" dirty="0">
                <a:solidFill>
                  <a:srgbClr val="C00000"/>
                </a:solidFill>
              </a:rPr>
              <a:t>7.3 Messages clés</a:t>
            </a:r>
            <a:endParaRPr lang="fr-FR" dirty="0">
              <a:solidFill>
                <a:srgbClr val="C00000"/>
              </a:solidFill>
            </a:endParaRPr>
          </a:p>
        </p:txBody>
      </p:sp>
      <p:pic>
        <p:nvPicPr>
          <p:cNvPr id="6" name="Image 5">
            <a:extLst>
              <a:ext uri="{FF2B5EF4-FFF2-40B4-BE49-F238E27FC236}">
                <a16:creationId xmlns:a16="http://schemas.microsoft.com/office/drawing/2014/main" id="{AD5C8BA3-2611-B5EA-A27A-221AB02CDCF0}"/>
              </a:ext>
            </a:extLst>
          </p:cNvPr>
          <p:cNvPicPr>
            <a:picLocks noChangeAspect="1"/>
          </p:cNvPicPr>
          <p:nvPr/>
        </p:nvPicPr>
        <p:blipFill>
          <a:blip r:embed="rId3"/>
          <a:stretch>
            <a:fillRect/>
          </a:stretch>
        </p:blipFill>
        <p:spPr>
          <a:xfrm>
            <a:off x="1133013" y="2432049"/>
            <a:ext cx="9925974" cy="4297363"/>
          </a:xfrm>
          <a:prstGeom prst="rect">
            <a:avLst/>
          </a:prstGeom>
        </p:spPr>
      </p:pic>
      <p:sp>
        <p:nvSpPr>
          <p:cNvPr id="3" name="Rectangle 2">
            <a:extLst>
              <a:ext uri="{FF2B5EF4-FFF2-40B4-BE49-F238E27FC236}">
                <a16:creationId xmlns:a16="http://schemas.microsoft.com/office/drawing/2014/main" id="{84B0EBA0-F1AB-097D-6E13-5EBA58072B06}"/>
              </a:ext>
            </a:extLst>
          </p:cNvPr>
          <p:cNvSpPr/>
          <p:nvPr/>
        </p:nvSpPr>
        <p:spPr>
          <a:xfrm>
            <a:off x="1133013" y="2821208"/>
            <a:ext cx="9925974" cy="114119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DC5AEAF1-D658-6A16-A15C-E4F49A477DBC}"/>
              </a:ext>
            </a:extLst>
          </p:cNvPr>
          <p:cNvSpPr/>
          <p:nvPr/>
        </p:nvSpPr>
        <p:spPr>
          <a:xfrm>
            <a:off x="1133013" y="5450801"/>
            <a:ext cx="9925974" cy="92229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654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212945D-6889-553F-92D3-4C60B102A30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4DD41E7-912D-C4D0-A9AF-5B467B7F2C3A}"/>
              </a:ext>
            </a:extLst>
          </p:cNvPr>
          <p:cNvSpPr>
            <a:spLocks noGrp="1"/>
          </p:cNvSpPr>
          <p:nvPr>
            <p:ph type="title"/>
          </p:nvPr>
        </p:nvSpPr>
        <p:spPr/>
        <p:txBody>
          <a:bodyPr anchor="t"/>
          <a:lstStyle/>
          <a:p>
            <a:r>
              <a:rPr lang="fr-FR" dirty="0"/>
              <a:t>1. Classifications</a:t>
            </a:r>
            <a:br>
              <a:rPr lang="fr-FR" dirty="0"/>
            </a:br>
            <a:br>
              <a:rPr lang="fr-FR" dirty="0"/>
            </a:br>
            <a:r>
              <a:rPr lang="fr-FR" sz="2000" b="0" dirty="0"/>
              <a:t>1.2 Deux grandes catégories cliniques</a:t>
            </a:r>
            <a:endParaRPr lang="fr-FR" b="0" dirty="0"/>
          </a:p>
        </p:txBody>
      </p:sp>
      <p:sp>
        <p:nvSpPr>
          <p:cNvPr id="8" name="Espace réservé du contenu 2">
            <a:extLst>
              <a:ext uri="{FF2B5EF4-FFF2-40B4-BE49-F238E27FC236}">
                <a16:creationId xmlns:a16="http://schemas.microsoft.com/office/drawing/2014/main" id="{40B93C75-4F21-D760-9D6D-506027954259}"/>
              </a:ext>
            </a:extLst>
          </p:cNvPr>
          <p:cNvSpPr>
            <a:spLocks noGrp="1"/>
          </p:cNvSpPr>
          <p:nvPr>
            <p:ph sz="half" idx="2"/>
          </p:nvPr>
        </p:nvSpPr>
        <p:spPr>
          <a:xfrm>
            <a:off x="1092960" y="4927978"/>
            <a:ext cx="4622041" cy="2011534"/>
          </a:xfrm>
        </p:spPr>
        <p:txBody>
          <a:bodyPr>
            <a:normAutofit/>
          </a:bodyPr>
          <a:lstStyle/>
          <a:p>
            <a:pPr marL="633222" lvl="1" indent="-285750"/>
            <a:r>
              <a:rPr lang="fr-FR" sz="1600" b="1" dirty="0">
                <a:solidFill>
                  <a:srgbClr val="C00000"/>
                </a:solidFill>
              </a:rPr>
              <a:t>Pas de signe systémique !</a:t>
            </a:r>
          </a:p>
          <a:p>
            <a:pPr marL="633222" lvl="1" indent="-285750"/>
            <a:r>
              <a:rPr lang="fr-FR" sz="1600" dirty="0">
                <a:solidFill>
                  <a:srgbClr val="C00000"/>
                </a:solidFill>
              </a:rPr>
              <a:t>Valable chez la femme </a:t>
            </a:r>
            <a:r>
              <a:rPr lang="fr-FR" sz="1600" b="1" dirty="0">
                <a:solidFill>
                  <a:srgbClr val="C00000"/>
                </a:solidFill>
              </a:rPr>
              <a:t>ET chez l’homme !</a:t>
            </a:r>
          </a:p>
          <a:p>
            <a:pPr marL="633222" lvl="1" indent="-285750"/>
            <a:r>
              <a:rPr lang="fr-FR" sz="1600" b="1" dirty="0">
                <a:solidFill>
                  <a:srgbClr val="C00000"/>
                </a:solidFill>
              </a:rPr>
              <a:t>En pratique : </a:t>
            </a:r>
            <a:r>
              <a:rPr lang="fr-FR" sz="1600" dirty="0">
                <a:solidFill>
                  <a:srgbClr val="C00000"/>
                </a:solidFill>
              </a:rPr>
              <a:t>prise en charge </a:t>
            </a:r>
            <a:r>
              <a:rPr lang="fr-FR" sz="1600" b="1" dirty="0">
                <a:solidFill>
                  <a:srgbClr val="C00000"/>
                </a:solidFill>
              </a:rPr>
              <a:t>ambulatoire</a:t>
            </a:r>
            <a:r>
              <a:rPr lang="fr-FR" sz="1600" dirty="0">
                <a:solidFill>
                  <a:srgbClr val="C00000"/>
                </a:solidFill>
              </a:rPr>
              <a:t> dans la majorité des cas</a:t>
            </a:r>
          </a:p>
        </p:txBody>
      </p:sp>
      <p:pic>
        <p:nvPicPr>
          <p:cNvPr id="3" name="Image 2">
            <a:extLst>
              <a:ext uri="{FF2B5EF4-FFF2-40B4-BE49-F238E27FC236}">
                <a16:creationId xmlns:a16="http://schemas.microsoft.com/office/drawing/2014/main" id="{9B5CA4C9-78F7-958C-B77C-BBCA2B10AF0D}"/>
              </a:ext>
            </a:extLst>
          </p:cNvPr>
          <p:cNvPicPr>
            <a:picLocks noChangeAspect="1"/>
          </p:cNvPicPr>
          <p:nvPr/>
        </p:nvPicPr>
        <p:blipFill>
          <a:blip r:embed="rId3"/>
          <a:stretch>
            <a:fillRect/>
          </a:stretch>
        </p:blipFill>
        <p:spPr>
          <a:xfrm>
            <a:off x="1255002" y="2399651"/>
            <a:ext cx="9681995" cy="2515971"/>
          </a:xfrm>
          <a:prstGeom prst="rect">
            <a:avLst/>
          </a:prstGeom>
        </p:spPr>
      </p:pic>
      <p:sp>
        <p:nvSpPr>
          <p:cNvPr id="4" name="Espace réservé du contenu 2">
            <a:extLst>
              <a:ext uri="{FF2B5EF4-FFF2-40B4-BE49-F238E27FC236}">
                <a16:creationId xmlns:a16="http://schemas.microsoft.com/office/drawing/2014/main" id="{8CD9A0BA-6971-BE45-AB20-4C478B244BD5}"/>
              </a:ext>
            </a:extLst>
          </p:cNvPr>
          <p:cNvSpPr txBox="1">
            <a:spLocks/>
          </p:cNvSpPr>
          <p:nvPr/>
        </p:nvSpPr>
        <p:spPr>
          <a:xfrm>
            <a:off x="5528435" y="4927978"/>
            <a:ext cx="5570605" cy="14206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 typeface="Arial" panose="020B0604020202020204" pitchFamily="34" charset="0"/>
              <a:buNone/>
              <a:defRPr sz="1800" b="0" kern="1200">
                <a:solidFill>
                  <a:schemeClr val="tx2">
                    <a:lumMod val="85000"/>
                    <a:lumOff val="15000"/>
                  </a:schemeClr>
                </a:solidFill>
                <a:latin typeface="+mn-lt"/>
                <a:ea typeface="+mn-ea"/>
                <a:cs typeface="+mn-cs"/>
              </a:defRPr>
            </a:lvl1pPr>
            <a:lvl2pPr marL="347472" indent="-347472" algn="l" defTabSz="914400" rtl="0" eaLnBrk="1" latinLnBrk="0" hangingPunct="1">
              <a:lnSpc>
                <a:spcPct val="100000"/>
              </a:lnSpc>
              <a:spcBef>
                <a:spcPts val="1800"/>
              </a:spcBef>
              <a:buClr>
                <a:schemeClr val="accent1"/>
              </a:buClr>
              <a:buSzPct val="150000"/>
              <a:buFont typeface="Arial" panose="020B0604020202020204" pitchFamily="34" charset="0"/>
              <a:buChar char="•"/>
              <a:defRPr sz="1800" b="0" kern="1200">
                <a:solidFill>
                  <a:schemeClr val="tx2">
                    <a:lumMod val="85000"/>
                    <a:lumOff val="15000"/>
                  </a:schemeClr>
                </a:solidFill>
                <a:latin typeface="+mn-lt"/>
                <a:ea typeface="+mn-ea"/>
                <a:cs typeface="+mn-cs"/>
              </a:defRPr>
            </a:lvl2pPr>
            <a:lvl3pPr marL="685800" indent="-228600" algn="l" defTabSz="914400" rtl="0" eaLnBrk="1" latinLnBrk="0" hangingPunct="1">
              <a:lnSpc>
                <a:spcPct val="100000"/>
              </a:lnSpc>
              <a:spcBef>
                <a:spcPts val="800"/>
              </a:spcBef>
              <a:buClr>
                <a:schemeClr val="accent1"/>
              </a:buClr>
              <a:buSzPct val="150000"/>
              <a:buFont typeface="Arial" panose="020B0604020202020204" pitchFamily="34" charset="0"/>
              <a:buChar char="•"/>
              <a:defRPr sz="1600" b="0" kern="1200">
                <a:solidFill>
                  <a:schemeClr val="tx2">
                    <a:lumMod val="85000"/>
                    <a:lumOff val="15000"/>
                  </a:schemeClr>
                </a:solidFill>
                <a:latin typeface="+mn-lt"/>
                <a:ea typeface="+mn-ea"/>
                <a:cs typeface="+mn-cs"/>
              </a:defRPr>
            </a:lvl3pPr>
            <a:lvl4pPr marL="11430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4pPr>
            <a:lvl5pPr marL="1600200" indent="-228600" algn="l" defTabSz="914400" rtl="0" eaLnBrk="1" latinLnBrk="0" hangingPunct="1">
              <a:lnSpc>
                <a:spcPct val="100000"/>
              </a:lnSpc>
              <a:spcBef>
                <a:spcPts val="600"/>
              </a:spcBef>
              <a:buClr>
                <a:schemeClr val="accent1"/>
              </a:buClr>
              <a:buSzPct val="150000"/>
              <a:buFont typeface="Arial" panose="020B0604020202020204" pitchFamily="34" charset="0"/>
              <a:buChar char="•"/>
              <a:defRPr sz="1400" b="0" kern="1200">
                <a:solidFill>
                  <a:schemeClr val="tx2">
                    <a:lumMod val="85000"/>
                    <a:lumOff val="15000"/>
                  </a:schemeClr>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633222" lvl="1" indent="-285750"/>
            <a:r>
              <a:rPr lang="nl-BE" sz="1600" dirty="0">
                <a:solidFill>
                  <a:srgbClr val="C00000"/>
                </a:solidFill>
              </a:rPr>
              <a:t>Pyélonéphrite, prostatite, urosepsis, (orchite)</a:t>
            </a:r>
          </a:p>
          <a:p>
            <a:pPr marL="633222" lvl="1" indent="-285750"/>
            <a:r>
              <a:rPr lang="nl-BE" sz="1600" b="1" dirty="0">
                <a:solidFill>
                  <a:srgbClr val="C00000"/>
                </a:solidFill>
              </a:rPr>
              <a:t>En pratique : </a:t>
            </a:r>
            <a:r>
              <a:rPr lang="nl-BE" sz="1600" dirty="0">
                <a:solidFill>
                  <a:srgbClr val="C00000"/>
                </a:solidFill>
              </a:rPr>
              <a:t>bilan biologique, souvent imagerie, parfois hospitalisation</a:t>
            </a:r>
          </a:p>
          <a:p>
            <a:pPr marL="285750" indent="-285750">
              <a:buFont typeface="Arial" panose="020B0604020202020204" pitchFamily="34" charset="0"/>
              <a:buChar char="•"/>
            </a:pPr>
            <a:endParaRPr lang="fr-FR" sz="1600" dirty="0">
              <a:solidFill>
                <a:srgbClr val="C00000"/>
              </a:solidFill>
            </a:endParaRPr>
          </a:p>
        </p:txBody>
      </p:sp>
    </p:spTree>
    <p:extLst>
      <p:ext uri="{BB962C8B-B14F-4D97-AF65-F5344CB8AC3E}">
        <p14:creationId xmlns:p14="http://schemas.microsoft.com/office/powerpoint/2010/main" val="113911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EACFC752-9C53-5B1F-9B74-47CCDBB93C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412BBA-1D23-B5AB-FBA2-FCC0B4A92176}"/>
              </a:ext>
            </a:extLst>
          </p:cNvPr>
          <p:cNvSpPr>
            <a:spLocks noGrp="1"/>
          </p:cNvSpPr>
          <p:nvPr>
            <p:ph type="title"/>
          </p:nvPr>
        </p:nvSpPr>
        <p:spPr/>
        <p:txBody>
          <a:bodyPr anchor="t"/>
          <a:lstStyle/>
          <a:p>
            <a:r>
              <a:rPr lang="fr-FR" dirty="0"/>
              <a:t>8. Pyélonéphrite Aigue</a:t>
            </a:r>
            <a:br>
              <a:rPr lang="fr-FR" dirty="0"/>
            </a:br>
            <a:br>
              <a:rPr lang="fr-FR" dirty="0"/>
            </a:br>
            <a:r>
              <a:rPr lang="fr-FR" sz="2000" b="0" dirty="0"/>
              <a:t>8.1 Définition et Diagnostic</a:t>
            </a:r>
            <a:endParaRPr lang="fr-FR" b="0" dirty="0"/>
          </a:p>
        </p:txBody>
      </p:sp>
      <p:sp>
        <p:nvSpPr>
          <p:cNvPr id="3" name="Espace réservé du contenu 2">
            <a:extLst>
              <a:ext uri="{FF2B5EF4-FFF2-40B4-BE49-F238E27FC236}">
                <a16:creationId xmlns:a16="http://schemas.microsoft.com/office/drawing/2014/main" id="{3CE1DE53-DAFD-2950-2A96-2EE52DC81AFC}"/>
              </a:ext>
            </a:extLst>
          </p:cNvPr>
          <p:cNvSpPr>
            <a:spLocks noGrp="1"/>
          </p:cNvSpPr>
          <p:nvPr>
            <p:ph sz="half" idx="2"/>
          </p:nvPr>
        </p:nvSpPr>
        <p:spPr>
          <a:xfrm>
            <a:off x="676656" y="3017520"/>
            <a:ext cx="10835640" cy="3683726"/>
          </a:xfrm>
        </p:spPr>
        <p:txBody>
          <a:bodyPr>
            <a:normAutofit fontScale="92500" lnSpcReduction="20000"/>
          </a:bodyPr>
          <a:lstStyle/>
          <a:p>
            <a:pPr marL="285750" indent="-285750">
              <a:buFont typeface="Arial" panose="020B0604020202020204" pitchFamily="34" charset="0"/>
              <a:buChar char="•"/>
            </a:pPr>
            <a:r>
              <a:rPr lang="fr-FR" sz="2000" b="1" dirty="0"/>
              <a:t>Toujours infection urinaire systémique</a:t>
            </a:r>
          </a:p>
          <a:p>
            <a:pPr marL="285750" indent="-285750">
              <a:buFont typeface="Arial" panose="020B0604020202020204" pitchFamily="34" charset="0"/>
              <a:buChar char="•"/>
            </a:pPr>
            <a:r>
              <a:rPr lang="fr-FR" sz="2000" b="1" u="sng" dirty="0"/>
              <a:t>Diagnostic clinique :</a:t>
            </a:r>
          </a:p>
          <a:p>
            <a:pPr marL="633222" lvl="1" indent="-285750"/>
            <a:r>
              <a:rPr lang="fr-FR" sz="2000" b="1" dirty="0"/>
              <a:t>Fièvre </a:t>
            </a:r>
            <a:r>
              <a:rPr lang="fr-FR" altLang="fr-FR" sz="2000" b="1" dirty="0">
                <a:solidFill>
                  <a:srgbClr val="000000"/>
                </a:solidFill>
              </a:rPr>
              <a:t>≥</a:t>
            </a:r>
            <a:r>
              <a:rPr lang="fr-FR" sz="2000" b="1" dirty="0"/>
              <a:t> 38°C</a:t>
            </a:r>
          </a:p>
          <a:p>
            <a:pPr marL="633222" lvl="1" indent="-285750"/>
            <a:r>
              <a:rPr lang="fr-FR" sz="2000" dirty="0"/>
              <a:t>Douleur lombaire spontanée ou provoquée</a:t>
            </a:r>
          </a:p>
          <a:p>
            <a:pPr marL="633222" lvl="1" indent="-285750"/>
            <a:r>
              <a:rPr lang="fr-FR" sz="2000" dirty="0"/>
              <a:t>Symptômes urinaires associés possibles mais non obligatoires</a:t>
            </a:r>
          </a:p>
          <a:p>
            <a:pPr marL="285750" indent="-285750">
              <a:buFont typeface="Arial" panose="020B0604020202020204" pitchFamily="34" charset="0"/>
              <a:buChar char="•"/>
            </a:pPr>
            <a:r>
              <a:rPr lang="fr-FR" sz="2000" b="1" u="sng" dirty="0"/>
              <a:t>Examens biologiques :</a:t>
            </a:r>
          </a:p>
          <a:p>
            <a:pPr marL="633222" lvl="1" indent="-285750"/>
            <a:r>
              <a:rPr lang="fr-FR" sz="2000" dirty="0"/>
              <a:t>ECBU systématique avant antibiothérapie</a:t>
            </a:r>
          </a:p>
          <a:p>
            <a:pPr marL="633222" lvl="1" indent="-285750"/>
            <a:r>
              <a:rPr lang="fr-FR" sz="2000" dirty="0"/>
              <a:t>CRP, NFS, GFR ± hémocultures si fièvre élevée ou sepsis suspecté</a:t>
            </a:r>
          </a:p>
        </p:txBody>
      </p:sp>
      <p:pic>
        <p:nvPicPr>
          <p:cNvPr id="5" name="Image 4">
            <a:extLst>
              <a:ext uri="{FF2B5EF4-FFF2-40B4-BE49-F238E27FC236}">
                <a16:creationId xmlns:a16="http://schemas.microsoft.com/office/drawing/2014/main" id="{4E097432-3530-B38E-F0CC-F2185A0FCE6D}"/>
              </a:ext>
            </a:extLst>
          </p:cNvPr>
          <p:cNvPicPr>
            <a:picLocks noChangeAspect="1"/>
          </p:cNvPicPr>
          <p:nvPr/>
        </p:nvPicPr>
        <p:blipFill>
          <a:blip r:embed="rId3"/>
          <a:stretch>
            <a:fillRect/>
          </a:stretch>
        </p:blipFill>
        <p:spPr>
          <a:xfrm>
            <a:off x="8878956" y="0"/>
            <a:ext cx="3313043" cy="4969565"/>
          </a:xfrm>
          <a:prstGeom prst="rect">
            <a:avLst/>
          </a:prstGeom>
        </p:spPr>
      </p:pic>
    </p:spTree>
    <p:extLst>
      <p:ext uri="{BB962C8B-B14F-4D97-AF65-F5344CB8AC3E}">
        <p14:creationId xmlns:p14="http://schemas.microsoft.com/office/powerpoint/2010/main" val="25395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482060FA-668E-FD02-322A-3F638EE4FB5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D1F481-6992-850B-F492-55212EC9E5F8}"/>
              </a:ext>
            </a:extLst>
          </p:cNvPr>
          <p:cNvSpPr>
            <a:spLocks noGrp="1"/>
          </p:cNvSpPr>
          <p:nvPr>
            <p:ph type="title"/>
          </p:nvPr>
        </p:nvSpPr>
        <p:spPr/>
        <p:txBody>
          <a:bodyPr anchor="t"/>
          <a:lstStyle/>
          <a:p>
            <a:r>
              <a:rPr lang="fr-FR" dirty="0"/>
              <a:t>8. Pyélonéphrite Aigue</a:t>
            </a:r>
            <a:br>
              <a:rPr lang="fr-FR" dirty="0"/>
            </a:br>
            <a:br>
              <a:rPr lang="fr-FR" dirty="0"/>
            </a:br>
            <a:r>
              <a:rPr lang="fr-FR" sz="2000" b="0" dirty="0"/>
              <a:t>8.1 Diagnostic</a:t>
            </a:r>
            <a:endParaRPr lang="fr-FR" b="0" dirty="0"/>
          </a:p>
        </p:txBody>
      </p:sp>
      <p:sp>
        <p:nvSpPr>
          <p:cNvPr id="3" name="Espace réservé du contenu 2">
            <a:extLst>
              <a:ext uri="{FF2B5EF4-FFF2-40B4-BE49-F238E27FC236}">
                <a16:creationId xmlns:a16="http://schemas.microsoft.com/office/drawing/2014/main" id="{E1E1811F-3F76-830B-E4AC-4933583DAC18}"/>
              </a:ext>
            </a:extLst>
          </p:cNvPr>
          <p:cNvSpPr>
            <a:spLocks noGrp="1"/>
          </p:cNvSpPr>
          <p:nvPr>
            <p:ph sz="half" idx="2"/>
          </p:nvPr>
        </p:nvSpPr>
        <p:spPr>
          <a:xfrm>
            <a:off x="676656" y="3017520"/>
            <a:ext cx="10835640" cy="3683726"/>
          </a:xfrm>
        </p:spPr>
        <p:txBody>
          <a:bodyPr>
            <a:normAutofit fontScale="92500" lnSpcReduction="10000"/>
          </a:bodyPr>
          <a:lstStyle/>
          <a:p>
            <a:pPr marL="285750" indent="-285750">
              <a:buFont typeface="Arial" panose="020B0604020202020204" pitchFamily="34" charset="0"/>
              <a:buChar char="•"/>
            </a:pPr>
            <a:r>
              <a:rPr lang="fr-FR" sz="2000" b="1" u="sng" dirty="0"/>
              <a:t>Imagerie :</a:t>
            </a:r>
          </a:p>
          <a:p>
            <a:pPr marL="633222" lvl="1" indent="-285750"/>
            <a:r>
              <a:rPr lang="fr-FR" sz="2000" b="1" dirty="0"/>
              <a:t>Non systématique </a:t>
            </a:r>
            <a:r>
              <a:rPr lang="fr-FR" sz="2000" dirty="0"/>
              <a:t>en 1</a:t>
            </a:r>
            <a:r>
              <a:rPr lang="fr-FR" sz="2000" baseline="30000" dirty="0"/>
              <a:t>ère</a:t>
            </a:r>
            <a:r>
              <a:rPr lang="fr-FR" sz="2000" dirty="0"/>
              <a:t> intention</a:t>
            </a:r>
          </a:p>
          <a:p>
            <a:pPr marL="633222" lvl="1" indent="-285750"/>
            <a:r>
              <a:rPr lang="fr-FR" sz="2000" b="1" dirty="0"/>
              <a:t>Indiquée si :</a:t>
            </a:r>
          </a:p>
          <a:p>
            <a:pPr marL="971550" lvl="2" indent="-285750"/>
            <a:r>
              <a:rPr lang="fr-FR" sz="1800" dirty="0"/>
              <a:t>Évolution défavorable à 48-72h</a:t>
            </a:r>
          </a:p>
          <a:p>
            <a:pPr marL="971550" lvl="2" indent="-285750"/>
            <a:r>
              <a:rPr lang="fr-FR" sz="1800" dirty="0"/>
              <a:t>Suspicion d’obstacle</a:t>
            </a:r>
          </a:p>
          <a:p>
            <a:pPr marL="971550" lvl="2" indent="-285750"/>
            <a:r>
              <a:rPr lang="fr-FR" sz="1800" dirty="0"/>
              <a:t>Douleur sévère</a:t>
            </a:r>
          </a:p>
          <a:p>
            <a:pPr marL="971550" lvl="2" indent="-285750"/>
            <a:r>
              <a:rPr lang="fr-FR" sz="1800" dirty="0"/>
              <a:t>Terrain à risque (diabète, immunodépression)</a:t>
            </a:r>
          </a:p>
          <a:p>
            <a:pPr marL="971550" lvl="2" indent="-285750"/>
            <a:r>
              <a:rPr lang="fr-FR" sz="1800" dirty="0"/>
              <a:t>Suspicion d’abcès ou complication</a:t>
            </a:r>
          </a:p>
          <a:p>
            <a:pPr marL="633222" lvl="1" indent="-285750"/>
            <a:r>
              <a:rPr lang="fr-FR" sz="2000" dirty="0"/>
              <a:t>Examen de choix : </a:t>
            </a:r>
            <a:r>
              <a:rPr lang="fr-FR" sz="2000" b="1" dirty="0"/>
              <a:t>échographie </a:t>
            </a:r>
            <a:r>
              <a:rPr lang="fr-FR" sz="2000" dirty="0"/>
              <a:t>±</a:t>
            </a:r>
            <a:r>
              <a:rPr lang="fr-FR" sz="2000" b="1" dirty="0"/>
              <a:t> CT-scan </a:t>
            </a:r>
            <a:r>
              <a:rPr lang="fr-FR" sz="2000" dirty="0"/>
              <a:t>si doute</a:t>
            </a:r>
          </a:p>
        </p:txBody>
      </p:sp>
      <p:pic>
        <p:nvPicPr>
          <p:cNvPr id="4" name="Image 3">
            <a:extLst>
              <a:ext uri="{FF2B5EF4-FFF2-40B4-BE49-F238E27FC236}">
                <a16:creationId xmlns:a16="http://schemas.microsoft.com/office/drawing/2014/main" id="{B51D27A6-7B6D-D5B8-9902-6502419B41B4}"/>
              </a:ext>
            </a:extLst>
          </p:cNvPr>
          <p:cNvPicPr>
            <a:picLocks noChangeAspect="1"/>
          </p:cNvPicPr>
          <p:nvPr/>
        </p:nvPicPr>
        <p:blipFill>
          <a:blip r:embed="rId3"/>
          <a:stretch>
            <a:fillRect/>
          </a:stretch>
        </p:blipFill>
        <p:spPr>
          <a:xfrm>
            <a:off x="4011611" y="1891030"/>
            <a:ext cx="7793103" cy="1338580"/>
          </a:xfrm>
          <a:prstGeom prst="rect">
            <a:avLst/>
          </a:prstGeom>
        </p:spPr>
      </p:pic>
      <p:sp>
        <p:nvSpPr>
          <p:cNvPr id="5" name="Rectangle 4">
            <a:extLst>
              <a:ext uri="{FF2B5EF4-FFF2-40B4-BE49-F238E27FC236}">
                <a16:creationId xmlns:a16="http://schemas.microsoft.com/office/drawing/2014/main" id="{71C7EE2B-0C87-7344-1EDC-0E6BEE31BFDD}"/>
              </a:ext>
            </a:extLst>
          </p:cNvPr>
          <p:cNvSpPr/>
          <p:nvPr/>
        </p:nvSpPr>
        <p:spPr>
          <a:xfrm>
            <a:off x="4011610" y="2939142"/>
            <a:ext cx="7793103" cy="290467"/>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35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99F699AF-9BCD-6F62-2D4B-DBFD313EF1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4593B7-DC35-9178-32CB-4D7740856ED6}"/>
              </a:ext>
            </a:extLst>
          </p:cNvPr>
          <p:cNvSpPr>
            <a:spLocks noGrp="1"/>
          </p:cNvSpPr>
          <p:nvPr>
            <p:ph type="title"/>
          </p:nvPr>
        </p:nvSpPr>
        <p:spPr/>
        <p:txBody>
          <a:bodyPr anchor="t"/>
          <a:lstStyle/>
          <a:p>
            <a:r>
              <a:rPr lang="fr-FR" dirty="0"/>
              <a:t>8. Pyélonéphrite Aigue</a:t>
            </a:r>
            <a:br>
              <a:rPr lang="fr-FR" dirty="0"/>
            </a:br>
            <a:br>
              <a:rPr lang="fr-FR" dirty="0"/>
            </a:br>
            <a:r>
              <a:rPr lang="fr-FR" sz="2000" b="0" dirty="0"/>
              <a:t>8.2 Prise en charge (ambulatoire)</a:t>
            </a:r>
            <a:endParaRPr lang="fr-FR" b="0" dirty="0"/>
          </a:p>
        </p:txBody>
      </p:sp>
      <p:sp>
        <p:nvSpPr>
          <p:cNvPr id="3" name="Espace réservé du contenu 2">
            <a:extLst>
              <a:ext uri="{FF2B5EF4-FFF2-40B4-BE49-F238E27FC236}">
                <a16:creationId xmlns:a16="http://schemas.microsoft.com/office/drawing/2014/main" id="{F07A5205-0486-A50F-FCD3-D0C19B69F9AA}"/>
              </a:ext>
            </a:extLst>
          </p:cNvPr>
          <p:cNvSpPr>
            <a:spLocks noGrp="1"/>
          </p:cNvSpPr>
          <p:nvPr>
            <p:ph sz="half" idx="2"/>
          </p:nvPr>
        </p:nvSpPr>
        <p:spPr>
          <a:xfrm>
            <a:off x="676656" y="3017520"/>
            <a:ext cx="10327675" cy="3714356"/>
          </a:xfrm>
        </p:spPr>
        <p:txBody>
          <a:bodyPr>
            <a:normAutofit/>
          </a:bodyPr>
          <a:lstStyle/>
          <a:p>
            <a:pPr marL="285750" indent="-285750">
              <a:buFont typeface="Arial" panose="020B0604020202020204" pitchFamily="34" charset="0"/>
              <a:buChar char="•"/>
            </a:pPr>
            <a:r>
              <a:rPr lang="fr-FR" sz="2000" b="1" u="sng" dirty="0"/>
              <a:t>Traitement ambulatoire possible si :</a:t>
            </a:r>
            <a:r>
              <a:rPr lang="fr-FR" sz="2000" dirty="0"/>
              <a:t> stabilité hémodynamique, absence de facteur de gravité, bonne observance possible, accès rapide au suivi médical</a:t>
            </a:r>
          </a:p>
        </p:txBody>
      </p:sp>
      <p:pic>
        <p:nvPicPr>
          <p:cNvPr id="4" name="Image 3">
            <a:extLst>
              <a:ext uri="{FF2B5EF4-FFF2-40B4-BE49-F238E27FC236}">
                <a16:creationId xmlns:a16="http://schemas.microsoft.com/office/drawing/2014/main" id="{8653ABF7-38AD-A27C-85D9-FD23B0066774}"/>
              </a:ext>
            </a:extLst>
          </p:cNvPr>
          <p:cNvPicPr>
            <a:picLocks noChangeAspect="1"/>
          </p:cNvPicPr>
          <p:nvPr/>
        </p:nvPicPr>
        <p:blipFill>
          <a:blip r:embed="rId3"/>
          <a:stretch>
            <a:fillRect/>
          </a:stretch>
        </p:blipFill>
        <p:spPr>
          <a:xfrm>
            <a:off x="1009201" y="3974589"/>
            <a:ext cx="10173595" cy="1048333"/>
          </a:xfrm>
          <a:prstGeom prst="rect">
            <a:avLst/>
          </a:prstGeom>
        </p:spPr>
      </p:pic>
      <p:pic>
        <p:nvPicPr>
          <p:cNvPr id="5" name="Image 4">
            <a:extLst>
              <a:ext uri="{FF2B5EF4-FFF2-40B4-BE49-F238E27FC236}">
                <a16:creationId xmlns:a16="http://schemas.microsoft.com/office/drawing/2014/main" id="{C6544BF8-D35C-834B-92D1-FDA8BDE993F2}"/>
              </a:ext>
            </a:extLst>
          </p:cNvPr>
          <p:cNvPicPr>
            <a:picLocks noChangeAspect="1"/>
          </p:cNvPicPr>
          <p:nvPr/>
        </p:nvPicPr>
        <p:blipFill>
          <a:blip r:embed="rId4"/>
          <a:stretch>
            <a:fillRect/>
          </a:stretch>
        </p:blipFill>
        <p:spPr>
          <a:xfrm>
            <a:off x="779456" y="5298053"/>
            <a:ext cx="10633087" cy="1048333"/>
          </a:xfrm>
          <a:prstGeom prst="rect">
            <a:avLst/>
          </a:prstGeom>
        </p:spPr>
      </p:pic>
      <p:sp>
        <p:nvSpPr>
          <p:cNvPr id="6" name="Rectangle 5">
            <a:extLst>
              <a:ext uri="{FF2B5EF4-FFF2-40B4-BE49-F238E27FC236}">
                <a16:creationId xmlns:a16="http://schemas.microsoft.com/office/drawing/2014/main" id="{7FE5D4AE-C82B-F357-3137-35222EB426BC}"/>
              </a:ext>
            </a:extLst>
          </p:cNvPr>
          <p:cNvSpPr/>
          <p:nvPr/>
        </p:nvSpPr>
        <p:spPr>
          <a:xfrm>
            <a:off x="779456" y="5715462"/>
            <a:ext cx="10633086" cy="630924"/>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0463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99F699AF-9BCD-6F62-2D4B-DBFD313EF1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4593B7-DC35-9178-32CB-4D7740856ED6}"/>
              </a:ext>
            </a:extLst>
          </p:cNvPr>
          <p:cNvSpPr>
            <a:spLocks noGrp="1"/>
          </p:cNvSpPr>
          <p:nvPr>
            <p:ph type="title"/>
          </p:nvPr>
        </p:nvSpPr>
        <p:spPr/>
        <p:txBody>
          <a:bodyPr anchor="t"/>
          <a:lstStyle/>
          <a:p>
            <a:r>
              <a:rPr lang="fr-FR" dirty="0"/>
              <a:t>8. Pyélonéphrite Aigue</a:t>
            </a:r>
            <a:br>
              <a:rPr lang="fr-FR" dirty="0"/>
            </a:br>
            <a:br>
              <a:rPr lang="fr-FR" dirty="0"/>
            </a:br>
            <a:r>
              <a:rPr lang="fr-FR" sz="2000" b="0" dirty="0"/>
              <a:t>8.2 Prise en charge (ambulatoire)</a:t>
            </a:r>
            <a:endParaRPr lang="fr-FR" b="0" dirty="0"/>
          </a:p>
        </p:txBody>
      </p:sp>
      <p:pic>
        <p:nvPicPr>
          <p:cNvPr id="8" name="Image 7">
            <a:extLst>
              <a:ext uri="{FF2B5EF4-FFF2-40B4-BE49-F238E27FC236}">
                <a16:creationId xmlns:a16="http://schemas.microsoft.com/office/drawing/2014/main" id="{D3160544-665F-E3DD-B0CF-A6FB4F2D7472}"/>
              </a:ext>
            </a:extLst>
          </p:cNvPr>
          <p:cNvPicPr>
            <a:picLocks noChangeAspect="1"/>
          </p:cNvPicPr>
          <p:nvPr/>
        </p:nvPicPr>
        <p:blipFill>
          <a:blip r:embed="rId3"/>
          <a:stretch>
            <a:fillRect/>
          </a:stretch>
        </p:blipFill>
        <p:spPr>
          <a:xfrm>
            <a:off x="6227379" y="2391191"/>
            <a:ext cx="5964621" cy="2151175"/>
          </a:xfrm>
          <a:prstGeom prst="rect">
            <a:avLst/>
          </a:prstGeom>
        </p:spPr>
      </p:pic>
      <p:sp>
        <p:nvSpPr>
          <p:cNvPr id="9" name="Espace réservé du contenu 2">
            <a:extLst>
              <a:ext uri="{FF2B5EF4-FFF2-40B4-BE49-F238E27FC236}">
                <a16:creationId xmlns:a16="http://schemas.microsoft.com/office/drawing/2014/main" id="{EE314AEA-C161-DF08-C6CF-02B6D8912AA4}"/>
              </a:ext>
            </a:extLst>
          </p:cNvPr>
          <p:cNvSpPr>
            <a:spLocks noGrp="1"/>
          </p:cNvSpPr>
          <p:nvPr>
            <p:ph sz="half" idx="2"/>
          </p:nvPr>
        </p:nvSpPr>
        <p:spPr>
          <a:xfrm>
            <a:off x="676656" y="3017520"/>
            <a:ext cx="10327675" cy="3714356"/>
          </a:xfrm>
        </p:spPr>
        <p:txBody>
          <a:bodyPr>
            <a:normAutofit/>
          </a:bodyPr>
          <a:lstStyle/>
          <a:p>
            <a:pPr marL="285750" indent="-285750">
              <a:buFont typeface="Arial" panose="020B0604020202020204" pitchFamily="34" charset="0"/>
              <a:buChar char="•"/>
            </a:pPr>
            <a:r>
              <a:rPr lang="fr-FR" sz="2000" b="1" u="sng" dirty="0"/>
              <a:t>1</a:t>
            </a:r>
            <a:r>
              <a:rPr lang="fr-FR" sz="2000" b="1" u="sng" baseline="30000" dirty="0"/>
              <a:t>er</a:t>
            </a:r>
            <a:r>
              <a:rPr lang="fr-FR" sz="2000" b="1" u="sng" dirty="0"/>
              <a:t> choix :</a:t>
            </a:r>
          </a:p>
          <a:p>
            <a:pPr marL="633222" lvl="1" indent="-285750"/>
            <a:r>
              <a:rPr lang="fr-FR" sz="2000" b="1" dirty="0" err="1">
                <a:solidFill>
                  <a:srgbClr val="C00000"/>
                </a:solidFill>
              </a:rPr>
              <a:t>Lévofloxacine</a:t>
            </a:r>
            <a:r>
              <a:rPr lang="fr-FR" sz="2000" b="1" dirty="0">
                <a:solidFill>
                  <a:srgbClr val="C00000"/>
                </a:solidFill>
              </a:rPr>
              <a:t> : 500mg 1x/j 5-7 jours</a:t>
            </a:r>
          </a:p>
          <a:p>
            <a:pPr marL="633222" lvl="1" indent="-285750"/>
            <a:r>
              <a:rPr lang="fr-FR" sz="2000" b="1" dirty="0">
                <a:solidFill>
                  <a:srgbClr val="C00000"/>
                </a:solidFill>
              </a:rPr>
              <a:t>Ciprofloxacine 500mg 2x/j 7 jours</a:t>
            </a:r>
          </a:p>
          <a:p>
            <a:pPr marL="342900" indent="-342900">
              <a:buFont typeface="Arial" panose="020B0604020202020204" pitchFamily="34" charset="0"/>
              <a:buChar char="•"/>
            </a:pPr>
            <a:r>
              <a:rPr lang="fr-FR" sz="2000" b="1" u="sng" dirty="0"/>
              <a:t>2</a:t>
            </a:r>
            <a:r>
              <a:rPr lang="fr-FR" sz="2000" b="1" u="sng" baseline="30000" dirty="0"/>
              <a:t>e</a:t>
            </a:r>
            <a:r>
              <a:rPr lang="fr-FR" sz="2000" b="1" u="sng" dirty="0"/>
              <a:t> choix :</a:t>
            </a:r>
          </a:p>
          <a:p>
            <a:pPr marL="690372" lvl="1" indent="-342900"/>
            <a:r>
              <a:rPr lang="fr-FR" sz="2000" b="1" dirty="0">
                <a:solidFill>
                  <a:srgbClr val="C00000"/>
                </a:solidFill>
              </a:rPr>
              <a:t>Amoxicilline-acide clavulanique 875/125mg 3x/j 14 jours</a:t>
            </a:r>
          </a:p>
          <a:p>
            <a:pPr marL="690372" lvl="1" indent="-342900"/>
            <a:r>
              <a:rPr lang="fr-FR" sz="2000" b="1" dirty="0">
                <a:solidFill>
                  <a:srgbClr val="C00000"/>
                </a:solidFill>
              </a:rPr>
              <a:t>Co-trimoxazole 800/160mg 2x/j 14 jours</a:t>
            </a:r>
          </a:p>
        </p:txBody>
      </p:sp>
      <p:sp>
        <p:nvSpPr>
          <p:cNvPr id="5" name="Rectangle 4">
            <a:extLst>
              <a:ext uri="{FF2B5EF4-FFF2-40B4-BE49-F238E27FC236}">
                <a16:creationId xmlns:a16="http://schemas.microsoft.com/office/drawing/2014/main" id="{6EFA194F-BF77-8FE5-1294-00112B3103FD}"/>
              </a:ext>
            </a:extLst>
          </p:cNvPr>
          <p:cNvSpPr/>
          <p:nvPr/>
        </p:nvSpPr>
        <p:spPr>
          <a:xfrm>
            <a:off x="9728462" y="2762174"/>
            <a:ext cx="2318994" cy="433513"/>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4500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AEC2E386-0FE6-CCA0-A204-2BCE49CDDC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333FCC-3BE3-E3D3-64E9-38ADDC038D80}"/>
              </a:ext>
            </a:extLst>
          </p:cNvPr>
          <p:cNvSpPr>
            <a:spLocks noGrp="1"/>
          </p:cNvSpPr>
          <p:nvPr>
            <p:ph type="title"/>
          </p:nvPr>
        </p:nvSpPr>
        <p:spPr/>
        <p:txBody>
          <a:bodyPr anchor="t"/>
          <a:lstStyle/>
          <a:p>
            <a:r>
              <a:rPr lang="fr-FR" dirty="0"/>
              <a:t>8. Pyélonéphrite Aigue</a:t>
            </a:r>
            <a:br>
              <a:rPr lang="fr-FR" dirty="0"/>
            </a:br>
            <a:br>
              <a:rPr lang="fr-FR" dirty="0"/>
            </a:br>
            <a:r>
              <a:rPr lang="fr-FR" sz="2000" b="0" dirty="0"/>
              <a:t>8.2 Prise en charge (</a:t>
            </a:r>
            <a:r>
              <a:rPr lang="fr-FR" sz="2000" b="0" dirty="0" err="1"/>
              <a:t>Hopital</a:t>
            </a:r>
            <a:r>
              <a:rPr lang="fr-FR" sz="2000" b="0" dirty="0"/>
              <a:t>)</a:t>
            </a:r>
            <a:endParaRPr lang="fr-FR" b="0" dirty="0"/>
          </a:p>
        </p:txBody>
      </p:sp>
      <p:sp>
        <p:nvSpPr>
          <p:cNvPr id="3" name="Espace réservé du contenu 2">
            <a:extLst>
              <a:ext uri="{FF2B5EF4-FFF2-40B4-BE49-F238E27FC236}">
                <a16:creationId xmlns:a16="http://schemas.microsoft.com/office/drawing/2014/main" id="{73E4CF4D-6787-86CF-CF4E-3C6C05447B12}"/>
              </a:ext>
            </a:extLst>
          </p:cNvPr>
          <p:cNvSpPr>
            <a:spLocks noGrp="1"/>
          </p:cNvSpPr>
          <p:nvPr>
            <p:ph sz="half" idx="2"/>
          </p:nvPr>
        </p:nvSpPr>
        <p:spPr>
          <a:xfrm>
            <a:off x="676656" y="3017520"/>
            <a:ext cx="10835640" cy="3840480"/>
          </a:xfrm>
        </p:spPr>
        <p:txBody>
          <a:bodyPr>
            <a:normAutofit/>
          </a:bodyPr>
          <a:lstStyle/>
          <a:p>
            <a:pPr marL="342900" indent="-342900">
              <a:buFont typeface="Arial" panose="020B0604020202020204" pitchFamily="34" charset="0"/>
              <a:buChar char="•"/>
            </a:pPr>
            <a:r>
              <a:rPr lang="fr-FR" sz="2000" b="1" u="sng" dirty="0"/>
              <a:t>Hospitalisation recommandée si :</a:t>
            </a:r>
          </a:p>
          <a:p>
            <a:pPr marL="633222" lvl="1" indent="-285750"/>
            <a:r>
              <a:rPr lang="fr-FR" sz="2000" dirty="0"/>
              <a:t>Sepsis ou choc</a:t>
            </a:r>
          </a:p>
          <a:p>
            <a:pPr marL="633222" lvl="1" indent="-285750"/>
            <a:r>
              <a:rPr lang="fr-FR" sz="2000" dirty="0"/>
              <a:t>Douleur intense ou vomissements</a:t>
            </a:r>
          </a:p>
          <a:p>
            <a:pPr marL="633222" lvl="1" indent="-285750"/>
            <a:r>
              <a:rPr lang="fr-FR" sz="2000" dirty="0"/>
              <a:t>Grossesse</a:t>
            </a:r>
          </a:p>
          <a:p>
            <a:pPr marL="633222" lvl="1" indent="-285750"/>
            <a:r>
              <a:rPr lang="fr-FR" sz="2000" dirty="0"/>
              <a:t>Terrain fragile</a:t>
            </a:r>
          </a:p>
          <a:p>
            <a:pPr marL="633222" lvl="1" indent="-285750"/>
            <a:r>
              <a:rPr lang="fr-FR" sz="2000" dirty="0"/>
              <a:t>Obstacle urinaire suspecté</a:t>
            </a:r>
          </a:p>
          <a:p>
            <a:pPr marL="633222" lvl="1" indent="-285750"/>
            <a:r>
              <a:rPr lang="fr-FR" sz="2000" dirty="0"/>
              <a:t>Résistance antibiotique</a:t>
            </a:r>
          </a:p>
        </p:txBody>
      </p:sp>
      <p:pic>
        <p:nvPicPr>
          <p:cNvPr id="4" name="Image 3">
            <a:extLst>
              <a:ext uri="{FF2B5EF4-FFF2-40B4-BE49-F238E27FC236}">
                <a16:creationId xmlns:a16="http://schemas.microsoft.com/office/drawing/2014/main" id="{F88B9D04-620B-04CA-BEDD-37024A1E8D17}"/>
              </a:ext>
            </a:extLst>
          </p:cNvPr>
          <p:cNvPicPr>
            <a:picLocks noChangeAspect="1"/>
          </p:cNvPicPr>
          <p:nvPr/>
        </p:nvPicPr>
        <p:blipFill>
          <a:blip r:embed="rId3"/>
          <a:stretch>
            <a:fillRect/>
          </a:stretch>
        </p:blipFill>
        <p:spPr>
          <a:xfrm>
            <a:off x="9203634" y="2375452"/>
            <a:ext cx="2988365" cy="4482548"/>
          </a:xfrm>
          <a:prstGeom prst="rect">
            <a:avLst/>
          </a:prstGeom>
        </p:spPr>
      </p:pic>
    </p:spTree>
    <p:extLst>
      <p:ext uri="{BB962C8B-B14F-4D97-AF65-F5344CB8AC3E}">
        <p14:creationId xmlns:p14="http://schemas.microsoft.com/office/powerpoint/2010/main" val="164262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AEC2E386-0FE6-CCA0-A204-2BCE49CDDC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333FCC-3BE3-E3D3-64E9-38ADDC038D80}"/>
              </a:ext>
            </a:extLst>
          </p:cNvPr>
          <p:cNvSpPr>
            <a:spLocks noGrp="1"/>
          </p:cNvSpPr>
          <p:nvPr>
            <p:ph type="title"/>
          </p:nvPr>
        </p:nvSpPr>
        <p:spPr/>
        <p:txBody>
          <a:bodyPr anchor="t"/>
          <a:lstStyle/>
          <a:p>
            <a:r>
              <a:rPr lang="fr-FR" dirty="0"/>
              <a:t>8. Pyélonéphrite Aigue</a:t>
            </a:r>
            <a:br>
              <a:rPr lang="fr-FR" dirty="0"/>
            </a:br>
            <a:br>
              <a:rPr lang="fr-FR" dirty="0"/>
            </a:br>
            <a:r>
              <a:rPr lang="fr-FR" sz="2000" b="0" dirty="0"/>
              <a:t>8.2 Prise en charge (</a:t>
            </a:r>
            <a:r>
              <a:rPr lang="fr-FR" sz="2000" b="0" dirty="0" err="1"/>
              <a:t>Hopital</a:t>
            </a:r>
            <a:r>
              <a:rPr lang="fr-FR" sz="2000" b="0" dirty="0"/>
              <a:t>)</a:t>
            </a:r>
            <a:endParaRPr lang="fr-FR" b="0" dirty="0"/>
          </a:p>
        </p:txBody>
      </p:sp>
      <p:sp>
        <p:nvSpPr>
          <p:cNvPr id="3" name="Espace réservé du contenu 2">
            <a:extLst>
              <a:ext uri="{FF2B5EF4-FFF2-40B4-BE49-F238E27FC236}">
                <a16:creationId xmlns:a16="http://schemas.microsoft.com/office/drawing/2014/main" id="{73E4CF4D-6787-86CF-CF4E-3C6C05447B12}"/>
              </a:ext>
            </a:extLst>
          </p:cNvPr>
          <p:cNvSpPr>
            <a:spLocks noGrp="1"/>
          </p:cNvSpPr>
          <p:nvPr>
            <p:ph sz="half" idx="2"/>
          </p:nvPr>
        </p:nvSpPr>
        <p:spPr>
          <a:xfrm>
            <a:off x="676656" y="3017520"/>
            <a:ext cx="10835640" cy="3840480"/>
          </a:xfrm>
        </p:spPr>
        <p:txBody>
          <a:bodyPr>
            <a:normAutofit/>
          </a:bodyPr>
          <a:lstStyle/>
          <a:p>
            <a:pPr marL="342900" indent="-342900">
              <a:buFont typeface="Arial" panose="020B0604020202020204" pitchFamily="34" charset="0"/>
              <a:buChar char="•"/>
            </a:pPr>
            <a:r>
              <a:rPr lang="fr-FR" sz="2000" b="1" u="sng" dirty="0"/>
              <a:t>1</a:t>
            </a:r>
            <a:r>
              <a:rPr lang="fr-FR" sz="2000" b="1" u="sng" baseline="30000" dirty="0"/>
              <a:t>ère</a:t>
            </a:r>
            <a:r>
              <a:rPr lang="fr-FR" sz="2000" b="1" u="sng" dirty="0"/>
              <a:t> ligne :</a:t>
            </a:r>
          </a:p>
          <a:p>
            <a:pPr marL="690372" lvl="1" indent="-342900"/>
            <a:r>
              <a:rPr lang="fr-FR" sz="2000" b="1" dirty="0">
                <a:solidFill>
                  <a:srgbClr val="C00000"/>
                </a:solidFill>
              </a:rPr>
              <a:t>Ceftriaxone (Rocéphine) 2g 1x/j</a:t>
            </a:r>
          </a:p>
          <a:p>
            <a:pPr marL="690372" lvl="1" indent="-342900"/>
            <a:r>
              <a:rPr lang="fr-FR" sz="2000" dirty="0"/>
              <a:t>Ciprofloxacine 400mg 2x/j</a:t>
            </a:r>
          </a:p>
          <a:p>
            <a:pPr marL="342900" indent="-342900">
              <a:buFont typeface="Arial" panose="020B0604020202020204" pitchFamily="34" charset="0"/>
              <a:buChar char="•"/>
            </a:pPr>
            <a:r>
              <a:rPr lang="fr-FR" sz="2000" b="1" u="sng" dirty="0"/>
              <a:t>2</a:t>
            </a:r>
            <a:r>
              <a:rPr lang="fr-FR" sz="2000" b="1" u="sng" baseline="30000" dirty="0"/>
              <a:t>e</a:t>
            </a:r>
            <a:r>
              <a:rPr lang="fr-FR" sz="2000" b="1" u="sng" dirty="0"/>
              <a:t> ligne :</a:t>
            </a:r>
          </a:p>
          <a:p>
            <a:pPr marL="690372" lvl="1" indent="-342900"/>
            <a:r>
              <a:rPr lang="fr-FR" sz="2000" dirty="0" err="1"/>
              <a:t>Piperacillin</a:t>
            </a:r>
            <a:r>
              <a:rPr lang="fr-FR" sz="2000" dirty="0"/>
              <a:t>/</a:t>
            </a:r>
            <a:r>
              <a:rPr lang="fr-FR" sz="2000" dirty="0" err="1"/>
              <a:t>Tazobactam</a:t>
            </a:r>
            <a:endParaRPr lang="fr-FR" sz="2000" dirty="0"/>
          </a:p>
          <a:p>
            <a:pPr marL="690372" lvl="1" indent="-342900"/>
            <a:r>
              <a:rPr lang="fr-FR" sz="2000" dirty="0" err="1"/>
              <a:t>Cefepime</a:t>
            </a:r>
            <a:endParaRPr lang="fr-FR" sz="2000" dirty="0"/>
          </a:p>
          <a:p>
            <a:pPr marL="690372" lvl="1" indent="-342900"/>
            <a:r>
              <a:rPr lang="fr-FR" sz="2000" dirty="0"/>
              <a:t>Gentamicine et amikacine non étudiés en monothérapie </a:t>
            </a:r>
          </a:p>
        </p:txBody>
      </p:sp>
      <p:pic>
        <p:nvPicPr>
          <p:cNvPr id="4" name="Image 3">
            <a:extLst>
              <a:ext uri="{FF2B5EF4-FFF2-40B4-BE49-F238E27FC236}">
                <a16:creationId xmlns:a16="http://schemas.microsoft.com/office/drawing/2014/main" id="{5AFDA268-B7B0-0939-5D88-279BDAE13D78}"/>
              </a:ext>
            </a:extLst>
          </p:cNvPr>
          <p:cNvPicPr>
            <a:picLocks noChangeAspect="1"/>
          </p:cNvPicPr>
          <p:nvPr/>
        </p:nvPicPr>
        <p:blipFill>
          <a:blip r:embed="rId3"/>
          <a:stretch>
            <a:fillRect/>
          </a:stretch>
        </p:blipFill>
        <p:spPr>
          <a:xfrm>
            <a:off x="5404658" y="2389127"/>
            <a:ext cx="6787342" cy="876300"/>
          </a:xfrm>
          <a:prstGeom prst="rect">
            <a:avLst/>
          </a:prstGeom>
        </p:spPr>
      </p:pic>
      <p:pic>
        <p:nvPicPr>
          <p:cNvPr id="5" name="Image 4">
            <a:extLst>
              <a:ext uri="{FF2B5EF4-FFF2-40B4-BE49-F238E27FC236}">
                <a16:creationId xmlns:a16="http://schemas.microsoft.com/office/drawing/2014/main" id="{5AF86448-65A4-BF72-37E2-FA75DCA4AD63}"/>
              </a:ext>
            </a:extLst>
          </p:cNvPr>
          <p:cNvPicPr>
            <a:picLocks noChangeAspect="1"/>
          </p:cNvPicPr>
          <p:nvPr/>
        </p:nvPicPr>
        <p:blipFill>
          <a:blip r:embed="rId4"/>
          <a:stretch>
            <a:fillRect/>
          </a:stretch>
        </p:blipFill>
        <p:spPr>
          <a:xfrm>
            <a:off x="5404658" y="4544604"/>
            <a:ext cx="6768158" cy="1096251"/>
          </a:xfrm>
          <a:prstGeom prst="rect">
            <a:avLst/>
          </a:prstGeom>
        </p:spPr>
      </p:pic>
      <p:sp>
        <p:nvSpPr>
          <p:cNvPr id="6" name="Rectangle 5">
            <a:extLst>
              <a:ext uri="{FF2B5EF4-FFF2-40B4-BE49-F238E27FC236}">
                <a16:creationId xmlns:a16="http://schemas.microsoft.com/office/drawing/2014/main" id="{3D1670C1-D72F-8714-C26A-2911ECDB2127}"/>
              </a:ext>
            </a:extLst>
          </p:cNvPr>
          <p:cNvSpPr/>
          <p:nvPr/>
        </p:nvSpPr>
        <p:spPr>
          <a:xfrm>
            <a:off x="5404658" y="2389127"/>
            <a:ext cx="6787342" cy="44372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F2E49E7-DB68-6EC9-50B6-29D0A8A60EAE}"/>
              </a:ext>
            </a:extLst>
          </p:cNvPr>
          <p:cNvSpPr/>
          <p:nvPr/>
        </p:nvSpPr>
        <p:spPr>
          <a:xfrm>
            <a:off x="5404658" y="5381808"/>
            <a:ext cx="6787342" cy="259047"/>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012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AEC2E386-0FE6-CCA0-A204-2BCE49CDDC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333FCC-3BE3-E3D3-64E9-38ADDC038D80}"/>
              </a:ext>
            </a:extLst>
          </p:cNvPr>
          <p:cNvSpPr>
            <a:spLocks noGrp="1"/>
          </p:cNvSpPr>
          <p:nvPr>
            <p:ph type="title"/>
          </p:nvPr>
        </p:nvSpPr>
        <p:spPr/>
        <p:txBody>
          <a:bodyPr anchor="t"/>
          <a:lstStyle/>
          <a:p>
            <a:r>
              <a:rPr lang="fr-FR" dirty="0"/>
              <a:t>8. Pyélonéphrite Aigue</a:t>
            </a:r>
            <a:br>
              <a:rPr lang="fr-FR" dirty="0"/>
            </a:br>
            <a:br>
              <a:rPr lang="fr-FR" dirty="0"/>
            </a:br>
            <a:r>
              <a:rPr lang="fr-FR" sz="2000" b="0" dirty="0"/>
              <a:t>8.2 Prise en charge (</a:t>
            </a:r>
            <a:r>
              <a:rPr lang="fr-FR" sz="2000" b="0" dirty="0" err="1"/>
              <a:t>Hopital</a:t>
            </a:r>
            <a:r>
              <a:rPr lang="fr-FR" sz="2000" b="0" dirty="0"/>
              <a:t>)</a:t>
            </a:r>
            <a:endParaRPr lang="fr-FR" b="0" dirty="0"/>
          </a:p>
        </p:txBody>
      </p:sp>
      <p:pic>
        <p:nvPicPr>
          <p:cNvPr id="8" name="Image 7">
            <a:extLst>
              <a:ext uri="{FF2B5EF4-FFF2-40B4-BE49-F238E27FC236}">
                <a16:creationId xmlns:a16="http://schemas.microsoft.com/office/drawing/2014/main" id="{31EAAA2A-4CDC-335C-C0B8-854C9F78F4BB}"/>
              </a:ext>
            </a:extLst>
          </p:cNvPr>
          <p:cNvPicPr>
            <a:picLocks noChangeAspect="1"/>
          </p:cNvPicPr>
          <p:nvPr/>
        </p:nvPicPr>
        <p:blipFill>
          <a:blip r:embed="rId3"/>
          <a:stretch>
            <a:fillRect/>
          </a:stretch>
        </p:blipFill>
        <p:spPr>
          <a:xfrm>
            <a:off x="1225200" y="2525373"/>
            <a:ext cx="9741599" cy="4174971"/>
          </a:xfrm>
          <a:prstGeom prst="rect">
            <a:avLst/>
          </a:prstGeom>
        </p:spPr>
      </p:pic>
    </p:spTree>
    <p:extLst>
      <p:ext uri="{BB962C8B-B14F-4D97-AF65-F5344CB8AC3E}">
        <p14:creationId xmlns:p14="http://schemas.microsoft.com/office/powerpoint/2010/main" val="97553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a:extLst>
            <a:ext uri="{FF2B5EF4-FFF2-40B4-BE49-F238E27FC236}">
              <a16:creationId xmlns:a16="http://schemas.microsoft.com/office/drawing/2014/main" id="{42A9E3B2-5A0C-87E5-0826-A3CC042B5E9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4B1532E-85ED-B50F-5E43-000DAB3EF2A7}"/>
              </a:ext>
            </a:extLst>
          </p:cNvPr>
          <p:cNvSpPr>
            <a:spLocks noGrp="1"/>
          </p:cNvSpPr>
          <p:nvPr>
            <p:ph type="title"/>
          </p:nvPr>
        </p:nvSpPr>
        <p:spPr/>
        <p:txBody>
          <a:bodyPr anchor="t"/>
          <a:lstStyle/>
          <a:p>
            <a:r>
              <a:rPr lang="fr-FR" dirty="0"/>
              <a:t>8. Pyélonéphrite Aigue</a:t>
            </a:r>
            <a:br>
              <a:rPr lang="fr-FR" dirty="0"/>
            </a:br>
            <a:br>
              <a:rPr lang="fr-FR" dirty="0"/>
            </a:br>
            <a:r>
              <a:rPr lang="fr-FR" sz="2000" dirty="0">
                <a:solidFill>
                  <a:srgbClr val="C00000"/>
                </a:solidFill>
              </a:rPr>
              <a:t>8.3 Messages clés</a:t>
            </a:r>
            <a:endParaRPr lang="fr-FR" dirty="0">
              <a:solidFill>
                <a:srgbClr val="C00000"/>
              </a:solidFill>
            </a:endParaRPr>
          </a:p>
        </p:txBody>
      </p:sp>
      <p:sp>
        <p:nvSpPr>
          <p:cNvPr id="3" name="Espace réservé du contenu 2">
            <a:extLst>
              <a:ext uri="{FF2B5EF4-FFF2-40B4-BE49-F238E27FC236}">
                <a16:creationId xmlns:a16="http://schemas.microsoft.com/office/drawing/2014/main" id="{2D3DCA6F-B634-DB16-F4A3-4E028BF0CC68}"/>
              </a:ext>
            </a:extLst>
          </p:cNvPr>
          <p:cNvSpPr>
            <a:spLocks noGrp="1"/>
          </p:cNvSpPr>
          <p:nvPr>
            <p:ph sz="half" idx="2"/>
          </p:nvPr>
        </p:nvSpPr>
        <p:spPr/>
        <p:txBody>
          <a:bodyPr>
            <a:normAutofit/>
          </a:bodyPr>
          <a:lstStyle/>
          <a:p>
            <a:pPr marL="285750" indent="-285750">
              <a:buFont typeface="Arial" panose="020B0604020202020204" pitchFamily="34" charset="0"/>
              <a:buChar char="•"/>
            </a:pPr>
            <a:r>
              <a:rPr lang="fr-FR" sz="2800" dirty="0">
                <a:solidFill>
                  <a:srgbClr val="C00000"/>
                </a:solidFill>
              </a:rPr>
              <a:t>Toujours considérer comme une </a:t>
            </a:r>
            <a:r>
              <a:rPr lang="fr-FR" sz="2800" b="1" dirty="0">
                <a:solidFill>
                  <a:srgbClr val="C00000"/>
                </a:solidFill>
              </a:rPr>
              <a:t>infection systémique</a:t>
            </a:r>
          </a:p>
          <a:p>
            <a:pPr marL="285750" indent="-285750">
              <a:buFont typeface="Arial" panose="020B0604020202020204" pitchFamily="34" charset="0"/>
              <a:buChar char="•"/>
            </a:pPr>
            <a:r>
              <a:rPr lang="fr-FR" sz="2800" b="1" dirty="0">
                <a:solidFill>
                  <a:srgbClr val="C00000"/>
                </a:solidFill>
              </a:rPr>
              <a:t>ECBU obligatoire</a:t>
            </a:r>
          </a:p>
          <a:p>
            <a:pPr marL="285750" indent="-285750">
              <a:buFont typeface="Arial" panose="020B0604020202020204" pitchFamily="34" charset="0"/>
              <a:buChar char="•"/>
            </a:pPr>
            <a:r>
              <a:rPr lang="fr-FR" sz="2800" dirty="0">
                <a:solidFill>
                  <a:srgbClr val="C00000"/>
                </a:solidFill>
              </a:rPr>
              <a:t>Imagerie </a:t>
            </a:r>
            <a:r>
              <a:rPr lang="fr-FR" sz="2800" b="1" dirty="0">
                <a:solidFill>
                  <a:srgbClr val="C00000"/>
                </a:solidFill>
              </a:rPr>
              <a:t>ciblée (si possible)</a:t>
            </a:r>
            <a:r>
              <a:rPr lang="fr-FR" sz="2800" dirty="0">
                <a:solidFill>
                  <a:srgbClr val="C00000"/>
                </a:solidFill>
              </a:rPr>
              <a:t>, pas automatique (si possible)</a:t>
            </a:r>
          </a:p>
          <a:p>
            <a:pPr marL="285750" indent="-285750">
              <a:buFont typeface="Arial" panose="020B0604020202020204" pitchFamily="34" charset="0"/>
              <a:buChar char="•"/>
            </a:pPr>
            <a:r>
              <a:rPr lang="fr-FR" sz="2800" b="1" dirty="0">
                <a:solidFill>
                  <a:srgbClr val="C00000"/>
                </a:solidFill>
              </a:rPr>
              <a:t>Réévaluation</a:t>
            </a:r>
            <a:r>
              <a:rPr lang="fr-FR" sz="2800" dirty="0">
                <a:solidFill>
                  <a:srgbClr val="C00000"/>
                </a:solidFill>
              </a:rPr>
              <a:t> clinique à 48-72h indispensable</a:t>
            </a:r>
          </a:p>
        </p:txBody>
      </p:sp>
    </p:spTree>
    <p:extLst>
      <p:ext uri="{BB962C8B-B14F-4D97-AF65-F5344CB8AC3E}">
        <p14:creationId xmlns:p14="http://schemas.microsoft.com/office/powerpoint/2010/main" val="363293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53F921B-8FD7-DA8D-EBCF-21215F49CB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41D0EF1-2C5B-1D41-448F-8BF80C1D3905}"/>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9.1 Classification</a:t>
            </a:r>
            <a:endParaRPr lang="fr-FR" b="0" dirty="0"/>
          </a:p>
        </p:txBody>
      </p:sp>
      <p:sp>
        <p:nvSpPr>
          <p:cNvPr id="3" name="Espace réservé du contenu 2">
            <a:extLst>
              <a:ext uri="{FF2B5EF4-FFF2-40B4-BE49-F238E27FC236}">
                <a16:creationId xmlns:a16="http://schemas.microsoft.com/office/drawing/2014/main" id="{1D4A9E1A-128C-00BD-C57F-140B1D7B5789}"/>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u="sng" dirty="0"/>
              <a:t>EAU recommande la classification NUH/NIDDK :</a:t>
            </a:r>
          </a:p>
          <a:p>
            <a:pPr marL="633222" lvl="1" indent="-285750"/>
            <a:r>
              <a:rPr lang="fr-BE" b="1" dirty="0"/>
              <a:t>Type I </a:t>
            </a:r>
            <a:r>
              <a:rPr lang="fr-BE" dirty="0"/>
              <a:t>: prostatite bactérienne aigue</a:t>
            </a:r>
          </a:p>
          <a:p>
            <a:pPr marL="633222" lvl="1" indent="-285750"/>
            <a:r>
              <a:rPr lang="fr-BE" b="1" dirty="0"/>
              <a:t>Type II </a:t>
            </a:r>
            <a:r>
              <a:rPr lang="fr-BE" dirty="0"/>
              <a:t>: prostatite bactérienne chronique</a:t>
            </a:r>
          </a:p>
          <a:p>
            <a:pPr marL="633222" lvl="1" indent="-285750"/>
            <a:r>
              <a:rPr lang="fr-BE" b="1" dirty="0"/>
              <a:t>Type III </a:t>
            </a:r>
            <a:r>
              <a:rPr lang="fr-BE" dirty="0"/>
              <a:t>(CPPS – </a:t>
            </a:r>
            <a:r>
              <a:rPr lang="fr-BE" dirty="0" err="1"/>
              <a:t>chornic</a:t>
            </a:r>
            <a:r>
              <a:rPr lang="fr-BE" dirty="0"/>
              <a:t> </a:t>
            </a:r>
            <a:r>
              <a:rPr lang="fr-BE" dirty="0" err="1"/>
              <a:t>pelvic</a:t>
            </a:r>
            <a:r>
              <a:rPr lang="fr-BE" dirty="0"/>
              <a:t> pain </a:t>
            </a:r>
            <a:r>
              <a:rPr lang="fr-BE" dirty="0" err="1"/>
              <a:t>syndrom</a:t>
            </a:r>
            <a:r>
              <a:rPr lang="fr-BE" dirty="0"/>
              <a:t>) et </a:t>
            </a:r>
            <a:r>
              <a:rPr lang="fr-BE" b="1" dirty="0"/>
              <a:t>IV</a:t>
            </a:r>
            <a:r>
              <a:rPr lang="fr-BE" dirty="0"/>
              <a:t> (inflammatoire asymptomatique)</a:t>
            </a:r>
          </a:p>
          <a:p>
            <a:pPr marL="285750" indent="-285750">
              <a:buFont typeface="Arial" panose="020B0604020202020204" pitchFamily="34" charset="0"/>
              <a:buChar char="•"/>
            </a:pPr>
            <a:r>
              <a:rPr lang="fr-BE" u="sng" dirty="0"/>
              <a:t>Epidémiologie :</a:t>
            </a:r>
          </a:p>
          <a:p>
            <a:pPr marL="633222" lvl="1" indent="-285750"/>
            <a:r>
              <a:rPr lang="fr-BE" dirty="0"/>
              <a:t>Prostatite = diagnostic fréquent mais &lt; 10% ont une infection bactérienne prouvée</a:t>
            </a:r>
          </a:p>
          <a:p>
            <a:pPr marL="633222" lvl="1" indent="-285750"/>
            <a:r>
              <a:rPr lang="fr-BE" b="1" dirty="0"/>
              <a:t>Aigue : surtout E. Coli et </a:t>
            </a:r>
            <a:r>
              <a:rPr lang="fr-BE" b="1" i="1" dirty="0" err="1"/>
              <a:t>Enterobacterales</a:t>
            </a:r>
            <a:endParaRPr lang="fr-BE" b="1" i="1" dirty="0"/>
          </a:p>
          <a:p>
            <a:pPr marL="633222" lvl="1" indent="-285750"/>
            <a:r>
              <a:rPr lang="fr-BE" b="1" dirty="0"/>
              <a:t>Chronique : </a:t>
            </a:r>
            <a:r>
              <a:rPr lang="fr-BE" dirty="0"/>
              <a:t>spectre plus large, atypiques possibles (Chlamydia, Trichomonas, </a:t>
            </a:r>
            <a:r>
              <a:rPr lang="fr-BE" dirty="0" err="1"/>
              <a:t>Ureaplasma</a:t>
            </a:r>
            <a:r>
              <a:rPr lang="fr-BE" dirty="0"/>
              <a:t>)</a:t>
            </a:r>
          </a:p>
        </p:txBody>
      </p:sp>
    </p:spTree>
    <p:extLst>
      <p:ext uri="{BB962C8B-B14F-4D97-AF65-F5344CB8AC3E}">
        <p14:creationId xmlns:p14="http://schemas.microsoft.com/office/powerpoint/2010/main" val="126947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F49EA71-BE54-F58C-E658-693915C68C9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FFE8AE-1A20-D380-0514-036D472DFE0C}"/>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9.2 Diagnostic</a:t>
            </a:r>
            <a:endParaRPr lang="fr-FR" b="0" dirty="0"/>
          </a:p>
        </p:txBody>
      </p:sp>
      <p:sp>
        <p:nvSpPr>
          <p:cNvPr id="3" name="Espace réservé du contenu 2">
            <a:extLst>
              <a:ext uri="{FF2B5EF4-FFF2-40B4-BE49-F238E27FC236}">
                <a16:creationId xmlns:a16="http://schemas.microsoft.com/office/drawing/2014/main" id="{0F796461-260C-4D3A-AA06-01C69F714EF9}"/>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u="sng" dirty="0"/>
              <a:t>Clinique :</a:t>
            </a:r>
          </a:p>
          <a:p>
            <a:pPr marL="633222" lvl="1" indent="-285750"/>
            <a:r>
              <a:rPr lang="fr-BE" b="1" u="sng" dirty="0"/>
              <a:t>Aigue :</a:t>
            </a:r>
          </a:p>
          <a:p>
            <a:pPr marL="971550" lvl="2" indent="-285750"/>
            <a:r>
              <a:rPr lang="fr-BE" dirty="0"/>
              <a:t>Début brutal, SBAU, douleur mal localisée, malaise, fièvre</a:t>
            </a:r>
          </a:p>
          <a:p>
            <a:pPr marL="971550" lvl="2" indent="-285750"/>
            <a:r>
              <a:rPr lang="fr-BE" dirty="0"/>
              <a:t>TR : prostate tuméfiée et douloureuse possible</a:t>
            </a:r>
          </a:p>
          <a:p>
            <a:pPr marL="971550" lvl="2" indent="-285750"/>
            <a:r>
              <a:rPr lang="fr-BE" dirty="0"/>
              <a:t>Massage prostatique contre-indiqué ! (risque bactériémie)</a:t>
            </a:r>
          </a:p>
          <a:p>
            <a:pPr marL="633222" lvl="1" indent="-285750"/>
            <a:r>
              <a:rPr lang="fr-BE" b="1" u="sng" dirty="0"/>
              <a:t>Chronique :</a:t>
            </a:r>
          </a:p>
          <a:p>
            <a:pPr marL="971550" lvl="2" indent="-285750"/>
            <a:r>
              <a:rPr lang="fr-BE" b="1" dirty="0"/>
              <a:t>Symptômes </a:t>
            </a:r>
            <a:r>
              <a:rPr lang="fr-FR" altLang="fr-FR" sz="1600" b="1" dirty="0">
                <a:solidFill>
                  <a:srgbClr val="000000"/>
                </a:solidFill>
              </a:rPr>
              <a:t>≥</a:t>
            </a:r>
            <a:r>
              <a:rPr lang="fr-BE" b="1" dirty="0"/>
              <a:t> 3 mois : </a:t>
            </a:r>
            <a:r>
              <a:rPr lang="fr-BE" dirty="0"/>
              <a:t>douleurs périnéales/scrotales/péniennes, douleurs irradiées (face interne de la cuisse), SBAU</a:t>
            </a:r>
          </a:p>
          <a:p>
            <a:pPr marL="971550" lvl="2" indent="-285750"/>
            <a:r>
              <a:rPr lang="fr-BE" b="1" dirty="0"/>
              <a:t>Si tableau prolongé : </a:t>
            </a:r>
            <a:r>
              <a:rPr lang="fr-BE" dirty="0"/>
              <a:t>penser à CPPS, tuberculose prostatique si zone à risque</a:t>
            </a:r>
          </a:p>
        </p:txBody>
      </p:sp>
      <p:pic>
        <p:nvPicPr>
          <p:cNvPr id="6" name="Image 5">
            <a:extLst>
              <a:ext uri="{FF2B5EF4-FFF2-40B4-BE49-F238E27FC236}">
                <a16:creationId xmlns:a16="http://schemas.microsoft.com/office/drawing/2014/main" id="{31957213-8090-057F-B6E2-AF84866D3A9D}"/>
              </a:ext>
            </a:extLst>
          </p:cNvPr>
          <p:cNvPicPr>
            <a:picLocks noChangeAspect="1"/>
          </p:cNvPicPr>
          <p:nvPr/>
        </p:nvPicPr>
        <p:blipFill>
          <a:blip r:embed="rId2"/>
          <a:stretch>
            <a:fillRect/>
          </a:stretch>
        </p:blipFill>
        <p:spPr>
          <a:xfrm>
            <a:off x="8388626" y="0"/>
            <a:ext cx="3803374" cy="5318722"/>
          </a:xfrm>
          <a:prstGeom prst="rect">
            <a:avLst/>
          </a:prstGeom>
        </p:spPr>
      </p:pic>
    </p:spTree>
    <p:extLst>
      <p:ext uri="{BB962C8B-B14F-4D97-AF65-F5344CB8AC3E}">
        <p14:creationId xmlns:p14="http://schemas.microsoft.com/office/powerpoint/2010/main" val="428071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3DFFAEB-B037-8339-2E8D-5AFA979FD8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EE5306-6A8B-1090-A423-0AB3B90E1ABF}"/>
              </a:ext>
            </a:extLst>
          </p:cNvPr>
          <p:cNvSpPr>
            <a:spLocks noGrp="1"/>
          </p:cNvSpPr>
          <p:nvPr>
            <p:ph type="title"/>
          </p:nvPr>
        </p:nvSpPr>
        <p:spPr/>
        <p:txBody>
          <a:bodyPr anchor="t"/>
          <a:lstStyle/>
          <a:p>
            <a:r>
              <a:rPr lang="fr-FR" dirty="0"/>
              <a:t>1. Classifications</a:t>
            </a:r>
            <a:br>
              <a:rPr lang="fr-FR" dirty="0"/>
            </a:br>
            <a:br>
              <a:rPr lang="fr-FR" dirty="0"/>
            </a:br>
            <a:r>
              <a:rPr lang="fr-FR" sz="2000" b="0" dirty="0"/>
              <a:t>1.3 Facteurs de risque</a:t>
            </a:r>
            <a:endParaRPr lang="fr-FR" b="0" dirty="0"/>
          </a:p>
        </p:txBody>
      </p:sp>
      <p:sp>
        <p:nvSpPr>
          <p:cNvPr id="6" name="Espace réservé du contenu 2">
            <a:extLst>
              <a:ext uri="{FF2B5EF4-FFF2-40B4-BE49-F238E27FC236}">
                <a16:creationId xmlns:a16="http://schemas.microsoft.com/office/drawing/2014/main" id="{6F75A675-A7DC-C272-3356-3C7DC4BA74FB}"/>
              </a:ext>
            </a:extLst>
          </p:cNvPr>
          <p:cNvSpPr>
            <a:spLocks noGrp="1"/>
          </p:cNvSpPr>
          <p:nvPr>
            <p:ph sz="half" idx="2"/>
          </p:nvPr>
        </p:nvSpPr>
        <p:spPr>
          <a:xfrm>
            <a:off x="676656" y="3017520"/>
            <a:ext cx="11301984" cy="3688080"/>
          </a:xfrm>
        </p:spPr>
        <p:txBody>
          <a:bodyPr/>
          <a:lstStyle/>
          <a:p>
            <a:pPr marL="285750" indent="-285750">
              <a:buFont typeface="Arial" panose="020B0604020202020204" pitchFamily="34" charset="0"/>
              <a:buChar char="•"/>
            </a:pPr>
            <a:r>
              <a:rPr lang="nl-BE" dirty="0"/>
              <a:t>A rechercher systématiquement !</a:t>
            </a:r>
          </a:p>
          <a:p>
            <a:pPr marL="285750" indent="-285750">
              <a:buFont typeface="Arial" panose="020B0604020202020204" pitchFamily="34" charset="0"/>
              <a:buChar char="•"/>
            </a:pPr>
            <a:r>
              <a:rPr lang="nl-BE" dirty="0"/>
              <a:t>Ne définissent plus le type d’IU mais </a:t>
            </a:r>
            <a:r>
              <a:rPr lang="nl-BE" b="1" dirty="0"/>
              <a:t>augmentent le risque d’échec thérapeutique ou de forme sévère :</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a:p>
            <a:endParaRPr lang="nl-BE" dirty="0"/>
          </a:p>
          <a:p>
            <a:endParaRPr lang="nl-BE" dirty="0"/>
          </a:p>
          <a:p>
            <a:pPr marL="285750" indent="-285750">
              <a:buFont typeface="Arial" panose="020B0604020202020204" pitchFamily="34" charset="0"/>
              <a:buChar char="•"/>
            </a:pPr>
            <a:r>
              <a:rPr lang="nl-BE" b="1" dirty="0"/>
              <a:t>Le sexe masculin n’est plus considéré comme un facteur de risque en soi !</a:t>
            </a:r>
            <a:endParaRPr lang="fr-FR" b="1" dirty="0"/>
          </a:p>
        </p:txBody>
      </p:sp>
      <p:pic>
        <p:nvPicPr>
          <p:cNvPr id="3" name="Image 2">
            <a:extLst>
              <a:ext uri="{FF2B5EF4-FFF2-40B4-BE49-F238E27FC236}">
                <a16:creationId xmlns:a16="http://schemas.microsoft.com/office/drawing/2014/main" id="{8E58C696-A26A-9A43-EBFC-CD124BF6722A}"/>
              </a:ext>
            </a:extLst>
          </p:cNvPr>
          <p:cNvPicPr>
            <a:picLocks noChangeAspect="1"/>
          </p:cNvPicPr>
          <p:nvPr/>
        </p:nvPicPr>
        <p:blipFill>
          <a:blip r:embed="rId2"/>
          <a:stretch>
            <a:fillRect/>
          </a:stretch>
        </p:blipFill>
        <p:spPr>
          <a:xfrm>
            <a:off x="2246383" y="3990092"/>
            <a:ext cx="9123487" cy="2227828"/>
          </a:xfrm>
          <a:prstGeom prst="rect">
            <a:avLst/>
          </a:prstGeom>
        </p:spPr>
      </p:pic>
    </p:spTree>
    <p:extLst>
      <p:ext uri="{BB962C8B-B14F-4D97-AF65-F5344CB8AC3E}">
        <p14:creationId xmlns:p14="http://schemas.microsoft.com/office/powerpoint/2010/main" val="347166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F49EA71-BE54-F58C-E658-693915C68C9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FFE8AE-1A20-D380-0514-036D472DFE0C}"/>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9.2 Diagnostic</a:t>
            </a:r>
            <a:endParaRPr lang="fr-FR" b="0" dirty="0"/>
          </a:p>
        </p:txBody>
      </p:sp>
      <p:sp>
        <p:nvSpPr>
          <p:cNvPr id="3" name="Espace réservé du contenu 2">
            <a:extLst>
              <a:ext uri="{FF2B5EF4-FFF2-40B4-BE49-F238E27FC236}">
                <a16:creationId xmlns:a16="http://schemas.microsoft.com/office/drawing/2014/main" id="{0F796461-260C-4D3A-AA06-01C69F714EF9}"/>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nl-BE" u="sng" dirty="0"/>
              <a:t>Microbiologie :</a:t>
            </a:r>
          </a:p>
          <a:p>
            <a:pPr marL="633222" lvl="1" indent="-285750"/>
            <a:r>
              <a:rPr lang="nl-BE" b="1" dirty="0"/>
              <a:t>Aigue : </a:t>
            </a:r>
          </a:p>
          <a:p>
            <a:pPr marL="971550" lvl="2" indent="-285750"/>
            <a:r>
              <a:rPr lang="nl-BE" dirty="0"/>
              <a:t>ECBU mi-jet</a:t>
            </a:r>
          </a:p>
          <a:p>
            <a:pPr marL="971550" lvl="2" indent="-285750"/>
            <a:r>
              <a:rPr lang="nl-BE" dirty="0"/>
              <a:t>Hémocultures + NFS</a:t>
            </a:r>
          </a:p>
          <a:p>
            <a:pPr marL="633222" lvl="1" indent="-285750"/>
            <a:r>
              <a:rPr lang="nl-BE" b="1" dirty="0"/>
              <a:t>Chronique : </a:t>
            </a:r>
            <a:r>
              <a:rPr lang="nl-BE" dirty="0"/>
              <a:t>test de référence = Meares &amp; Stamey 4 verres ou plutôt 2 verres en pratique</a:t>
            </a:r>
          </a:p>
          <a:p>
            <a:pPr marL="633222" lvl="1" indent="-285750"/>
            <a:r>
              <a:rPr lang="nl-BE" dirty="0"/>
              <a:t>Rechercher atypiques selon le contexte (</a:t>
            </a:r>
            <a:r>
              <a:rPr lang="nl-BE" i="1" dirty="0"/>
              <a:t>C. trachomatis</a:t>
            </a:r>
            <a:r>
              <a:rPr lang="nl-BE" dirty="0"/>
              <a:t>, mycoplasmes,…)</a:t>
            </a:r>
          </a:p>
          <a:p>
            <a:pPr marL="633222" lvl="1" indent="-285750"/>
            <a:r>
              <a:rPr lang="nl-BE" dirty="0"/>
              <a:t>Sperme : sensibilité ≃ 50%, pas recommandé en routine</a:t>
            </a:r>
            <a:endParaRPr lang="fr-BE" dirty="0"/>
          </a:p>
        </p:txBody>
      </p:sp>
      <p:pic>
        <p:nvPicPr>
          <p:cNvPr id="5" name="Image 4">
            <a:extLst>
              <a:ext uri="{FF2B5EF4-FFF2-40B4-BE49-F238E27FC236}">
                <a16:creationId xmlns:a16="http://schemas.microsoft.com/office/drawing/2014/main" id="{9E5891EC-5DE5-6477-0F4F-BC62B942A891}"/>
              </a:ext>
            </a:extLst>
          </p:cNvPr>
          <p:cNvPicPr>
            <a:picLocks noChangeAspect="1"/>
          </p:cNvPicPr>
          <p:nvPr/>
        </p:nvPicPr>
        <p:blipFill>
          <a:blip r:embed="rId3"/>
          <a:stretch>
            <a:fillRect/>
          </a:stretch>
        </p:blipFill>
        <p:spPr>
          <a:xfrm>
            <a:off x="6554520" y="0"/>
            <a:ext cx="4082106" cy="4367048"/>
          </a:xfrm>
          <a:prstGeom prst="rect">
            <a:avLst/>
          </a:prstGeom>
        </p:spPr>
      </p:pic>
    </p:spTree>
    <p:extLst>
      <p:ext uri="{BB962C8B-B14F-4D97-AF65-F5344CB8AC3E}">
        <p14:creationId xmlns:p14="http://schemas.microsoft.com/office/powerpoint/2010/main" val="373733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F49EA71-BE54-F58C-E658-693915C68C9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FFE8AE-1A20-D380-0514-036D472DFE0C}"/>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9.2 Diagnostic</a:t>
            </a:r>
            <a:endParaRPr lang="fr-FR" b="0" dirty="0"/>
          </a:p>
        </p:txBody>
      </p:sp>
      <p:sp>
        <p:nvSpPr>
          <p:cNvPr id="3" name="Espace réservé du contenu 2">
            <a:extLst>
              <a:ext uri="{FF2B5EF4-FFF2-40B4-BE49-F238E27FC236}">
                <a16:creationId xmlns:a16="http://schemas.microsoft.com/office/drawing/2014/main" id="{0F796461-260C-4D3A-AA06-01C69F714EF9}"/>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nl-BE" sz="2400" u="sng" dirty="0"/>
              <a:t>Examens complémentaires :</a:t>
            </a:r>
          </a:p>
          <a:p>
            <a:pPr marL="633222" lvl="1" indent="-285750"/>
            <a:r>
              <a:rPr lang="nl-BE" sz="2400" b="1" dirty="0"/>
              <a:t>Peu d’intérêt</a:t>
            </a:r>
          </a:p>
          <a:p>
            <a:pPr marL="633222" lvl="1" indent="-285750"/>
            <a:r>
              <a:rPr lang="nl-BE" sz="2400" dirty="0"/>
              <a:t>Echographie transrectale : pas outil diagnostic mais utile si </a:t>
            </a:r>
            <a:r>
              <a:rPr lang="nl-BE" sz="2400" b="1" dirty="0"/>
              <a:t>suspicion d’abcès</a:t>
            </a:r>
          </a:p>
          <a:p>
            <a:pPr marL="633222" lvl="1" indent="-285750"/>
            <a:r>
              <a:rPr lang="nl-BE" sz="2400" dirty="0"/>
              <a:t>PSA : peu informatif, éviter en phase active</a:t>
            </a:r>
          </a:p>
          <a:p>
            <a:pPr marL="633222" lvl="1" indent="-285750"/>
            <a:r>
              <a:rPr lang="nl-BE" sz="2400" dirty="0"/>
              <a:t>Tigette urinaire : VPP ≃ 95% ; nitrites/leucocytes</a:t>
            </a:r>
            <a:endParaRPr lang="fr-BE" sz="2400" dirty="0"/>
          </a:p>
        </p:txBody>
      </p:sp>
    </p:spTree>
    <p:extLst>
      <p:ext uri="{BB962C8B-B14F-4D97-AF65-F5344CB8AC3E}">
        <p14:creationId xmlns:p14="http://schemas.microsoft.com/office/powerpoint/2010/main" val="33813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1FA309-D679-B0A3-D0BE-D2CE5D6F95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AE6985-0C98-57A2-4AD0-DDE42161CC9E}"/>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9.3 Traitement</a:t>
            </a:r>
            <a:endParaRPr lang="fr-FR" b="0" dirty="0"/>
          </a:p>
        </p:txBody>
      </p:sp>
      <p:sp>
        <p:nvSpPr>
          <p:cNvPr id="3" name="Espace réservé du contenu 2">
            <a:extLst>
              <a:ext uri="{FF2B5EF4-FFF2-40B4-BE49-F238E27FC236}">
                <a16:creationId xmlns:a16="http://schemas.microsoft.com/office/drawing/2014/main" id="{B8861564-8C87-9E3F-FBCE-948CFE9A089A}"/>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000" b="1" u="sng" dirty="0"/>
              <a:t>Aigue :</a:t>
            </a:r>
          </a:p>
          <a:p>
            <a:pPr marL="633222" lvl="1" indent="-285750"/>
            <a:r>
              <a:rPr lang="fr-BE" sz="2000" b="1" dirty="0"/>
              <a:t>Antibiothérapie vitale </a:t>
            </a:r>
          </a:p>
          <a:p>
            <a:pPr marL="633222" lvl="1" indent="-285750"/>
            <a:r>
              <a:rPr lang="fr-BE" sz="2000" dirty="0"/>
              <a:t>Relais per os dès amélioration</a:t>
            </a:r>
          </a:p>
          <a:p>
            <a:pPr marL="633222" lvl="1" indent="-285750"/>
            <a:r>
              <a:rPr lang="fr-BE" sz="2000" dirty="0"/>
              <a:t>Durée totale de </a:t>
            </a:r>
            <a:r>
              <a:rPr lang="fr-BE" sz="2000" b="1" dirty="0"/>
              <a:t>2 à 4 semaines</a:t>
            </a:r>
          </a:p>
          <a:p>
            <a:pPr marL="633222" lvl="1" indent="-285750"/>
            <a:r>
              <a:rPr lang="fr-BE" sz="2000" dirty="0"/>
              <a:t>Mesures associées : hydratation ; drainage si rétention</a:t>
            </a:r>
          </a:p>
          <a:p>
            <a:pPr marL="633222" lvl="1" indent="-285750"/>
            <a:r>
              <a:rPr lang="fr-BE" sz="2000" dirty="0"/>
              <a:t>IU systémique donc si signes de gravité : ATB IV forte dose (pénicillines larges spectres, C3G ou fluoroquinolone) </a:t>
            </a:r>
            <a:r>
              <a:rPr lang="fr-FR" sz="2000" dirty="0"/>
              <a:t>±</a:t>
            </a:r>
            <a:r>
              <a:rPr lang="fr-BE" sz="2000" dirty="0"/>
              <a:t> aminoglycoside en association initiale</a:t>
            </a:r>
          </a:p>
        </p:txBody>
      </p:sp>
    </p:spTree>
    <p:extLst>
      <p:ext uri="{BB962C8B-B14F-4D97-AF65-F5344CB8AC3E}">
        <p14:creationId xmlns:p14="http://schemas.microsoft.com/office/powerpoint/2010/main" val="98846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1FA309-D679-B0A3-D0BE-D2CE5D6F95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AE6985-0C98-57A2-4AD0-DDE42161CC9E}"/>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9.3 Traitement</a:t>
            </a:r>
            <a:endParaRPr lang="fr-FR" b="0" dirty="0"/>
          </a:p>
        </p:txBody>
      </p:sp>
      <p:sp>
        <p:nvSpPr>
          <p:cNvPr id="3" name="Espace réservé du contenu 2">
            <a:extLst>
              <a:ext uri="{FF2B5EF4-FFF2-40B4-BE49-F238E27FC236}">
                <a16:creationId xmlns:a16="http://schemas.microsoft.com/office/drawing/2014/main" id="{B8861564-8C87-9E3F-FBCE-948CFE9A089A}"/>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FR" sz="2000" b="1" u="sng" dirty="0"/>
              <a:t>1</a:t>
            </a:r>
            <a:r>
              <a:rPr lang="fr-FR" sz="2000" b="1" u="sng" baseline="30000" dirty="0"/>
              <a:t>er</a:t>
            </a:r>
            <a:r>
              <a:rPr lang="fr-FR" sz="2000" b="1" u="sng" dirty="0"/>
              <a:t> choix :</a:t>
            </a:r>
          </a:p>
          <a:p>
            <a:pPr marL="633222" lvl="1" indent="-285750"/>
            <a:r>
              <a:rPr lang="fr-FR" sz="2000" b="1" dirty="0" err="1">
                <a:solidFill>
                  <a:srgbClr val="C00000"/>
                </a:solidFill>
              </a:rPr>
              <a:t>Lévofloxacine</a:t>
            </a:r>
            <a:r>
              <a:rPr lang="fr-FR" sz="2000" b="1" dirty="0">
                <a:solidFill>
                  <a:srgbClr val="C00000"/>
                </a:solidFill>
              </a:rPr>
              <a:t> : 500mg 1x/j 14-28 jours</a:t>
            </a:r>
          </a:p>
          <a:p>
            <a:pPr marL="633222" lvl="1" indent="-285750"/>
            <a:r>
              <a:rPr lang="fr-FR" sz="2000" b="1" dirty="0">
                <a:solidFill>
                  <a:srgbClr val="C00000"/>
                </a:solidFill>
              </a:rPr>
              <a:t>Ciprofloxacine 500mg 2x/j 14-28 jours</a:t>
            </a:r>
          </a:p>
          <a:p>
            <a:pPr marL="342900" indent="-342900">
              <a:buFont typeface="Arial" panose="020B0604020202020204" pitchFamily="34" charset="0"/>
              <a:buChar char="•"/>
            </a:pPr>
            <a:r>
              <a:rPr lang="fr-FR" sz="2000" b="1" u="sng" dirty="0"/>
              <a:t>2</a:t>
            </a:r>
            <a:r>
              <a:rPr lang="fr-FR" sz="2000" b="1" u="sng" baseline="30000" dirty="0"/>
              <a:t>e</a:t>
            </a:r>
            <a:r>
              <a:rPr lang="fr-FR" sz="2000" b="1" u="sng" dirty="0"/>
              <a:t> choix :</a:t>
            </a:r>
          </a:p>
          <a:p>
            <a:pPr marL="690372" lvl="1" indent="-342900"/>
            <a:r>
              <a:rPr lang="fr-FR" sz="2000" b="1" dirty="0">
                <a:solidFill>
                  <a:srgbClr val="C00000"/>
                </a:solidFill>
              </a:rPr>
              <a:t>Amoxicilline-acide clavulanique 875/125mg 3x/j 14-28 jours</a:t>
            </a:r>
          </a:p>
          <a:p>
            <a:pPr marL="690372" lvl="1" indent="-342900"/>
            <a:r>
              <a:rPr lang="fr-FR" sz="2000" b="1" dirty="0">
                <a:solidFill>
                  <a:srgbClr val="C00000"/>
                </a:solidFill>
              </a:rPr>
              <a:t>Co-trimoxazole 800/160mg 2x/j 14-28 jours</a:t>
            </a:r>
          </a:p>
          <a:p>
            <a:pPr marL="342900" indent="-342900">
              <a:buFont typeface="Arial" panose="020B0604020202020204" pitchFamily="34" charset="0"/>
              <a:buChar char="•"/>
            </a:pPr>
            <a:r>
              <a:rPr lang="fr-FR" sz="2000" dirty="0">
                <a:solidFill>
                  <a:schemeClr val="tx2"/>
                </a:solidFill>
              </a:rPr>
              <a:t>Réévaluer à 14 jours pour voir la durée ATB</a:t>
            </a:r>
          </a:p>
        </p:txBody>
      </p:sp>
    </p:spTree>
    <p:extLst>
      <p:ext uri="{BB962C8B-B14F-4D97-AF65-F5344CB8AC3E}">
        <p14:creationId xmlns:p14="http://schemas.microsoft.com/office/powerpoint/2010/main" val="357202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1FA309-D679-B0A3-D0BE-D2CE5D6F95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AE6985-0C98-57A2-4AD0-DDE42161CC9E}"/>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9.3 Traitement</a:t>
            </a:r>
            <a:endParaRPr lang="fr-FR" b="0" dirty="0"/>
          </a:p>
        </p:txBody>
      </p:sp>
      <p:sp>
        <p:nvSpPr>
          <p:cNvPr id="3" name="Espace réservé du contenu 2">
            <a:extLst>
              <a:ext uri="{FF2B5EF4-FFF2-40B4-BE49-F238E27FC236}">
                <a16:creationId xmlns:a16="http://schemas.microsoft.com/office/drawing/2014/main" id="{B8861564-8C87-9E3F-FBCE-948CFE9A089A}"/>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nl-BE" sz="2400" b="1" u="sng" dirty="0"/>
              <a:t>Chronique :</a:t>
            </a:r>
          </a:p>
          <a:p>
            <a:pPr marL="633222" lvl="1" indent="-285750"/>
            <a:r>
              <a:rPr lang="nl-BE" sz="2400" b="1" dirty="0"/>
              <a:t>1ère ligne empirique : fluoroquinolone </a:t>
            </a:r>
            <a:r>
              <a:rPr lang="nl-BE" sz="2400" dirty="0"/>
              <a:t>(PK favorable intra-prostatique), malgré résistances croissantes (données locales)</a:t>
            </a:r>
          </a:p>
          <a:p>
            <a:pPr marL="633222" lvl="1" indent="-285750"/>
            <a:r>
              <a:rPr lang="nl-BE" sz="2400" dirty="0"/>
              <a:t>Durée : </a:t>
            </a:r>
            <a:r>
              <a:rPr lang="nl-BE" sz="2400" b="1" dirty="0"/>
              <a:t>4 à 6 semaines </a:t>
            </a:r>
            <a:r>
              <a:rPr lang="nl-BE" sz="2400" dirty="0"/>
              <a:t>après diagnostic initial</a:t>
            </a:r>
          </a:p>
          <a:p>
            <a:pPr marL="633222" lvl="1" indent="-285750"/>
            <a:r>
              <a:rPr lang="nl-BE" sz="2400" dirty="0"/>
              <a:t>Si pathogène intra-cellulaire identifié : macrolide ou tétracycline</a:t>
            </a:r>
          </a:p>
          <a:p>
            <a:pPr marL="633222" lvl="1" indent="-285750"/>
            <a:r>
              <a:rPr lang="nl-BE" sz="2400" dirty="0"/>
              <a:t>Trichomonas : métronidazole 500mg 3x/j durant 14 jours</a:t>
            </a:r>
            <a:endParaRPr lang="fr-BE" sz="2400" dirty="0"/>
          </a:p>
        </p:txBody>
      </p:sp>
    </p:spTree>
    <p:extLst>
      <p:ext uri="{BB962C8B-B14F-4D97-AF65-F5344CB8AC3E}">
        <p14:creationId xmlns:p14="http://schemas.microsoft.com/office/powerpoint/2010/main" val="97840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1FA309-D679-B0A3-D0BE-D2CE5D6F95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AE6985-0C98-57A2-4AD0-DDE42161CC9E}"/>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9.3 Traitement</a:t>
            </a:r>
            <a:endParaRPr lang="fr-FR" b="0" dirty="0"/>
          </a:p>
        </p:txBody>
      </p:sp>
      <p:pic>
        <p:nvPicPr>
          <p:cNvPr id="4" name="Image 3">
            <a:extLst>
              <a:ext uri="{FF2B5EF4-FFF2-40B4-BE49-F238E27FC236}">
                <a16:creationId xmlns:a16="http://schemas.microsoft.com/office/drawing/2014/main" id="{2BD55E15-7E6D-341A-757D-ECC65ACDE132}"/>
              </a:ext>
            </a:extLst>
          </p:cNvPr>
          <p:cNvPicPr>
            <a:picLocks noChangeAspect="1"/>
          </p:cNvPicPr>
          <p:nvPr/>
        </p:nvPicPr>
        <p:blipFill>
          <a:blip r:embed="rId2"/>
          <a:stretch>
            <a:fillRect/>
          </a:stretch>
        </p:blipFill>
        <p:spPr>
          <a:xfrm>
            <a:off x="1931214" y="4483539"/>
            <a:ext cx="8329573" cy="1999874"/>
          </a:xfrm>
          <a:prstGeom prst="rect">
            <a:avLst/>
          </a:prstGeom>
        </p:spPr>
      </p:pic>
      <p:pic>
        <p:nvPicPr>
          <p:cNvPr id="7" name="Image 6">
            <a:extLst>
              <a:ext uri="{FF2B5EF4-FFF2-40B4-BE49-F238E27FC236}">
                <a16:creationId xmlns:a16="http://schemas.microsoft.com/office/drawing/2014/main" id="{8151CE22-A12B-C1A8-8D17-19E95716F45B}"/>
              </a:ext>
            </a:extLst>
          </p:cNvPr>
          <p:cNvPicPr>
            <a:picLocks noChangeAspect="1"/>
          </p:cNvPicPr>
          <p:nvPr/>
        </p:nvPicPr>
        <p:blipFill>
          <a:blip r:embed="rId3"/>
          <a:stretch>
            <a:fillRect/>
          </a:stretch>
        </p:blipFill>
        <p:spPr>
          <a:xfrm>
            <a:off x="1931213" y="2600067"/>
            <a:ext cx="8329574" cy="1463040"/>
          </a:xfrm>
          <a:prstGeom prst="rect">
            <a:avLst/>
          </a:prstGeom>
        </p:spPr>
      </p:pic>
      <p:sp>
        <p:nvSpPr>
          <p:cNvPr id="3" name="Rectangle 2">
            <a:extLst>
              <a:ext uri="{FF2B5EF4-FFF2-40B4-BE49-F238E27FC236}">
                <a16:creationId xmlns:a16="http://schemas.microsoft.com/office/drawing/2014/main" id="{62C61BBB-95A0-7529-29FA-6078CBCBAE16}"/>
              </a:ext>
            </a:extLst>
          </p:cNvPr>
          <p:cNvSpPr/>
          <p:nvPr/>
        </p:nvSpPr>
        <p:spPr>
          <a:xfrm>
            <a:off x="1931213" y="2946218"/>
            <a:ext cx="8329574" cy="290467"/>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854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1FA309-D679-B0A3-D0BE-D2CE5D6F95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AE6985-0C98-57A2-4AD0-DDE42161CC9E}"/>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9.3 Traitement</a:t>
            </a:r>
            <a:endParaRPr lang="fr-FR" b="0" dirty="0"/>
          </a:p>
        </p:txBody>
      </p:sp>
      <p:sp>
        <p:nvSpPr>
          <p:cNvPr id="3" name="Espace réservé du contenu 2">
            <a:extLst>
              <a:ext uri="{FF2B5EF4-FFF2-40B4-BE49-F238E27FC236}">
                <a16:creationId xmlns:a16="http://schemas.microsoft.com/office/drawing/2014/main" id="{B8861564-8C87-9E3F-FBCE-948CFE9A089A}"/>
              </a:ext>
            </a:extLst>
          </p:cNvPr>
          <p:cNvSpPr>
            <a:spLocks noGrp="1"/>
          </p:cNvSpPr>
          <p:nvPr>
            <p:ph sz="half" idx="2"/>
          </p:nvPr>
        </p:nvSpPr>
        <p:spPr>
          <a:xfrm>
            <a:off x="676656" y="3017519"/>
            <a:ext cx="7369368" cy="3840481"/>
          </a:xfrm>
        </p:spPr>
        <p:txBody>
          <a:bodyPr>
            <a:normAutofit/>
          </a:bodyPr>
          <a:lstStyle/>
          <a:p>
            <a:pPr marL="285750" indent="-285750">
              <a:buFont typeface="Arial" panose="020B0604020202020204" pitchFamily="34" charset="0"/>
              <a:buChar char="•"/>
            </a:pPr>
            <a:r>
              <a:rPr lang="nl-BE" b="1" u="sng" dirty="0"/>
              <a:t>Drainage/chirurgie :</a:t>
            </a:r>
          </a:p>
          <a:p>
            <a:pPr marL="633222" lvl="1" indent="-285750"/>
            <a:r>
              <a:rPr lang="nl-BE" dirty="0"/>
              <a:t>Rétention urinaire aigue (10%) : drainage par sonde ou cathéter sus-pubien</a:t>
            </a:r>
          </a:p>
          <a:p>
            <a:pPr marL="633222" lvl="1" indent="-285750"/>
            <a:r>
              <a:rPr lang="nl-BE" b="1" u="sng" dirty="0"/>
              <a:t>Abcès prostatique :</a:t>
            </a:r>
          </a:p>
          <a:p>
            <a:pPr marL="971550" lvl="2" indent="-285750"/>
            <a:r>
              <a:rPr lang="nl-BE" dirty="0"/>
              <a:t>Drainage ou traitement conservateur possible</a:t>
            </a:r>
          </a:p>
          <a:p>
            <a:pPr marL="971550" lvl="2" indent="-285750"/>
            <a:r>
              <a:rPr lang="nl-BE" dirty="0"/>
              <a:t>&lt; 1cm : conservateur</a:t>
            </a:r>
          </a:p>
          <a:p>
            <a:pPr marL="971550" lvl="2" indent="-285750"/>
            <a:r>
              <a:rPr lang="nl-BE" dirty="0"/>
              <a:t>&gt; 1 cm : meilleur résultat avec aspiration drainage (transcutané, transurétral)</a:t>
            </a:r>
            <a:endParaRPr lang="fr-BE" dirty="0"/>
          </a:p>
        </p:txBody>
      </p:sp>
      <p:pic>
        <p:nvPicPr>
          <p:cNvPr id="5" name="Image 4">
            <a:extLst>
              <a:ext uri="{FF2B5EF4-FFF2-40B4-BE49-F238E27FC236}">
                <a16:creationId xmlns:a16="http://schemas.microsoft.com/office/drawing/2014/main" id="{395DD11C-B63D-136B-1793-78E41A8D719A}"/>
              </a:ext>
            </a:extLst>
          </p:cNvPr>
          <p:cNvPicPr>
            <a:picLocks noChangeAspect="1"/>
          </p:cNvPicPr>
          <p:nvPr/>
        </p:nvPicPr>
        <p:blipFill>
          <a:blip r:embed="rId3"/>
          <a:stretch>
            <a:fillRect/>
          </a:stretch>
        </p:blipFill>
        <p:spPr>
          <a:xfrm>
            <a:off x="8046025" y="3797429"/>
            <a:ext cx="4145974" cy="3130420"/>
          </a:xfrm>
          <a:prstGeom prst="rect">
            <a:avLst/>
          </a:prstGeom>
        </p:spPr>
      </p:pic>
      <p:pic>
        <p:nvPicPr>
          <p:cNvPr id="7" name="Image 6">
            <a:extLst>
              <a:ext uri="{FF2B5EF4-FFF2-40B4-BE49-F238E27FC236}">
                <a16:creationId xmlns:a16="http://schemas.microsoft.com/office/drawing/2014/main" id="{E4304C36-615C-F371-7589-7D4987AB9CC6}"/>
              </a:ext>
            </a:extLst>
          </p:cNvPr>
          <p:cNvPicPr>
            <a:picLocks noChangeAspect="1"/>
          </p:cNvPicPr>
          <p:nvPr/>
        </p:nvPicPr>
        <p:blipFill>
          <a:blip r:embed="rId4"/>
          <a:stretch>
            <a:fillRect/>
          </a:stretch>
        </p:blipFill>
        <p:spPr>
          <a:xfrm>
            <a:off x="8046026" y="0"/>
            <a:ext cx="4145973" cy="4114800"/>
          </a:xfrm>
          <a:prstGeom prst="rect">
            <a:avLst/>
          </a:prstGeom>
        </p:spPr>
      </p:pic>
    </p:spTree>
    <p:extLst>
      <p:ext uri="{BB962C8B-B14F-4D97-AF65-F5344CB8AC3E}">
        <p14:creationId xmlns:p14="http://schemas.microsoft.com/office/powerpoint/2010/main" val="24806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C67234D-9ED7-F5AE-EF9F-DBF95840C5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6F5477-EB83-AC08-960E-6D2A036C5797}"/>
              </a:ext>
            </a:extLst>
          </p:cNvPr>
          <p:cNvSpPr>
            <a:spLocks noGrp="1"/>
          </p:cNvSpPr>
          <p:nvPr>
            <p:ph type="title"/>
          </p:nvPr>
        </p:nvSpPr>
        <p:spPr/>
        <p:txBody>
          <a:bodyPr anchor="t">
            <a:normAutofit/>
          </a:bodyPr>
          <a:lstStyle/>
          <a:p>
            <a:r>
              <a:rPr lang="fr-FR" dirty="0"/>
              <a:t>9. Prostatite</a:t>
            </a:r>
            <a:br>
              <a:rPr lang="fr-FR" dirty="0"/>
            </a:br>
            <a:br>
              <a:rPr lang="fr-FR" dirty="0"/>
            </a:br>
            <a:r>
              <a:rPr lang="fr-FR" sz="2200" b="0" dirty="0"/>
              <a:t>9.4 Suivi</a:t>
            </a:r>
            <a:endParaRPr lang="fr-FR" b="0" dirty="0"/>
          </a:p>
        </p:txBody>
      </p:sp>
      <p:sp>
        <p:nvSpPr>
          <p:cNvPr id="3" name="Espace réservé du contenu 2">
            <a:extLst>
              <a:ext uri="{FF2B5EF4-FFF2-40B4-BE49-F238E27FC236}">
                <a16:creationId xmlns:a16="http://schemas.microsoft.com/office/drawing/2014/main" id="{CEEEE3C0-5776-1D8B-89D9-17B1C63F0CCA}"/>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400" b="1" dirty="0"/>
              <a:t>Si asymptomatique après traitement : </a:t>
            </a:r>
            <a:r>
              <a:rPr lang="fr-BE" sz="2400" dirty="0"/>
              <a:t>pas d’ECBU systématique, pas de « test of cure » </a:t>
            </a:r>
          </a:p>
          <a:p>
            <a:pPr marL="285750" indent="-285750">
              <a:buFont typeface="Arial" panose="020B0604020202020204" pitchFamily="34" charset="0"/>
              <a:buChar char="•"/>
            </a:pPr>
            <a:r>
              <a:rPr lang="fr-BE" sz="2400" b="1" dirty="0"/>
              <a:t>Si symptômes persistants + IST documentée répétée :</a:t>
            </a:r>
          </a:p>
          <a:p>
            <a:pPr marL="633222" lvl="1" indent="-285750"/>
            <a:r>
              <a:rPr lang="fr-BE" sz="2400" dirty="0"/>
              <a:t>Dépistage/prise en charge des partenaires recommandé</a:t>
            </a:r>
          </a:p>
          <a:p>
            <a:pPr marL="633222" lvl="1" indent="-285750"/>
            <a:r>
              <a:rPr lang="fr-BE" sz="2400" dirty="0"/>
              <a:t>Cures ATB peuvent être prolongées ou ajustées</a:t>
            </a:r>
          </a:p>
        </p:txBody>
      </p:sp>
    </p:spTree>
    <p:extLst>
      <p:ext uri="{BB962C8B-B14F-4D97-AF65-F5344CB8AC3E}">
        <p14:creationId xmlns:p14="http://schemas.microsoft.com/office/powerpoint/2010/main" val="37731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C67234D-9ED7-F5AE-EF9F-DBF95840C5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6F5477-EB83-AC08-960E-6D2A036C5797}"/>
              </a:ext>
            </a:extLst>
          </p:cNvPr>
          <p:cNvSpPr>
            <a:spLocks noGrp="1"/>
          </p:cNvSpPr>
          <p:nvPr>
            <p:ph type="title"/>
          </p:nvPr>
        </p:nvSpPr>
        <p:spPr/>
        <p:txBody>
          <a:bodyPr anchor="t">
            <a:normAutofit/>
          </a:bodyPr>
          <a:lstStyle/>
          <a:p>
            <a:r>
              <a:rPr lang="fr-FR" dirty="0"/>
              <a:t>9. Prostatite</a:t>
            </a:r>
            <a:br>
              <a:rPr lang="fr-FR" dirty="0"/>
            </a:br>
            <a:br>
              <a:rPr lang="fr-FR" dirty="0"/>
            </a:br>
            <a:r>
              <a:rPr lang="fr-FR" sz="2200" dirty="0">
                <a:solidFill>
                  <a:srgbClr val="C00000"/>
                </a:solidFill>
              </a:rPr>
              <a:t>9.5 Messages clés</a:t>
            </a:r>
            <a:endParaRPr lang="fr-FR" dirty="0">
              <a:solidFill>
                <a:srgbClr val="C00000"/>
              </a:solidFill>
            </a:endParaRPr>
          </a:p>
        </p:txBody>
      </p:sp>
      <p:sp>
        <p:nvSpPr>
          <p:cNvPr id="3" name="Espace réservé du contenu 2">
            <a:extLst>
              <a:ext uri="{FF2B5EF4-FFF2-40B4-BE49-F238E27FC236}">
                <a16:creationId xmlns:a16="http://schemas.microsoft.com/office/drawing/2014/main" id="{CEEEE3C0-5776-1D8B-89D9-17B1C63F0CCA}"/>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b="1" u="sng" dirty="0">
                <a:solidFill>
                  <a:srgbClr val="C00000"/>
                </a:solidFill>
              </a:rPr>
              <a:t>Aiguë :</a:t>
            </a:r>
          </a:p>
          <a:p>
            <a:pPr marL="633222" lvl="1" indent="-285750"/>
            <a:r>
              <a:rPr lang="fr-BE" dirty="0">
                <a:solidFill>
                  <a:srgbClr val="C00000"/>
                </a:solidFill>
              </a:rPr>
              <a:t>IU systémique, ATB iv si sepsis</a:t>
            </a:r>
          </a:p>
          <a:p>
            <a:pPr marL="633222" lvl="1" indent="-285750"/>
            <a:r>
              <a:rPr lang="fr-BE" b="1" dirty="0">
                <a:solidFill>
                  <a:srgbClr val="C00000"/>
                </a:solidFill>
              </a:rPr>
              <a:t>ECBU systématique</a:t>
            </a:r>
          </a:p>
          <a:p>
            <a:pPr marL="633222" lvl="1" indent="-285750"/>
            <a:r>
              <a:rPr lang="fr-BE" dirty="0">
                <a:solidFill>
                  <a:srgbClr val="C00000"/>
                </a:solidFill>
              </a:rPr>
              <a:t>Pas de massage</a:t>
            </a:r>
          </a:p>
          <a:p>
            <a:pPr marL="633222" lvl="1" indent="-285750"/>
            <a:r>
              <a:rPr lang="fr-BE" b="1" dirty="0">
                <a:solidFill>
                  <a:srgbClr val="C00000"/>
                </a:solidFill>
              </a:rPr>
              <a:t>2 à 4 semaines</a:t>
            </a:r>
          </a:p>
          <a:p>
            <a:pPr marL="285750" indent="-285750">
              <a:buFont typeface="Arial" panose="020B0604020202020204" pitchFamily="34" charset="0"/>
              <a:buChar char="•"/>
            </a:pPr>
            <a:r>
              <a:rPr lang="fr-BE" b="1" u="sng" dirty="0">
                <a:solidFill>
                  <a:srgbClr val="C00000"/>
                </a:solidFill>
              </a:rPr>
              <a:t>Chronique :</a:t>
            </a:r>
          </a:p>
          <a:p>
            <a:pPr marL="633222" lvl="1" indent="-285750"/>
            <a:r>
              <a:rPr lang="fr-BE" dirty="0">
                <a:solidFill>
                  <a:srgbClr val="C00000"/>
                </a:solidFill>
              </a:rPr>
              <a:t>Diagnostic par test 2 verres</a:t>
            </a:r>
          </a:p>
          <a:p>
            <a:pPr marL="633222" lvl="1" indent="-285750"/>
            <a:r>
              <a:rPr lang="fr-BE" b="1" dirty="0">
                <a:solidFill>
                  <a:srgbClr val="C00000"/>
                </a:solidFill>
              </a:rPr>
              <a:t>FQ 6 semaines, à adapter si atypiques</a:t>
            </a:r>
          </a:p>
        </p:txBody>
      </p:sp>
    </p:spTree>
    <p:extLst>
      <p:ext uri="{BB962C8B-B14F-4D97-AF65-F5344CB8AC3E}">
        <p14:creationId xmlns:p14="http://schemas.microsoft.com/office/powerpoint/2010/main" val="50640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Infections sexuellement transmissibles</a:t>
            </a:r>
            <a:endParaRPr lang="fr-FR" b="0" dirty="0"/>
          </a:p>
        </p:txBody>
      </p:sp>
      <p:pic>
        <p:nvPicPr>
          <p:cNvPr id="6" name="Espace réservé du contenu 2">
            <a:extLst>
              <a:ext uri="{FF2B5EF4-FFF2-40B4-BE49-F238E27FC236}">
                <a16:creationId xmlns:a16="http://schemas.microsoft.com/office/drawing/2014/main" id="{316FA623-6D90-CE12-6DD4-204F29C85611}"/>
              </a:ext>
            </a:extLst>
          </p:cNvPr>
          <p:cNvPicPr>
            <a:picLocks noChangeAspect="1"/>
          </p:cNvPicPr>
          <p:nvPr/>
        </p:nvPicPr>
        <p:blipFill>
          <a:blip r:embed="rId3"/>
          <a:srcRect t="5063"/>
          <a:stretch>
            <a:fillRect/>
          </a:stretch>
        </p:blipFill>
        <p:spPr>
          <a:xfrm>
            <a:off x="20" y="2286010"/>
            <a:ext cx="12191980" cy="4571990"/>
          </a:xfrm>
          <a:prstGeom prst="rect">
            <a:avLst/>
          </a:prstGeom>
        </p:spPr>
      </p:pic>
    </p:spTree>
    <p:extLst>
      <p:ext uri="{BB962C8B-B14F-4D97-AF65-F5344CB8AC3E}">
        <p14:creationId xmlns:p14="http://schemas.microsoft.com/office/powerpoint/2010/main" val="345456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87BB9DA6-02CE-B468-8C56-81513EFAB7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E057BA-B956-4CD9-E785-DB0CC06E6CA8}"/>
              </a:ext>
            </a:extLst>
          </p:cNvPr>
          <p:cNvSpPr>
            <a:spLocks noGrp="1"/>
          </p:cNvSpPr>
          <p:nvPr>
            <p:ph type="title"/>
          </p:nvPr>
        </p:nvSpPr>
        <p:spPr>
          <a:xfrm>
            <a:off x="685800" y="640079"/>
            <a:ext cx="10058402" cy="1735975"/>
          </a:xfrm>
        </p:spPr>
        <p:txBody>
          <a:bodyPr anchor="t"/>
          <a:lstStyle/>
          <a:p>
            <a:r>
              <a:rPr lang="fr-FR" dirty="0"/>
              <a:t>2. Bon usage des antibiotiques</a:t>
            </a:r>
            <a:br>
              <a:rPr lang="fr-FR" dirty="0"/>
            </a:br>
            <a:br>
              <a:rPr lang="fr-FR" dirty="0"/>
            </a:br>
            <a:r>
              <a:rPr lang="fr-FR" sz="2000" b="0" dirty="0"/>
              <a:t>2.1 Enjeu de santé publique</a:t>
            </a:r>
            <a:endParaRPr lang="fr-FR" dirty="0"/>
          </a:p>
        </p:txBody>
      </p:sp>
      <p:sp>
        <p:nvSpPr>
          <p:cNvPr id="7" name="Espace réservé du contenu 2">
            <a:extLst>
              <a:ext uri="{FF2B5EF4-FFF2-40B4-BE49-F238E27FC236}">
                <a16:creationId xmlns:a16="http://schemas.microsoft.com/office/drawing/2014/main" id="{E0EDA888-8768-6F57-6F28-BD60BB63F4EE}"/>
              </a:ext>
            </a:extLst>
          </p:cNvPr>
          <p:cNvSpPr>
            <a:spLocks noGrp="1"/>
          </p:cNvSpPr>
          <p:nvPr>
            <p:ph sz="half" idx="2"/>
          </p:nvPr>
        </p:nvSpPr>
        <p:spPr>
          <a:xfrm>
            <a:off x="676656" y="3017520"/>
            <a:ext cx="11357300" cy="3688080"/>
          </a:xfrm>
        </p:spPr>
        <p:txBody>
          <a:bodyPr>
            <a:normAutofit/>
          </a:bodyPr>
          <a:lstStyle/>
          <a:p>
            <a:pPr marL="285750" indent="-285750">
              <a:buFont typeface="Arial" panose="020B0604020202020204" pitchFamily="34" charset="0"/>
              <a:buChar char="•"/>
            </a:pPr>
            <a:r>
              <a:rPr lang="nl-BE" sz="2400" dirty="0"/>
              <a:t>20 à 50% des prescriptions ATB hospitalières sont </a:t>
            </a:r>
            <a:r>
              <a:rPr lang="nl-BE" sz="2400" b="1" dirty="0"/>
              <a:t>inappropriées ou inutiles</a:t>
            </a:r>
          </a:p>
          <a:p>
            <a:pPr marL="285750" indent="-285750">
              <a:buFont typeface="Arial" panose="020B0604020202020204" pitchFamily="34" charset="0"/>
              <a:buChar char="•"/>
            </a:pPr>
            <a:r>
              <a:rPr lang="nl-BE" sz="2400" dirty="0"/>
              <a:t>Résistance bactérienne = </a:t>
            </a:r>
            <a:r>
              <a:rPr lang="nl-BE" sz="2400" b="1" dirty="0"/>
              <a:t>menace majeure !</a:t>
            </a:r>
          </a:p>
          <a:p>
            <a:pPr marL="285750" indent="-285750">
              <a:buFont typeface="Arial" panose="020B0604020202020204" pitchFamily="34" charset="0"/>
              <a:buChar char="•"/>
            </a:pPr>
            <a:r>
              <a:rPr lang="nl-BE" sz="2400" dirty="0"/>
              <a:t>IU = levier clé pour améliorer les pratiques</a:t>
            </a:r>
            <a:endParaRPr lang="fr-FR" sz="2400" dirty="0"/>
          </a:p>
        </p:txBody>
      </p:sp>
      <p:pic>
        <p:nvPicPr>
          <p:cNvPr id="4" name="Image 3">
            <a:extLst>
              <a:ext uri="{FF2B5EF4-FFF2-40B4-BE49-F238E27FC236}">
                <a16:creationId xmlns:a16="http://schemas.microsoft.com/office/drawing/2014/main" id="{65B5A5E1-8426-682A-7F27-9509F4F68840}"/>
              </a:ext>
            </a:extLst>
          </p:cNvPr>
          <p:cNvPicPr>
            <a:picLocks noChangeAspect="1"/>
          </p:cNvPicPr>
          <p:nvPr/>
        </p:nvPicPr>
        <p:blipFill>
          <a:blip r:embed="rId3"/>
          <a:stretch>
            <a:fillRect/>
          </a:stretch>
        </p:blipFill>
        <p:spPr>
          <a:xfrm>
            <a:off x="8229600" y="3686014"/>
            <a:ext cx="3171986" cy="3171986"/>
          </a:xfrm>
          <a:prstGeom prst="rect">
            <a:avLst/>
          </a:prstGeom>
        </p:spPr>
      </p:pic>
    </p:spTree>
    <p:extLst>
      <p:ext uri="{BB962C8B-B14F-4D97-AF65-F5344CB8AC3E}">
        <p14:creationId xmlns:p14="http://schemas.microsoft.com/office/powerpoint/2010/main" val="33154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Infections sexuellement transmissibles</a:t>
            </a:r>
            <a:endParaRPr lang="fr-FR" b="0" dirty="0"/>
          </a:p>
        </p:txBody>
      </p:sp>
      <p:pic>
        <p:nvPicPr>
          <p:cNvPr id="3" name="Image 2">
            <a:extLst>
              <a:ext uri="{FF2B5EF4-FFF2-40B4-BE49-F238E27FC236}">
                <a16:creationId xmlns:a16="http://schemas.microsoft.com/office/drawing/2014/main" id="{6D09ED20-7942-EBA3-C25D-D1B54732847B}"/>
              </a:ext>
            </a:extLst>
          </p:cNvPr>
          <p:cNvPicPr>
            <a:picLocks noChangeAspect="1"/>
          </p:cNvPicPr>
          <p:nvPr/>
        </p:nvPicPr>
        <p:blipFill>
          <a:blip r:embed="rId3"/>
          <a:stretch>
            <a:fillRect/>
          </a:stretch>
        </p:blipFill>
        <p:spPr>
          <a:xfrm>
            <a:off x="2370576" y="2368866"/>
            <a:ext cx="7450847" cy="4489134"/>
          </a:xfrm>
          <a:prstGeom prst="rect">
            <a:avLst/>
          </a:prstGeom>
        </p:spPr>
      </p:pic>
    </p:spTree>
    <p:extLst>
      <p:ext uri="{BB962C8B-B14F-4D97-AF65-F5344CB8AC3E}">
        <p14:creationId xmlns:p14="http://schemas.microsoft.com/office/powerpoint/2010/main" val="288638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Infections sexuellement transmissibles</a:t>
            </a:r>
            <a:endParaRPr lang="fr-FR" b="0" dirty="0"/>
          </a:p>
        </p:txBody>
      </p:sp>
      <p:pic>
        <p:nvPicPr>
          <p:cNvPr id="3" name="Image 2">
            <a:extLst>
              <a:ext uri="{FF2B5EF4-FFF2-40B4-BE49-F238E27FC236}">
                <a16:creationId xmlns:a16="http://schemas.microsoft.com/office/drawing/2014/main" id="{CED1EF2D-E93C-5065-6546-DAA6CE0F4BD6}"/>
              </a:ext>
            </a:extLst>
          </p:cNvPr>
          <p:cNvPicPr>
            <a:picLocks noChangeAspect="1"/>
          </p:cNvPicPr>
          <p:nvPr/>
        </p:nvPicPr>
        <p:blipFill>
          <a:blip r:embed="rId3"/>
          <a:stretch>
            <a:fillRect/>
          </a:stretch>
        </p:blipFill>
        <p:spPr>
          <a:xfrm>
            <a:off x="2384478" y="2385617"/>
            <a:ext cx="7423043" cy="4472383"/>
          </a:xfrm>
          <a:prstGeom prst="rect">
            <a:avLst/>
          </a:prstGeom>
        </p:spPr>
      </p:pic>
    </p:spTree>
    <p:extLst>
      <p:ext uri="{BB962C8B-B14F-4D97-AF65-F5344CB8AC3E}">
        <p14:creationId xmlns:p14="http://schemas.microsoft.com/office/powerpoint/2010/main" val="11412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Infections sexuellement transmissibles</a:t>
            </a:r>
            <a:endParaRPr lang="fr-FR" b="0" dirty="0"/>
          </a:p>
        </p:txBody>
      </p:sp>
      <p:pic>
        <p:nvPicPr>
          <p:cNvPr id="4" name="Espace réservé du contenu 4">
            <a:extLst>
              <a:ext uri="{FF2B5EF4-FFF2-40B4-BE49-F238E27FC236}">
                <a16:creationId xmlns:a16="http://schemas.microsoft.com/office/drawing/2014/main" id="{2EBE0565-0CED-3337-A191-37A24EEADDD4}"/>
              </a:ext>
            </a:extLst>
          </p:cNvPr>
          <p:cNvPicPr>
            <a:picLocks noChangeAspect="1"/>
          </p:cNvPicPr>
          <p:nvPr/>
        </p:nvPicPr>
        <p:blipFill>
          <a:blip r:embed="rId3"/>
          <a:stretch>
            <a:fillRect/>
          </a:stretch>
        </p:blipFill>
        <p:spPr>
          <a:xfrm>
            <a:off x="1851520" y="2399269"/>
            <a:ext cx="8488960" cy="4458731"/>
          </a:xfrm>
          <a:prstGeom prst="rect">
            <a:avLst/>
          </a:prstGeom>
        </p:spPr>
      </p:pic>
    </p:spTree>
    <p:extLst>
      <p:ext uri="{BB962C8B-B14F-4D97-AF65-F5344CB8AC3E}">
        <p14:creationId xmlns:p14="http://schemas.microsoft.com/office/powerpoint/2010/main" val="362143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Infections sexuellement transmissibles</a:t>
            </a:r>
            <a:endParaRPr lang="fr-FR" b="0" dirty="0"/>
          </a:p>
        </p:txBody>
      </p:sp>
      <p:pic>
        <p:nvPicPr>
          <p:cNvPr id="4" name="Espace réservé du contenu 4">
            <a:extLst>
              <a:ext uri="{FF2B5EF4-FFF2-40B4-BE49-F238E27FC236}">
                <a16:creationId xmlns:a16="http://schemas.microsoft.com/office/drawing/2014/main" id="{4159A1D6-9D1F-4794-EE04-A3D2121446D1}"/>
              </a:ext>
            </a:extLst>
          </p:cNvPr>
          <p:cNvPicPr>
            <a:picLocks noChangeAspect="1"/>
          </p:cNvPicPr>
          <p:nvPr/>
        </p:nvPicPr>
        <p:blipFill>
          <a:blip r:embed="rId3"/>
          <a:stretch>
            <a:fillRect/>
          </a:stretch>
        </p:blipFill>
        <p:spPr>
          <a:xfrm>
            <a:off x="2113718" y="2395282"/>
            <a:ext cx="7964563" cy="4462718"/>
          </a:xfrm>
          <a:prstGeom prst="rect">
            <a:avLst/>
          </a:prstGeom>
        </p:spPr>
      </p:pic>
    </p:spTree>
    <p:extLst>
      <p:ext uri="{BB962C8B-B14F-4D97-AF65-F5344CB8AC3E}">
        <p14:creationId xmlns:p14="http://schemas.microsoft.com/office/powerpoint/2010/main" val="78871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Infections sexuellement transmissibles</a:t>
            </a:r>
            <a:endParaRPr lang="fr-FR" b="0" dirty="0"/>
          </a:p>
        </p:txBody>
      </p:sp>
      <p:pic>
        <p:nvPicPr>
          <p:cNvPr id="3" name="Image 2">
            <a:extLst>
              <a:ext uri="{FF2B5EF4-FFF2-40B4-BE49-F238E27FC236}">
                <a16:creationId xmlns:a16="http://schemas.microsoft.com/office/drawing/2014/main" id="{7B5E99CF-4F1E-2948-21D6-792B54720D56}"/>
              </a:ext>
            </a:extLst>
          </p:cNvPr>
          <p:cNvPicPr>
            <a:picLocks noChangeAspect="1"/>
          </p:cNvPicPr>
          <p:nvPr/>
        </p:nvPicPr>
        <p:blipFill>
          <a:blip r:embed="rId3"/>
          <a:stretch>
            <a:fillRect/>
          </a:stretch>
        </p:blipFill>
        <p:spPr>
          <a:xfrm>
            <a:off x="0" y="2388174"/>
            <a:ext cx="6659217" cy="4469826"/>
          </a:xfrm>
          <a:prstGeom prst="rect">
            <a:avLst/>
          </a:prstGeom>
        </p:spPr>
      </p:pic>
      <p:pic>
        <p:nvPicPr>
          <p:cNvPr id="5" name="Image 4">
            <a:extLst>
              <a:ext uri="{FF2B5EF4-FFF2-40B4-BE49-F238E27FC236}">
                <a16:creationId xmlns:a16="http://schemas.microsoft.com/office/drawing/2014/main" id="{F8DD2603-9CB3-9481-BAF3-2AF665D721AE}"/>
              </a:ext>
            </a:extLst>
          </p:cNvPr>
          <p:cNvPicPr>
            <a:picLocks noChangeAspect="1"/>
          </p:cNvPicPr>
          <p:nvPr/>
        </p:nvPicPr>
        <p:blipFill>
          <a:blip r:embed="rId4"/>
          <a:stretch>
            <a:fillRect/>
          </a:stretch>
        </p:blipFill>
        <p:spPr>
          <a:xfrm>
            <a:off x="6473173" y="2835250"/>
            <a:ext cx="5718828" cy="3545672"/>
          </a:xfrm>
          <a:prstGeom prst="rect">
            <a:avLst/>
          </a:prstGeom>
        </p:spPr>
      </p:pic>
    </p:spTree>
    <p:extLst>
      <p:ext uri="{BB962C8B-B14F-4D97-AF65-F5344CB8AC3E}">
        <p14:creationId xmlns:p14="http://schemas.microsoft.com/office/powerpoint/2010/main" val="101630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r>
              <a:rPr lang="fr-FR" sz="2200" b="0" dirty="0"/>
              <a:t>10.1 Epidémiologie – étiologie – Physiopathologie</a:t>
            </a:r>
            <a:endParaRPr lang="fr-FR" b="0" dirty="0"/>
          </a:p>
        </p:txBody>
      </p:sp>
      <p:sp>
        <p:nvSpPr>
          <p:cNvPr id="3" name="Espace réservé du contenu 2">
            <a:extLst>
              <a:ext uri="{FF2B5EF4-FFF2-40B4-BE49-F238E27FC236}">
                <a16:creationId xmlns:a16="http://schemas.microsoft.com/office/drawing/2014/main" id="{4F08C850-5615-5534-0045-78BE4BD87DFD}"/>
              </a:ext>
            </a:extLst>
          </p:cNvPr>
          <p:cNvSpPr>
            <a:spLocks noGrp="1"/>
          </p:cNvSpPr>
          <p:nvPr>
            <p:ph sz="half" idx="2"/>
          </p:nvPr>
        </p:nvSpPr>
        <p:spPr>
          <a:xfrm>
            <a:off x="676656" y="3017519"/>
            <a:ext cx="11515344" cy="3840481"/>
          </a:xfrm>
        </p:spPr>
        <p:txBody>
          <a:bodyPr>
            <a:normAutofit fontScale="92500" lnSpcReduction="20000"/>
          </a:bodyPr>
          <a:lstStyle/>
          <a:p>
            <a:pPr marL="285750" indent="-285750">
              <a:buFont typeface="Arial" panose="020B0604020202020204" pitchFamily="34" charset="0"/>
              <a:buChar char="•"/>
            </a:pPr>
            <a:r>
              <a:rPr lang="fr-BE" b="1" dirty="0"/>
              <a:t>Affection fréquente : </a:t>
            </a:r>
            <a:r>
              <a:rPr lang="fr-BE" dirty="0"/>
              <a:t>25-65 cas/10.000 hommes adultes/an</a:t>
            </a:r>
          </a:p>
          <a:p>
            <a:pPr marL="285750" indent="-285750">
              <a:buFont typeface="Arial" panose="020B0604020202020204" pitchFamily="34" charset="0"/>
              <a:buChar char="•"/>
            </a:pPr>
            <a:r>
              <a:rPr lang="fr-BE" b="1" u="sng" dirty="0"/>
              <a:t>Clinique typique :</a:t>
            </a:r>
          </a:p>
          <a:p>
            <a:pPr marL="633222" lvl="1" indent="-285750"/>
            <a:r>
              <a:rPr lang="fr-BE" dirty="0"/>
              <a:t>Douleur unilatérale</a:t>
            </a:r>
          </a:p>
          <a:p>
            <a:pPr marL="633222" lvl="1" indent="-285750"/>
            <a:r>
              <a:rPr lang="fr-BE" dirty="0"/>
              <a:t>Tuméfaction et chaleur de l’épididyme et/ou du testicule</a:t>
            </a:r>
          </a:p>
          <a:p>
            <a:pPr marL="633222" lvl="1" indent="-285750"/>
            <a:r>
              <a:rPr lang="fr-BE" dirty="0"/>
              <a:t>Aggravation progressive sur quelques jours</a:t>
            </a:r>
          </a:p>
          <a:p>
            <a:pPr marL="633222" lvl="1" indent="-285750"/>
            <a:r>
              <a:rPr lang="fr-BE" dirty="0"/>
              <a:t>Scrotum peut être associé</a:t>
            </a:r>
          </a:p>
          <a:p>
            <a:pPr marL="633222" lvl="1" indent="-285750"/>
            <a:r>
              <a:rPr lang="fr-BE" dirty="0"/>
              <a:t>Souvent fièvre</a:t>
            </a:r>
          </a:p>
          <a:p>
            <a:pPr marL="285750" indent="-285750">
              <a:buFont typeface="Arial" panose="020B0604020202020204" pitchFamily="34" charset="0"/>
              <a:buChar char="•"/>
            </a:pPr>
            <a:r>
              <a:rPr lang="fr-BE" dirty="0"/>
              <a:t>Pathogénie : ascension depuis urètre/prostate/vessie</a:t>
            </a:r>
          </a:p>
          <a:p>
            <a:pPr marL="285750" indent="-285750">
              <a:buFont typeface="Arial" panose="020B0604020202020204" pitchFamily="34" charset="0"/>
              <a:buChar char="•"/>
            </a:pPr>
            <a:r>
              <a:rPr lang="fr-BE" dirty="0"/>
              <a:t>Germe identifié dans </a:t>
            </a:r>
            <a:r>
              <a:rPr lang="nl-BE" dirty="0"/>
              <a:t>≃</a:t>
            </a:r>
            <a:r>
              <a:rPr lang="fr-BE" dirty="0"/>
              <a:t> 90% des cas</a:t>
            </a:r>
          </a:p>
        </p:txBody>
      </p:sp>
      <p:pic>
        <p:nvPicPr>
          <p:cNvPr id="4" name="Image 3">
            <a:extLst>
              <a:ext uri="{FF2B5EF4-FFF2-40B4-BE49-F238E27FC236}">
                <a16:creationId xmlns:a16="http://schemas.microsoft.com/office/drawing/2014/main" id="{E0789F4E-29AB-DC39-3326-5B086BBCB42E}"/>
              </a:ext>
            </a:extLst>
          </p:cNvPr>
          <p:cNvPicPr>
            <a:picLocks noChangeAspect="1"/>
          </p:cNvPicPr>
          <p:nvPr/>
        </p:nvPicPr>
        <p:blipFill>
          <a:blip r:embed="rId3"/>
          <a:stretch>
            <a:fillRect/>
          </a:stretch>
        </p:blipFill>
        <p:spPr>
          <a:xfrm>
            <a:off x="8388626" y="2378136"/>
            <a:ext cx="3803374" cy="4479863"/>
          </a:xfrm>
          <a:prstGeom prst="rect">
            <a:avLst/>
          </a:prstGeom>
        </p:spPr>
      </p:pic>
    </p:spTree>
    <p:extLst>
      <p:ext uri="{BB962C8B-B14F-4D97-AF65-F5344CB8AC3E}">
        <p14:creationId xmlns:p14="http://schemas.microsoft.com/office/powerpoint/2010/main" val="238625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E71202F5-7C20-B224-97AC-3D5AAABB7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CAF715-A56F-530D-F82E-472A17105BB9}"/>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r>
              <a:rPr lang="fr-FR" sz="2200" b="0" dirty="0"/>
              <a:t>10.1 Epidémiologie – étiologie – Physiopathologie</a:t>
            </a:r>
            <a:endParaRPr lang="fr-FR" b="0" dirty="0"/>
          </a:p>
        </p:txBody>
      </p:sp>
      <p:sp>
        <p:nvSpPr>
          <p:cNvPr id="3" name="Espace réservé du contenu 2">
            <a:extLst>
              <a:ext uri="{FF2B5EF4-FFF2-40B4-BE49-F238E27FC236}">
                <a16:creationId xmlns:a16="http://schemas.microsoft.com/office/drawing/2014/main" id="{4F08C850-5615-5534-0045-78BE4BD87DFD}"/>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000" u="sng" dirty="0"/>
              <a:t>Agents en cause – deux grandes classes :</a:t>
            </a:r>
          </a:p>
          <a:p>
            <a:pPr marL="633222" lvl="1" indent="-285750"/>
            <a:r>
              <a:rPr lang="fr-BE" sz="2000" b="1" dirty="0"/>
              <a:t>Formes non IST :</a:t>
            </a:r>
          </a:p>
          <a:p>
            <a:pPr marL="971550" lvl="2" indent="-285750"/>
            <a:r>
              <a:rPr lang="fr-BE" sz="1800" dirty="0"/>
              <a:t>Surtout </a:t>
            </a:r>
            <a:r>
              <a:rPr lang="fr-BE" sz="1800" i="1" dirty="0" err="1"/>
              <a:t>Enterobacterales</a:t>
            </a:r>
            <a:r>
              <a:rPr lang="fr-BE" sz="1800" dirty="0"/>
              <a:t> (E. Coli)</a:t>
            </a:r>
          </a:p>
          <a:p>
            <a:pPr marL="971550" lvl="2" indent="-285750"/>
            <a:r>
              <a:rPr lang="fr-BE" sz="1800" dirty="0"/>
              <a:t>Typiquement chez hommes plus âgés avec ATCD IU</a:t>
            </a:r>
          </a:p>
          <a:p>
            <a:pPr marL="971550" lvl="2" indent="-285750"/>
            <a:r>
              <a:rPr lang="fr-BE" sz="1800" dirty="0"/>
              <a:t>Facteurs de risque : HBP, vessie neurologique, instrumentation récente</a:t>
            </a:r>
          </a:p>
          <a:p>
            <a:pPr marL="633222" lvl="1" indent="-285750"/>
            <a:r>
              <a:rPr lang="fr-BE" sz="2000" b="1" dirty="0"/>
              <a:t>Forme IST :</a:t>
            </a:r>
          </a:p>
          <a:p>
            <a:pPr marL="971550" lvl="2" indent="-285750"/>
            <a:r>
              <a:rPr lang="fr-BE" sz="1800" dirty="0"/>
              <a:t>Hommes jeunes, sexuellement actifs</a:t>
            </a:r>
          </a:p>
          <a:p>
            <a:pPr marL="971550" lvl="2" indent="-285750"/>
            <a:r>
              <a:rPr lang="fr-BE" sz="1800" i="1" dirty="0"/>
              <a:t>N. gonorrhoeae, C. trachomatis, </a:t>
            </a:r>
            <a:r>
              <a:rPr lang="fr-BE" sz="1800" i="1" dirty="0" err="1"/>
              <a:t>Ureaplasma</a:t>
            </a:r>
            <a:r>
              <a:rPr lang="fr-BE" sz="1800" i="1" dirty="0"/>
              <a:t> </a:t>
            </a:r>
            <a:r>
              <a:rPr lang="fr-BE" sz="1800" i="1" dirty="0" err="1"/>
              <a:t>urealyticum</a:t>
            </a:r>
            <a:r>
              <a:rPr lang="fr-BE" sz="1800" i="1" dirty="0"/>
              <a:t>, Mycoplasma genitalium</a:t>
            </a:r>
          </a:p>
          <a:p>
            <a:pPr marL="971550" lvl="2" indent="-285750"/>
            <a:r>
              <a:rPr lang="fr-BE" sz="1800" dirty="0"/>
              <a:t>Souvent associées à urétrite et écoulement</a:t>
            </a:r>
          </a:p>
        </p:txBody>
      </p:sp>
    </p:spTree>
    <p:extLst>
      <p:ext uri="{BB962C8B-B14F-4D97-AF65-F5344CB8AC3E}">
        <p14:creationId xmlns:p14="http://schemas.microsoft.com/office/powerpoint/2010/main" val="203230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7E450BC8-2E33-1431-AE47-2070152216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028780-8B2F-D982-03B8-E1F79AE1A47A}"/>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r>
              <a:rPr lang="fr-FR" sz="2200" b="0" dirty="0"/>
              <a:t>10.2 Diagnostic</a:t>
            </a:r>
            <a:endParaRPr lang="fr-FR" b="0" dirty="0"/>
          </a:p>
        </p:txBody>
      </p:sp>
      <p:sp>
        <p:nvSpPr>
          <p:cNvPr id="3" name="Espace réservé du contenu 2">
            <a:extLst>
              <a:ext uri="{FF2B5EF4-FFF2-40B4-BE49-F238E27FC236}">
                <a16:creationId xmlns:a16="http://schemas.microsoft.com/office/drawing/2014/main" id="{A9215772-5C4B-FE39-4960-4A995A139074}"/>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400" u="sng" dirty="0"/>
              <a:t>Microbiologique :</a:t>
            </a:r>
          </a:p>
          <a:p>
            <a:pPr marL="633222" lvl="1" indent="-285750"/>
            <a:r>
              <a:rPr lang="fr-BE" sz="2400" b="1" dirty="0"/>
              <a:t>Urine mi-jet systématique + vérifier cultures antérieures</a:t>
            </a:r>
          </a:p>
          <a:p>
            <a:pPr marL="633222" lvl="1" indent="-285750"/>
            <a:r>
              <a:rPr lang="fr-BE" sz="2400" b="1" dirty="0"/>
              <a:t>Recherche IST :</a:t>
            </a:r>
          </a:p>
          <a:p>
            <a:pPr marL="971550" lvl="2" indent="-285750"/>
            <a:r>
              <a:rPr lang="fr-BE" sz="2000" dirty="0"/>
              <a:t>NAAT sur premier jet ou prélèvement urétral pour</a:t>
            </a:r>
            <a:r>
              <a:rPr lang="fr-BE" sz="2000" i="1" dirty="0"/>
              <a:t> C. trachomatis </a:t>
            </a:r>
            <a:r>
              <a:rPr lang="fr-BE" sz="2000" dirty="0"/>
              <a:t>et </a:t>
            </a:r>
            <a:r>
              <a:rPr lang="fr-BE" sz="2000" i="1" dirty="0"/>
              <a:t>N. gonorrhoeae</a:t>
            </a:r>
          </a:p>
          <a:p>
            <a:pPr marL="971550" lvl="2" indent="-285750"/>
            <a:r>
              <a:rPr lang="fr-BE" sz="2000" dirty="0"/>
              <a:t>Si disponible, prélèvement urétral/frottis pour Gram + et culture/résistance gonocoque</a:t>
            </a:r>
          </a:p>
          <a:p>
            <a:pPr marL="971550" lvl="2" indent="-285750"/>
            <a:r>
              <a:rPr lang="fr-BE" sz="2000" b="1" dirty="0"/>
              <a:t>Si IST probable : dépistage des autres IST !</a:t>
            </a:r>
          </a:p>
        </p:txBody>
      </p:sp>
    </p:spTree>
    <p:extLst>
      <p:ext uri="{BB962C8B-B14F-4D97-AF65-F5344CB8AC3E}">
        <p14:creationId xmlns:p14="http://schemas.microsoft.com/office/powerpoint/2010/main" val="27452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7E450BC8-2E33-1431-AE47-2070152216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028780-8B2F-D982-03B8-E1F79AE1A47A}"/>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r>
              <a:rPr lang="fr-FR" sz="2200" b="0" dirty="0"/>
              <a:t>10.2 Diagnostic</a:t>
            </a:r>
            <a:endParaRPr lang="fr-FR" b="0" dirty="0"/>
          </a:p>
        </p:txBody>
      </p:sp>
      <p:sp>
        <p:nvSpPr>
          <p:cNvPr id="3" name="Espace réservé du contenu 2">
            <a:extLst>
              <a:ext uri="{FF2B5EF4-FFF2-40B4-BE49-F238E27FC236}">
                <a16:creationId xmlns:a16="http://schemas.microsoft.com/office/drawing/2014/main" id="{A9215772-5C4B-FE39-4960-4A995A139074}"/>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400" u="sng" dirty="0"/>
              <a:t>Imagerie et diagnostics différentiels :</a:t>
            </a:r>
          </a:p>
          <a:p>
            <a:pPr marL="633222" lvl="1" indent="-285750"/>
            <a:r>
              <a:rPr lang="fr-BE" sz="2400" b="1" dirty="0">
                <a:solidFill>
                  <a:srgbClr val="C00000"/>
                </a:solidFill>
              </a:rPr>
              <a:t>DD majeur chez l’adolescent/jeune homme = torsion testiculaire !</a:t>
            </a:r>
          </a:p>
          <a:p>
            <a:pPr marL="633222" lvl="1" indent="-285750"/>
            <a:r>
              <a:rPr lang="fr-BE" sz="2400" b="1" dirty="0"/>
              <a:t>Echographie scrotale </a:t>
            </a:r>
            <a:r>
              <a:rPr lang="fr-BE" sz="2400" dirty="0"/>
              <a:t>plus précise que ECBU pour diagnostiquer l’</a:t>
            </a:r>
            <a:r>
              <a:rPr lang="fr-BE" sz="2400" dirty="0" err="1"/>
              <a:t>orchi</a:t>
            </a:r>
            <a:r>
              <a:rPr lang="fr-BE" sz="2400" dirty="0"/>
              <a:t>-épididymite et utile pour exclure les autres causes</a:t>
            </a:r>
          </a:p>
          <a:p>
            <a:pPr marL="633222" lvl="1" indent="-285750"/>
            <a:r>
              <a:rPr lang="fr-BE" sz="2400" dirty="0"/>
              <a:t>Penser aux </a:t>
            </a:r>
            <a:r>
              <a:rPr lang="fr-BE" sz="2400" b="1" dirty="0"/>
              <a:t>oreillons</a:t>
            </a:r>
            <a:r>
              <a:rPr lang="fr-BE" sz="2400" dirty="0"/>
              <a:t> si contexte épidémique, bilatéral, prodrome viral, atteinte parotidienne</a:t>
            </a:r>
          </a:p>
        </p:txBody>
      </p:sp>
      <p:pic>
        <p:nvPicPr>
          <p:cNvPr id="5" name="Image 4">
            <a:extLst>
              <a:ext uri="{FF2B5EF4-FFF2-40B4-BE49-F238E27FC236}">
                <a16:creationId xmlns:a16="http://schemas.microsoft.com/office/drawing/2014/main" id="{16FED375-71EC-48FA-2559-7E7DCDF180D1}"/>
              </a:ext>
            </a:extLst>
          </p:cNvPr>
          <p:cNvPicPr>
            <a:picLocks noChangeAspect="1"/>
          </p:cNvPicPr>
          <p:nvPr/>
        </p:nvPicPr>
        <p:blipFill>
          <a:blip r:embed="rId2"/>
          <a:stretch>
            <a:fillRect/>
          </a:stretch>
        </p:blipFill>
        <p:spPr>
          <a:xfrm>
            <a:off x="8844080" y="6128"/>
            <a:ext cx="3347919" cy="3422872"/>
          </a:xfrm>
          <a:prstGeom prst="rect">
            <a:avLst/>
          </a:prstGeom>
        </p:spPr>
      </p:pic>
    </p:spTree>
    <p:extLst>
      <p:ext uri="{BB962C8B-B14F-4D97-AF65-F5344CB8AC3E}">
        <p14:creationId xmlns:p14="http://schemas.microsoft.com/office/powerpoint/2010/main" val="3428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1645A47B-97B1-EF25-0820-72C329A6BC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FCD606-4391-5557-06C6-21E1A4099D77}"/>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r>
              <a:rPr lang="fr-FR" sz="2200" b="0" dirty="0"/>
              <a:t>10.3 Traitement</a:t>
            </a:r>
            <a:endParaRPr lang="fr-FR" b="0" dirty="0"/>
          </a:p>
        </p:txBody>
      </p:sp>
      <p:sp>
        <p:nvSpPr>
          <p:cNvPr id="3" name="Espace réservé du contenu 2">
            <a:extLst>
              <a:ext uri="{FF2B5EF4-FFF2-40B4-BE49-F238E27FC236}">
                <a16:creationId xmlns:a16="http://schemas.microsoft.com/office/drawing/2014/main" id="{CD9DB853-B7CC-F7B5-6E9E-0C595E429680}"/>
              </a:ext>
            </a:extLst>
          </p:cNvPr>
          <p:cNvSpPr>
            <a:spLocks noGrp="1"/>
          </p:cNvSpPr>
          <p:nvPr>
            <p:ph sz="half" idx="2"/>
          </p:nvPr>
        </p:nvSpPr>
        <p:spPr>
          <a:xfrm>
            <a:off x="676656" y="3017519"/>
            <a:ext cx="11515344" cy="3840481"/>
          </a:xfrm>
        </p:spPr>
        <p:txBody>
          <a:bodyPr>
            <a:normAutofit fontScale="92500" lnSpcReduction="20000"/>
          </a:bodyPr>
          <a:lstStyle/>
          <a:p>
            <a:pPr marL="285750" indent="-285750">
              <a:buFont typeface="Arial" panose="020B0604020202020204" pitchFamily="34" charset="0"/>
              <a:buChar char="•"/>
            </a:pPr>
            <a:r>
              <a:rPr lang="fr-BE" u="sng" dirty="0"/>
              <a:t>Principes :</a:t>
            </a:r>
          </a:p>
          <a:p>
            <a:pPr marL="633222" lvl="1" indent="-285750"/>
            <a:r>
              <a:rPr lang="fr-BE" dirty="0"/>
              <a:t>Antibiothérapie empirique choisie selon </a:t>
            </a:r>
            <a:r>
              <a:rPr lang="fr-BE" b="1" dirty="0"/>
              <a:t>pathogènes probables + pénétration tissulaire</a:t>
            </a:r>
          </a:p>
          <a:p>
            <a:pPr marL="633222" lvl="1" indent="-285750"/>
            <a:r>
              <a:rPr lang="fr-BE" dirty="0"/>
              <a:t>Adaptation à l’identification du germe et aux résistances locales</a:t>
            </a:r>
          </a:p>
          <a:p>
            <a:pPr marL="633222" lvl="1" indent="-285750"/>
            <a:r>
              <a:rPr lang="fr-BE" dirty="0"/>
              <a:t>Recommandation de couverture initiale de </a:t>
            </a:r>
            <a:r>
              <a:rPr lang="fr-BE" b="1" i="1" dirty="0"/>
              <a:t>C. trachomatis + </a:t>
            </a:r>
            <a:r>
              <a:rPr lang="fr-BE" b="1" i="1" dirty="0" err="1"/>
              <a:t>Enterobacterales</a:t>
            </a:r>
            <a:r>
              <a:rPr lang="fr-BE" b="1" i="1" dirty="0"/>
              <a:t> </a:t>
            </a:r>
            <a:r>
              <a:rPr lang="fr-BE" b="1" dirty="0"/>
              <a:t>(+ </a:t>
            </a:r>
            <a:r>
              <a:rPr lang="fr-BE" b="1" dirty="0" err="1"/>
              <a:t>gono</a:t>
            </a:r>
            <a:r>
              <a:rPr lang="fr-BE" b="1" dirty="0"/>
              <a:t> si risque)</a:t>
            </a:r>
          </a:p>
          <a:p>
            <a:pPr marL="633222" lvl="1" indent="-285750"/>
            <a:r>
              <a:rPr lang="fr-BE" dirty="0"/>
              <a:t>Mesures associées : AINS, froid, compression</a:t>
            </a:r>
          </a:p>
          <a:p>
            <a:pPr marL="285750" indent="-285750">
              <a:buFont typeface="Arial" panose="020B0604020202020204" pitchFamily="34" charset="0"/>
              <a:buChar char="•"/>
            </a:pPr>
            <a:r>
              <a:rPr lang="fr-BE" u="sng" dirty="0"/>
              <a:t>Quand hospitaliser ?</a:t>
            </a:r>
          </a:p>
          <a:p>
            <a:pPr marL="633222" lvl="1" indent="-285750"/>
            <a:r>
              <a:rPr lang="fr-BE" dirty="0"/>
              <a:t>Douleur sévère, (fièvre)</a:t>
            </a:r>
          </a:p>
          <a:p>
            <a:pPr marL="633222" lvl="1" indent="-285750"/>
            <a:r>
              <a:rPr lang="fr-BE" dirty="0"/>
              <a:t>Abcès testiculaire, signes systémiques</a:t>
            </a:r>
          </a:p>
          <a:p>
            <a:pPr marL="633222" lvl="1" indent="-285750"/>
            <a:r>
              <a:rPr lang="fr-BE" dirty="0"/>
              <a:t>ATB IV + remplissage (+ drainage si nécessaire ou orchidectomie dans cas sévères)</a:t>
            </a:r>
          </a:p>
        </p:txBody>
      </p:sp>
    </p:spTree>
    <p:extLst>
      <p:ext uri="{BB962C8B-B14F-4D97-AF65-F5344CB8AC3E}">
        <p14:creationId xmlns:p14="http://schemas.microsoft.com/office/powerpoint/2010/main" val="275769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5B6A1668-76B3-C80F-B44E-D3B72FE91C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2D36E3-48E6-DA4B-1816-E6EEE3E89398}"/>
              </a:ext>
            </a:extLst>
          </p:cNvPr>
          <p:cNvSpPr>
            <a:spLocks noGrp="1"/>
          </p:cNvSpPr>
          <p:nvPr>
            <p:ph type="title"/>
          </p:nvPr>
        </p:nvSpPr>
        <p:spPr>
          <a:xfrm>
            <a:off x="685800" y="640079"/>
            <a:ext cx="10058402" cy="1735975"/>
          </a:xfrm>
        </p:spPr>
        <p:txBody>
          <a:bodyPr anchor="t"/>
          <a:lstStyle/>
          <a:p>
            <a:r>
              <a:rPr lang="fr-FR" dirty="0"/>
              <a:t>2. Bon usage des antibiotiques</a:t>
            </a:r>
            <a:br>
              <a:rPr lang="fr-FR" dirty="0"/>
            </a:br>
            <a:br>
              <a:rPr lang="fr-FR" dirty="0"/>
            </a:br>
            <a:r>
              <a:rPr lang="fr-FR" sz="2000" b="0" dirty="0"/>
              <a:t>2.2 Objectifs</a:t>
            </a:r>
            <a:endParaRPr lang="fr-FR" dirty="0"/>
          </a:p>
        </p:txBody>
      </p:sp>
      <p:sp>
        <p:nvSpPr>
          <p:cNvPr id="6" name="Espace réservé du contenu 2">
            <a:extLst>
              <a:ext uri="{FF2B5EF4-FFF2-40B4-BE49-F238E27FC236}">
                <a16:creationId xmlns:a16="http://schemas.microsoft.com/office/drawing/2014/main" id="{497FE6F3-2EDB-C896-7DA8-CE8FFAD4385D}"/>
              </a:ext>
            </a:extLst>
          </p:cNvPr>
          <p:cNvSpPr>
            <a:spLocks noGrp="1"/>
          </p:cNvSpPr>
          <p:nvPr>
            <p:ph sz="half" idx="2"/>
          </p:nvPr>
        </p:nvSpPr>
        <p:spPr>
          <a:xfrm>
            <a:off x="676656" y="3017520"/>
            <a:ext cx="11357300" cy="3688080"/>
          </a:xfrm>
        </p:spPr>
        <p:txBody>
          <a:bodyPr>
            <a:normAutofit/>
          </a:bodyPr>
          <a:lstStyle/>
          <a:p>
            <a:pPr marL="342900" indent="-342900">
              <a:buFont typeface="+mj-lt"/>
              <a:buAutoNum type="arabicPeriod"/>
            </a:pPr>
            <a:r>
              <a:rPr lang="fr-FR" sz="2400" b="1" dirty="0"/>
              <a:t>Optimiser l’efficacité clinique</a:t>
            </a:r>
          </a:p>
          <a:p>
            <a:pPr marL="342900" indent="-342900">
              <a:buFont typeface="+mj-lt"/>
              <a:buAutoNum type="arabicPeriod"/>
            </a:pPr>
            <a:r>
              <a:rPr lang="fr-FR" sz="2400" b="1" dirty="0"/>
              <a:t>Réduire la durée et le spectre des antibiotiques</a:t>
            </a:r>
          </a:p>
          <a:p>
            <a:pPr marL="342900" indent="-342900">
              <a:buFont typeface="+mj-lt"/>
              <a:buAutoNum type="arabicPeriod"/>
            </a:pPr>
            <a:r>
              <a:rPr lang="fr-FR" sz="2400" b="1" dirty="0"/>
              <a:t>Limiter les effets indésirables :</a:t>
            </a:r>
          </a:p>
          <a:p>
            <a:pPr marL="690372" lvl="1" indent="-342900"/>
            <a:r>
              <a:rPr lang="fr-FR" sz="2400" dirty="0"/>
              <a:t>Clostridium difficile</a:t>
            </a:r>
          </a:p>
          <a:p>
            <a:pPr marL="690372" lvl="1" indent="-342900"/>
            <a:r>
              <a:rPr lang="fr-FR" sz="2400" dirty="0"/>
              <a:t>Toxicité</a:t>
            </a:r>
          </a:p>
          <a:p>
            <a:pPr marL="690372" lvl="1" indent="-342900"/>
            <a:r>
              <a:rPr lang="fr-FR" sz="2400" dirty="0"/>
              <a:t>Sélection bactéries multi-R</a:t>
            </a:r>
          </a:p>
        </p:txBody>
      </p:sp>
    </p:spTree>
    <p:extLst>
      <p:ext uri="{BB962C8B-B14F-4D97-AF65-F5344CB8AC3E}">
        <p14:creationId xmlns:p14="http://schemas.microsoft.com/office/powerpoint/2010/main" val="371650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1645A47B-97B1-EF25-0820-72C329A6BC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FCD606-4391-5557-06C6-21E1A4099D77}"/>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r>
              <a:rPr lang="fr-FR" sz="2200" b="0" dirty="0"/>
              <a:t>10.3 Traitement</a:t>
            </a:r>
            <a:endParaRPr lang="fr-FR" b="0" dirty="0"/>
          </a:p>
        </p:txBody>
      </p:sp>
      <p:sp>
        <p:nvSpPr>
          <p:cNvPr id="3" name="Espace réservé du contenu 2">
            <a:extLst>
              <a:ext uri="{FF2B5EF4-FFF2-40B4-BE49-F238E27FC236}">
                <a16:creationId xmlns:a16="http://schemas.microsoft.com/office/drawing/2014/main" id="{CD9DB853-B7CC-F7B5-6E9E-0C595E429680}"/>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b="1" u="sng" dirty="0"/>
              <a:t>Schémas empiriques (consensus + guidelines existantes) :</a:t>
            </a:r>
          </a:p>
          <a:p>
            <a:pPr marL="633222" lvl="1" indent="-285750"/>
            <a:r>
              <a:rPr lang="fr-BE" u="sng" dirty="0"/>
              <a:t>Si faible risque GONO (jeunes) :</a:t>
            </a:r>
          </a:p>
          <a:p>
            <a:pPr marL="971550" lvl="2" indent="-285750"/>
            <a:r>
              <a:rPr lang="fr-BE" b="1" dirty="0" err="1">
                <a:solidFill>
                  <a:srgbClr val="C00000"/>
                </a:solidFill>
              </a:rPr>
              <a:t>Lévofloxacine</a:t>
            </a:r>
            <a:r>
              <a:rPr lang="fr-BE" b="1" dirty="0">
                <a:solidFill>
                  <a:srgbClr val="C00000"/>
                </a:solidFill>
              </a:rPr>
              <a:t> 500mg PO 1x/j 10-14 jours ou</a:t>
            </a:r>
          </a:p>
          <a:p>
            <a:pPr marL="971550" lvl="2" indent="-285750"/>
            <a:r>
              <a:rPr lang="fr-BE" b="1" dirty="0">
                <a:solidFill>
                  <a:srgbClr val="C00000"/>
                </a:solidFill>
              </a:rPr>
              <a:t>Doxycycline 100mg PO 2x/j 10-14 jours + TMP-SMX PO 160/800 mg 2x/j 10-14 jours</a:t>
            </a:r>
          </a:p>
          <a:p>
            <a:pPr marL="633222" lvl="1" indent="-285750"/>
            <a:r>
              <a:rPr lang="fr-BE" u="sng" dirty="0"/>
              <a:t>GONO probable (écoulement / forte probabilité) :</a:t>
            </a:r>
          </a:p>
          <a:p>
            <a:pPr marL="971550" lvl="2" indent="-285750"/>
            <a:r>
              <a:rPr lang="fr-BE" b="1" dirty="0">
                <a:solidFill>
                  <a:srgbClr val="C00000"/>
                </a:solidFill>
              </a:rPr>
              <a:t>Ceftriaxone 1g IM/IV dose unique + doxycycline 100mg PO 2x/j 10-14 jours</a:t>
            </a:r>
          </a:p>
          <a:p>
            <a:pPr marL="971550" lvl="2" indent="-285750"/>
            <a:r>
              <a:rPr lang="fr-BE" b="1" dirty="0">
                <a:solidFill>
                  <a:srgbClr val="C00000"/>
                </a:solidFill>
              </a:rPr>
              <a:t>Fluoroquinolones non recommandées pour </a:t>
            </a:r>
            <a:r>
              <a:rPr lang="fr-BE" b="1" dirty="0" err="1">
                <a:solidFill>
                  <a:srgbClr val="C00000"/>
                </a:solidFill>
              </a:rPr>
              <a:t>gono</a:t>
            </a:r>
            <a:r>
              <a:rPr lang="fr-BE" b="1" dirty="0">
                <a:solidFill>
                  <a:srgbClr val="C00000"/>
                </a:solidFill>
              </a:rPr>
              <a:t> !</a:t>
            </a:r>
          </a:p>
          <a:p>
            <a:pPr marL="633222" lvl="1" indent="-285750"/>
            <a:r>
              <a:rPr lang="fr-BE" u="sng" dirty="0"/>
              <a:t>Non sexuellement actif (orientation Enterobacter) :</a:t>
            </a:r>
          </a:p>
          <a:p>
            <a:pPr marL="971550" lvl="2" indent="-285750"/>
            <a:r>
              <a:rPr lang="fr-BE" b="1" dirty="0" err="1">
                <a:solidFill>
                  <a:srgbClr val="C00000"/>
                </a:solidFill>
              </a:rPr>
              <a:t>Lévofloxacine</a:t>
            </a:r>
            <a:r>
              <a:rPr lang="fr-BE" b="1" dirty="0">
                <a:solidFill>
                  <a:srgbClr val="C00000"/>
                </a:solidFill>
              </a:rPr>
              <a:t> 500mg PO 1x/j 10-14 jours ou </a:t>
            </a:r>
          </a:p>
          <a:p>
            <a:pPr marL="971550" lvl="2" indent="-285750"/>
            <a:r>
              <a:rPr lang="fr-BE" b="1" dirty="0">
                <a:solidFill>
                  <a:srgbClr val="C00000"/>
                </a:solidFill>
              </a:rPr>
              <a:t>TMP-SMX 160/800mg PO 2x/j 10-14 jours</a:t>
            </a:r>
          </a:p>
          <a:p>
            <a:pPr marL="633222" lvl="1" indent="-285750"/>
            <a:endParaRPr lang="fr-BE" dirty="0"/>
          </a:p>
        </p:txBody>
      </p:sp>
    </p:spTree>
    <p:extLst>
      <p:ext uri="{BB962C8B-B14F-4D97-AF65-F5344CB8AC3E}">
        <p14:creationId xmlns:p14="http://schemas.microsoft.com/office/powerpoint/2010/main" val="324586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5DFDD21F-5D48-4C55-4006-3C9231ACBCF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5AF668-08D8-1CD1-889A-DEEF00DC22A7}"/>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r>
              <a:rPr lang="fr-FR" sz="2200" b="0" dirty="0"/>
              <a:t>10.4 Suivi – Dépistage – Santé publique</a:t>
            </a:r>
            <a:endParaRPr lang="fr-FR" b="0" dirty="0"/>
          </a:p>
        </p:txBody>
      </p:sp>
      <p:sp>
        <p:nvSpPr>
          <p:cNvPr id="3" name="Espace réservé du contenu 2">
            <a:extLst>
              <a:ext uri="{FF2B5EF4-FFF2-40B4-BE49-F238E27FC236}">
                <a16:creationId xmlns:a16="http://schemas.microsoft.com/office/drawing/2014/main" id="{A51AC8D8-8EDD-9EE7-7A07-332954C74627}"/>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u="sng" dirty="0"/>
              <a:t>Si IST probable/confirmée :</a:t>
            </a:r>
          </a:p>
          <a:p>
            <a:pPr marL="633222" lvl="1" indent="-285750"/>
            <a:r>
              <a:rPr lang="fr-BE" b="1" dirty="0"/>
              <a:t>Réévaluation à J14 </a:t>
            </a:r>
            <a:r>
              <a:rPr lang="fr-BE" dirty="0"/>
              <a:t>pour vérifier la guérison</a:t>
            </a:r>
          </a:p>
          <a:p>
            <a:pPr marL="633222" lvl="1" indent="-285750"/>
            <a:r>
              <a:rPr lang="fr-BE" b="1" dirty="0"/>
              <a:t>Contact tracing + traitement des partenaires</a:t>
            </a:r>
          </a:p>
          <a:p>
            <a:pPr marL="633222" lvl="1" indent="-285750"/>
            <a:r>
              <a:rPr lang="fr-BE" dirty="0"/>
              <a:t>Conseiller </a:t>
            </a:r>
            <a:r>
              <a:rPr lang="fr-BE" b="1" dirty="0"/>
              <a:t>abstinence</a:t>
            </a:r>
            <a:r>
              <a:rPr lang="fr-BE" dirty="0"/>
              <a:t> jusqu’à guérison</a:t>
            </a:r>
          </a:p>
          <a:p>
            <a:pPr marL="285750" indent="-285750">
              <a:buFont typeface="Arial" panose="020B0604020202020204" pitchFamily="34" charset="0"/>
              <a:buChar char="•"/>
            </a:pPr>
            <a:r>
              <a:rPr lang="fr-BE" u="sng" dirty="0"/>
              <a:t>Chez les jeunes : </a:t>
            </a:r>
          </a:p>
          <a:p>
            <a:pPr marL="633222" lvl="1" indent="-285750"/>
            <a:r>
              <a:rPr lang="fr-BE" b="1" dirty="0"/>
              <a:t>IST et Enterobacter doivent être envisagées</a:t>
            </a:r>
          </a:p>
          <a:p>
            <a:pPr marL="633222" lvl="1" indent="-285750"/>
            <a:r>
              <a:rPr lang="fr-BE" b="1" dirty="0"/>
              <a:t>Risque sexuel « négatif » n’exclut pas une IST</a:t>
            </a:r>
          </a:p>
        </p:txBody>
      </p:sp>
    </p:spTree>
    <p:extLst>
      <p:ext uri="{BB962C8B-B14F-4D97-AF65-F5344CB8AC3E}">
        <p14:creationId xmlns:p14="http://schemas.microsoft.com/office/powerpoint/2010/main" val="189043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a:extLst>
            <a:ext uri="{FF2B5EF4-FFF2-40B4-BE49-F238E27FC236}">
              <a16:creationId xmlns:a16="http://schemas.microsoft.com/office/drawing/2014/main" id="{7E450BC8-2E33-1431-AE47-2070152216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028780-8B2F-D982-03B8-E1F79AE1A47A}"/>
              </a:ext>
            </a:extLst>
          </p:cNvPr>
          <p:cNvSpPr>
            <a:spLocks noGrp="1"/>
          </p:cNvSpPr>
          <p:nvPr>
            <p:ph type="title"/>
          </p:nvPr>
        </p:nvSpPr>
        <p:spPr/>
        <p:txBody>
          <a:bodyPr anchor="t">
            <a:normAutofit/>
          </a:bodyPr>
          <a:lstStyle/>
          <a:p>
            <a:r>
              <a:rPr lang="fr-FR" dirty="0"/>
              <a:t>10. </a:t>
            </a:r>
            <a:r>
              <a:rPr lang="fr-FR" dirty="0" err="1"/>
              <a:t>Orchi</a:t>
            </a:r>
            <a:r>
              <a:rPr lang="fr-FR" dirty="0"/>
              <a:t>-Epididymite</a:t>
            </a:r>
            <a:br>
              <a:rPr lang="fr-FR" dirty="0"/>
            </a:br>
            <a:br>
              <a:rPr lang="fr-FR" dirty="0"/>
            </a:br>
            <a:endParaRPr lang="fr-FR" b="0" dirty="0"/>
          </a:p>
        </p:txBody>
      </p:sp>
      <p:pic>
        <p:nvPicPr>
          <p:cNvPr id="6" name="Image 5">
            <a:extLst>
              <a:ext uri="{FF2B5EF4-FFF2-40B4-BE49-F238E27FC236}">
                <a16:creationId xmlns:a16="http://schemas.microsoft.com/office/drawing/2014/main" id="{0F448280-F970-3810-8834-1550F2F02B49}"/>
              </a:ext>
            </a:extLst>
          </p:cNvPr>
          <p:cNvPicPr>
            <a:picLocks noChangeAspect="1"/>
          </p:cNvPicPr>
          <p:nvPr/>
        </p:nvPicPr>
        <p:blipFill>
          <a:blip r:embed="rId3"/>
          <a:stretch>
            <a:fillRect/>
          </a:stretch>
        </p:blipFill>
        <p:spPr>
          <a:xfrm>
            <a:off x="2716596" y="1240893"/>
            <a:ext cx="6758808" cy="5672286"/>
          </a:xfrm>
          <a:prstGeom prst="rect">
            <a:avLst/>
          </a:prstGeom>
        </p:spPr>
      </p:pic>
    </p:spTree>
    <p:extLst>
      <p:ext uri="{BB962C8B-B14F-4D97-AF65-F5344CB8AC3E}">
        <p14:creationId xmlns:p14="http://schemas.microsoft.com/office/powerpoint/2010/main" val="73961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B66510B-A695-93D7-E16A-75F822C0D3D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3F9F3A-C695-165C-1C03-D3BBF4C97A22}"/>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11.1 Définition – Etiologie – points clés</a:t>
            </a:r>
            <a:endParaRPr lang="fr-FR" b="0" dirty="0"/>
          </a:p>
        </p:txBody>
      </p:sp>
      <p:sp>
        <p:nvSpPr>
          <p:cNvPr id="3" name="Espace réservé du contenu 2">
            <a:extLst>
              <a:ext uri="{FF2B5EF4-FFF2-40B4-BE49-F238E27FC236}">
                <a16:creationId xmlns:a16="http://schemas.microsoft.com/office/drawing/2014/main" id="{9AA36C1A-E876-73DB-7B0C-91AA1F299D5C}"/>
              </a:ext>
            </a:extLst>
          </p:cNvPr>
          <p:cNvSpPr>
            <a:spLocks noGrp="1"/>
          </p:cNvSpPr>
          <p:nvPr>
            <p:ph sz="half" idx="2"/>
          </p:nvPr>
        </p:nvSpPr>
        <p:spPr>
          <a:xfrm>
            <a:off x="676656" y="3017519"/>
            <a:ext cx="11515344" cy="3840481"/>
          </a:xfrm>
        </p:spPr>
        <p:txBody>
          <a:bodyPr>
            <a:normAutofit fontScale="92500" lnSpcReduction="20000"/>
          </a:bodyPr>
          <a:lstStyle/>
          <a:p>
            <a:pPr marL="285750" indent="-285750">
              <a:buFont typeface="Arial" panose="020B0604020202020204" pitchFamily="34" charset="0"/>
              <a:buChar char="•"/>
            </a:pPr>
            <a:r>
              <a:rPr lang="fr-BE" u="sng" dirty="0"/>
              <a:t>Inflammation de l’urètre, le + souvent IST :</a:t>
            </a:r>
          </a:p>
          <a:p>
            <a:pPr marL="633222" lvl="1" indent="-285750"/>
            <a:r>
              <a:rPr lang="fr-BE" b="1" dirty="0"/>
              <a:t>Urétrite gonococcique (GU) : </a:t>
            </a:r>
            <a:r>
              <a:rPr lang="fr-BE" i="1" dirty="0"/>
              <a:t>N. gonorrhoeae</a:t>
            </a:r>
          </a:p>
          <a:p>
            <a:pPr marL="633222" lvl="1" indent="-285750"/>
            <a:r>
              <a:rPr lang="fr-BE" b="1" dirty="0"/>
              <a:t>Urétrite non gonococcique (NGU) : </a:t>
            </a:r>
            <a:r>
              <a:rPr lang="fr-BE" dirty="0"/>
              <a:t>surtout </a:t>
            </a:r>
            <a:r>
              <a:rPr lang="fr-BE" i="1" dirty="0"/>
              <a:t>C. trachomatis </a:t>
            </a:r>
            <a:r>
              <a:rPr lang="fr-BE" dirty="0"/>
              <a:t>et </a:t>
            </a:r>
            <a:r>
              <a:rPr lang="fr-BE" i="1" dirty="0"/>
              <a:t>Mycoplasma genitalium</a:t>
            </a:r>
          </a:p>
          <a:p>
            <a:pPr marL="285750" indent="-285750">
              <a:buFont typeface="Arial" panose="020B0604020202020204" pitchFamily="34" charset="0"/>
              <a:buChar char="•"/>
            </a:pPr>
            <a:r>
              <a:rPr lang="fr-BE" u="sng" dirty="0"/>
              <a:t>Prévalence des agents :</a:t>
            </a:r>
          </a:p>
          <a:p>
            <a:pPr marL="633222" lvl="1" indent="-285750"/>
            <a:r>
              <a:rPr lang="fr-BE" i="1" dirty="0"/>
              <a:t>C. trachomatis </a:t>
            </a:r>
            <a:r>
              <a:rPr lang="fr-BE" dirty="0"/>
              <a:t>: 11-50%</a:t>
            </a:r>
          </a:p>
          <a:p>
            <a:pPr marL="633222" lvl="1" indent="-285750"/>
            <a:r>
              <a:rPr lang="fr-BE" i="1" dirty="0"/>
              <a:t>M. genitalium </a:t>
            </a:r>
            <a:r>
              <a:rPr lang="fr-BE" dirty="0"/>
              <a:t>: 6-50%</a:t>
            </a:r>
          </a:p>
          <a:p>
            <a:pPr marL="633222" lvl="1" indent="-285750"/>
            <a:r>
              <a:rPr lang="fr-BE" i="1" dirty="0" err="1"/>
              <a:t>Ureaplasma</a:t>
            </a:r>
            <a:r>
              <a:rPr lang="fr-BE" i="1" dirty="0"/>
              <a:t> </a:t>
            </a:r>
            <a:r>
              <a:rPr lang="fr-BE" i="1" dirty="0" err="1"/>
              <a:t>spp</a:t>
            </a:r>
            <a:r>
              <a:rPr lang="fr-BE" i="1" dirty="0"/>
              <a:t>. </a:t>
            </a:r>
            <a:r>
              <a:rPr lang="fr-BE" dirty="0"/>
              <a:t>: 5-26% (controversé)</a:t>
            </a:r>
          </a:p>
          <a:p>
            <a:pPr marL="633222" lvl="1" indent="-285750"/>
            <a:r>
              <a:rPr lang="fr-BE" i="1" dirty="0" err="1"/>
              <a:t>T</a:t>
            </a:r>
            <a:r>
              <a:rPr lang="fr-BE" i="1" dirty="0"/>
              <a:t>. vaginalis </a:t>
            </a:r>
            <a:r>
              <a:rPr lang="fr-BE" dirty="0"/>
              <a:t>: 1-20%</a:t>
            </a:r>
          </a:p>
          <a:p>
            <a:pPr marL="633222" lvl="1" indent="-285750"/>
            <a:r>
              <a:rPr lang="fr-BE" i="1" dirty="0"/>
              <a:t>Adénovirus</a:t>
            </a:r>
            <a:r>
              <a:rPr lang="fr-BE" dirty="0"/>
              <a:t> : 2-4%</a:t>
            </a:r>
          </a:p>
        </p:txBody>
      </p:sp>
      <p:pic>
        <p:nvPicPr>
          <p:cNvPr id="4" name="Image 3">
            <a:extLst>
              <a:ext uri="{FF2B5EF4-FFF2-40B4-BE49-F238E27FC236}">
                <a16:creationId xmlns:a16="http://schemas.microsoft.com/office/drawing/2014/main" id="{BCB17016-3651-2BB4-E0F1-5DA0A3051BD6}"/>
              </a:ext>
            </a:extLst>
          </p:cNvPr>
          <p:cNvPicPr>
            <a:picLocks noChangeAspect="1"/>
          </p:cNvPicPr>
          <p:nvPr/>
        </p:nvPicPr>
        <p:blipFill>
          <a:blip r:embed="rId3"/>
          <a:stretch>
            <a:fillRect/>
          </a:stretch>
        </p:blipFill>
        <p:spPr>
          <a:xfrm>
            <a:off x="9064486" y="4328255"/>
            <a:ext cx="3127513" cy="2515775"/>
          </a:xfrm>
          <a:prstGeom prst="rect">
            <a:avLst/>
          </a:prstGeom>
        </p:spPr>
      </p:pic>
    </p:spTree>
    <p:extLst>
      <p:ext uri="{BB962C8B-B14F-4D97-AF65-F5344CB8AC3E}">
        <p14:creationId xmlns:p14="http://schemas.microsoft.com/office/powerpoint/2010/main" val="345081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DB0D426E-ACC7-90D7-5472-1CDC2FC601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4645EC-2D8F-5BF1-792B-5A8324994D94}"/>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11.2 Diagnostic</a:t>
            </a:r>
            <a:endParaRPr lang="fr-FR" b="0" dirty="0"/>
          </a:p>
        </p:txBody>
      </p:sp>
      <p:sp>
        <p:nvSpPr>
          <p:cNvPr id="3" name="Espace réservé du contenu 2">
            <a:extLst>
              <a:ext uri="{FF2B5EF4-FFF2-40B4-BE49-F238E27FC236}">
                <a16:creationId xmlns:a16="http://schemas.microsoft.com/office/drawing/2014/main" id="{1A556D41-17A4-C554-064E-B546494E83EB}"/>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000" b="1" dirty="0"/>
              <a:t>Urétrite = diagnostic clinique + preuve d’inflammation + NAAT</a:t>
            </a:r>
          </a:p>
          <a:p>
            <a:pPr marL="285750" indent="-285750">
              <a:buFont typeface="Arial" panose="020B0604020202020204" pitchFamily="34" charset="0"/>
              <a:buChar char="•"/>
            </a:pPr>
            <a:r>
              <a:rPr lang="fr-BE" sz="2000" dirty="0"/>
              <a:t>Ne pas confondre colonisation (</a:t>
            </a:r>
            <a:r>
              <a:rPr lang="fr-BE" sz="2000" i="1" dirty="0"/>
              <a:t>M. hominis, U. </a:t>
            </a:r>
            <a:r>
              <a:rPr lang="fr-BE" sz="2000" i="1" dirty="0" err="1"/>
              <a:t>pavum</a:t>
            </a:r>
            <a:r>
              <a:rPr lang="fr-BE" sz="2000" dirty="0"/>
              <a:t>) et infection</a:t>
            </a:r>
          </a:p>
          <a:p>
            <a:pPr marL="285750" indent="-285750">
              <a:buFont typeface="Arial" panose="020B0604020202020204" pitchFamily="34" charset="0"/>
              <a:buChar char="•"/>
            </a:pPr>
            <a:r>
              <a:rPr lang="fr-BE" sz="2000" u="sng" dirty="0"/>
              <a:t>Si patient symptomatique, urétrite si </a:t>
            </a:r>
            <a:r>
              <a:rPr lang="fr-BE" sz="2000" b="1" u="sng" dirty="0"/>
              <a:t>AU MOINS UN </a:t>
            </a:r>
            <a:r>
              <a:rPr lang="fr-BE" sz="2000" u="sng" dirty="0"/>
              <a:t>critère :</a:t>
            </a:r>
          </a:p>
          <a:p>
            <a:pPr marL="633222" lvl="1" indent="-285750"/>
            <a:r>
              <a:rPr lang="fr-BE" sz="2000" b="1" dirty="0"/>
              <a:t>Ecoulement urétral </a:t>
            </a:r>
            <a:r>
              <a:rPr lang="fr-BE" sz="2000" dirty="0"/>
              <a:t>(mucoïde / </a:t>
            </a:r>
            <a:r>
              <a:rPr lang="fr-BE" sz="2000" dirty="0" err="1"/>
              <a:t>mucopurulent</a:t>
            </a:r>
            <a:r>
              <a:rPr lang="fr-BE" sz="2000" dirty="0"/>
              <a:t> / purulent)</a:t>
            </a:r>
          </a:p>
          <a:p>
            <a:pPr marL="633222" lvl="1" indent="-285750"/>
            <a:r>
              <a:rPr lang="fr-BE" sz="2000" b="1" dirty="0"/>
              <a:t>Frottis urétral </a:t>
            </a:r>
            <a:r>
              <a:rPr lang="fr-BE" sz="2000" dirty="0"/>
              <a:t>coloré (Gram/bleu de méthylène) : </a:t>
            </a:r>
            <a:r>
              <a:rPr lang="fr-FR" altLang="fr-FR" sz="2000" b="1" dirty="0">
                <a:solidFill>
                  <a:srgbClr val="000000"/>
                </a:solidFill>
              </a:rPr>
              <a:t>≥ 5 leucocytes/champ</a:t>
            </a:r>
            <a:endParaRPr lang="fr-BE" sz="2000" dirty="0"/>
          </a:p>
          <a:p>
            <a:pPr marL="633222" lvl="1" indent="-285750"/>
            <a:r>
              <a:rPr lang="fr-FR" altLang="fr-FR" sz="2000" b="1" dirty="0">
                <a:solidFill>
                  <a:srgbClr val="000000"/>
                </a:solidFill>
              </a:rPr>
              <a:t>≥</a:t>
            </a:r>
            <a:r>
              <a:rPr lang="fr-BE" altLang="fr-FR" sz="2000" b="1" dirty="0">
                <a:solidFill>
                  <a:srgbClr val="000000"/>
                </a:solidFill>
              </a:rPr>
              <a:t> 10 leucocytes/champ sur SU premier jet ou leucocyte estérase + premier jet</a:t>
            </a:r>
            <a:endParaRPr lang="fr-BE" sz="2000" b="1" dirty="0"/>
          </a:p>
        </p:txBody>
      </p:sp>
    </p:spTree>
    <p:extLst>
      <p:ext uri="{BB962C8B-B14F-4D97-AF65-F5344CB8AC3E}">
        <p14:creationId xmlns:p14="http://schemas.microsoft.com/office/powerpoint/2010/main" val="393635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DB0D426E-ACC7-90D7-5472-1CDC2FC601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4645EC-2D8F-5BF1-792B-5A8324994D94}"/>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11.2 Diagnostic</a:t>
            </a:r>
            <a:endParaRPr lang="fr-FR" b="0" dirty="0"/>
          </a:p>
        </p:txBody>
      </p:sp>
      <p:sp>
        <p:nvSpPr>
          <p:cNvPr id="3" name="Espace réservé du contenu 2">
            <a:extLst>
              <a:ext uri="{FF2B5EF4-FFF2-40B4-BE49-F238E27FC236}">
                <a16:creationId xmlns:a16="http://schemas.microsoft.com/office/drawing/2014/main" id="{1A556D41-17A4-C554-064E-B546494E83EB}"/>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u="sng" dirty="0"/>
              <a:t>Différenciation :</a:t>
            </a:r>
          </a:p>
          <a:p>
            <a:pPr marL="633222" lvl="1" indent="-285750"/>
            <a:r>
              <a:rPr lang="fr-BE" b="1" dirty="0"/>
              <a:t>GU : inflammation avec diplocoques Gram négatifs intracellulaires</a:t>
            </a:r>
          </a:p>
          <a:p>
            <a:pPr marL="633222" lvl="1" indent="-285750"/>
            <a:r>
              <a:rPr lang="fr-BE" b="1" dirty="0"/>
              <a:t>NGU : inflammation SANS diplocoques intracellulaires</a:t>
            </a:r>
          </a:p>
          <a:p>
            <a:pPr marL="285750" indent="-285750">
              <a:buFont typeface="Arial" panose="020B0604020202020204" pitchFamily="34" charset="0"/>
              <a:buChar char="•"/>
            </a:pPr>
            <a:r>
              <a:rPr lang="fr-BE" u="sng" dirty="0"/>
              <a:t>EAU insiste sur tests « point of care » quand disponibles :</a:t>
            </a:r>
          </a:p>
          <a:p>
            <a:pPr marL="633222" lvl="1" indent="-285750"/>
            <a:r>
              <a:rPr lang="fr-BE" dirty="0"/>
              <a:t>Coloration Gram</a:t>
            </a:r>
          </a:p>
          <a:p>
            <a:pPr marL="633222" lvl="1" indent="-285750"/>
            <a:r>
              <a:rPr lang="fr-BE" dirty="0" err="1"/>
              <a:t>Microscopy</a:t>
            </a:r>
            <a:r>
              <a:rPr lang="fr-BE" dirty="0"/>
              <a:t> premier jet</a:t>
            </a:r>
          </a:p>
          <a:p>
            <a:pPr marL="633222" lvl="1" indent="-285750"/>
            <a:r>
              <a:rPr lang="fr-BE" dirty="0"/>
              <a:t>Leucocyte estérase</a:t>
            </a:r>
          </a:p>
          <a:p>
            <a:pPr marL="633222" lvl="1" indent="-285750"/>
            <a:r>
              <a:rPr lang="fr-BE" dirty="0"/>
              <a:t>Guident le traitement</a:t>
            </a:r>
          </a:p>
        </p:txBody>
      </p:sp>
      <p:pic>
        <p:nvPicPr>
          <p:cNvPr id="5" name="Image 4">
            <a:extLst>
              <a:ext uri="{FF2B5EF4-FFF2-40B4-BE49-F238E27FC236}">
                <a16:creationId xmlns:a16="http://schemas.microsoft.com/office/drawing/2014/main" id="{0BBCE3CA-C1D4-AAAC-7503-3F3BC4F85617}"/>
              </a:ext>
            </a:extLst>
          </p:cNvPr>
          <p:cNvPicPr>
            <a:picLocks noChangeAspect="1"/>
          </p:cNvPicPr>
          <p:nvPr/>
        </p:nvPicPr>
        <p:blipFill>
          <a:blip r:embed="rId2"/>
          <a:stretch>
            <a:fillRect/>
          </a:stretch>
        </p:blipFill>
        <p:spPr>
          <a:xfrm>
            <a:off x="8030816" y="4234788"/>
            <a:ext cx="4161183" cy="2712112"/>
          </a:xfrm>
          <a:prstGeom prst="rect">
            <a:avLst/>
          </a:prstGeom>
        </p:spPr>
      </p:pic>
    </p:spTree>
    <p:extLst>
      <p:ext uri="{BB962C8B-B14F-4D97-AF65-F5344CB8AC3E}">
        <p14:creationId xmlns:p14="http://schemas.microsoft.com/office/powerpoint/2010/main" val="89173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DB0D426E-ACC7-90D7-5472-1CDC2FC601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4645EC-2D8F-5BF1-792B-5A8324994D94}"/>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11.2 Diagnostic</a:t>
            </a:r>
            <a:endParaRPr lang="fr-FR" b="0" dirty="0"/>
          </a:p>
        </p:txBody>
      </p:sp>
      <p:sp>
        <p:nvSpPr>
          <p:cNvPr id="3" name="Espace réservé du contenu 2">
            <a:extLst>
              <a:ext uri="{FF2B5EF4-FFF2-40B4-BE49-F238E27FC236}">
                <a16:creationId xmlns:a16="http://schemas.microsoft.com/office/drawing/2014/main" id="{1A556D41-17A4-C554-064E-B546494E83EB}"/>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000" u="sng" dirty="0"/>
              <a:t>Prélèvements (frotti, urines, NAAT) :</a:t>
            </a:r>
          </a:p>
          <a:p>
            <a:pPr marL="633222" lvl="1" indent="-285750"/>
            <a:r>
              <a:rPr lang="fr-BE" sz="2000" b="1" dirty="0"/>
              <a:t>Si écoulement + suspicion GU :</a:t>
            </a:r>
            <a:r>
              <a:rPr lang="fr-BE" sz="2000" dirty="0"/>
              <a:t> frotti </a:t>
            </a:r>
            <a:r>
              <a:rPr lang="fr-BE" sz="2000" dirty="0" err="1"/>
              <a:t>méatal</a:t>
            </a:r>
            <a:r>
              <a:rPr lang="fr-BE" sz="2000" dirty="0"/>
              <a:t>/urétral pour culture et profil de résistance </a:t>
            </a:r>
            <a:r>
              <a:rPr lang="fr-BE" sz="2000" i="1" dirty="0"/>
              <a:t>N. gonorrhoeae</a:t>
            </a:r>
          </a:p>
          <a:p>
            <a:pPr marL="633222" lvl="1" indent="-285750"/>
            <a:r>
              <a:rPr lang="fr-BE" sz="2000" b="1" dirty="0"/>
              <a:t>Quel que soit GU/NGU : </a:t>
            </a:r>
            <a:r>
              <a:rPr lang="fr-BE" sz="2000" dirty="0"/>
              <a:t>faire NAAT pour </a:t>
            </a:r>
            <a:r>
              <a:rPr lang="fr-BE" sz="2000" i="1" dirty="0"/>
              <a:t>N. gonorrhoeae</a:t>
            </a:r>
            <a:r>
              <a:rPr lang="fr-BE" sz="2000" dirty="0"/>
              <a:t>, </a:t>
            </a:r>
            <a:r>
              <a:rPr lang="fr-BE" sz="2000" i="1" dirty="0"/>
              <a:t>C. trachomatis </a:t>
            </a:r>
            <a:r>
              <a:rPr lang="fr-BE" sz="2000" dirty="0"/>
              <a:t>et </a:t>
            </a:r>
            <a:r>
              <a:rPr lang="fr-BE" sz="2000" i="1" dirty="0"/>
              <a:t>M. genitalium </a:t>
            </a:r>
            <a:r>
              <a:rPr lang="fr-BE" sz="2000" dirty="0"/>
              <a:t>(sur premier jet ou frotti)</a:t>
            </a:r>
          </a:p>
          <a:p>
            <a:pPr marL="633222" lvl="1" indent="-285750"/>
            <a:r>
              <a:rPr lang="fr-BE" sz="2000" dirty="0"/>
              <a:t>Prélever idéalement avant traitement empirique</a:t>
            </a:r>
          </a:p>
          <a:p>
            <a:pPr marL="633222" lvl="1" indent="-285750"/>
            <a:r>
              <a:rPr lang="fr-BE" sz="2000" dirty="0"/>
              <a:t>Si symptômes peu sévères : </a:t>
            </a:r>
            <a:r>
              <a:rPr lang="fr-BE" sz="2000" b="1" dirty="0"/>
              <a:t>attendre résultat NAAT</a:t>
            </a:r>
          </a:p>
        </p:txBody>
      </p:sp>
    </p:spTree>
    <p:extLst>
      <p:ext uri="{BB962C8B-B14F-4D97-AF65-F5344CB8AC3E}">
        <p14:creationId xmlns:p14="http://schemas.microsoft.com/office/powerpoint/2010/main" val="313584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D3085A0-1796-853F-2D02-CA698B73D6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80DB3E-BB10-F820-D826-0EA891B96E98}"/>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11.3 Traitement</a:t>
            </a:r>
            <a:endParaRPr lang="fr-FR" b="0" dirty="0"/>
          </a:p>
        </p:txBody>
      </p:sp>
      <p:sp>
        <p:nvSpPr>
          <p:cNvPr id="3" name="Espace réservé du contenu 2">
            <a:extLst>
              <a:ext uri="{FF2B5EF4-FFF2-40B4-BE49-F238E27FC236}">
                <a16:creationId xmlns:a16="http://schemas.microsoft.com/office/drawing/2014/main" id="{40FA372E-99C8-ABA7-F6D8-93E3A2B7BE67}"/>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400" u="sng" dirty="0"/>
              <a:t>Traitement empirique « suspect » :</a:t>
            </a:r>
          </a:p>
          <a:p>
            <a:pPr marL="633222" lvl="1" indent="-285750"/>
            <a:r>
              <a:rPr lang="fr-BE" sz="2400" b="1" dirty="0"/>
              <a:t>Suspect GU : association 2 ATB :</a:t>
            </a:r>
          </a:p>
          <a:p>
            <a:pPr marL="971550" lvl="2" indent="-285750"/>
            <a:r>
              <a:rPr lang="fr-BE" sz="2000" b="1" dirty="0">
                <a:solidFill>
                  <a:srgbClr val="C00000"/>
                </a:solidFill>
              </a:rPr>
              <a:t>Ceftriaxone 1-2g IM/IV dose unique + doxycycline 100mg PO 2x/j 7 jours</a:t>
            </a:r>
          </a:p>
          <a:p>
            <a:pPr marL="971550" lvl="2" indent="-285750"/>
            <a:r>
              <a:rPr lang="fr-BE" sz="2000" dirty="0"/>
              <a:t>Alternative (contre-indication ou suivi incertain) : ceftriaxone + azithromycine PO 4 jours (1g puis 3x500mg)</a:t>
            </a:r>
          </a:p>
          <a:p>
            <a:pPr marL="633222" lvl="1" indent="-285750"/>
            <a:r>
              <a:rPr lang="fr-BE" sz="2400" b="1" dirty="0"/>
              <a:t>Suspect NGU (pathogène non identifié) :</a:t>
            </a:r>
          </a:p>
          <a:p>
            <a:pPr marL="971550" lvl="2" indent="-285750"/>
            <a:r>
              <a:rPr lang="fr-BE" sz="2000" b="1" dirty="0">
                <a:solidFill>
                  <a:srgbClr val="C00000"/>
                </a:solidFill>
              </a:rPr>
              <a:t>Doxycycline 100mg PO 2x/j 7 jours</a:t>
            </a:r>
          </a:p>
        </p:txBody>
      </p:sp>
    </p:spTree>
    <p:extLst>
      <p:ext uri="{BB962C8B-B14F-4D97-AF65-F5344CB8AC3E}">
        <p14:creationId xmlns:p14="http://schemas.microsoft.com/office/powerpoint/2010/main" val="124967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D3085A0-1796-853F-2D02-CA698B73D6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80DB3E-BB10-F820-D826-0EA891B96E98}"/>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11.3 Traitement</a:t>
            </a:r>
            <a:endParaRPr lang="fr-FR" b="0" dirty="0"/>
          </a:p>
        </p:txBody>
      </p:sp>
      <p:sp>
        <p:nvSpPr>
          <p:cNvPr id="3" name="Espace réservé du contenu 2">
            <a:extLst>
              <a:ext uri="{FF2B5EF4-FFF2-40B4-BE49-F238E27FC236}">
                <a16:creationId xmlns:a16="http://schemas.microsoft.com/office/drawing/2014/main" id="{40FA372E-99C8-ABA7-F6D8-93E3A2B7BE67}"/>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sz="2400" u="sng" dirty="0"/>
              <a:t>Traitement « pathogène identifié » :</a:t>
            </a:r>
          </a:p>
          <a:p>
            <a:pPr marL="633222" lvl="1" indent="-285750"/>
            <a:r>
              <a:rPr lang="fr-BE" sz="2400" b="1" dirty="0"/>
              <a:t>Gonorrhée confirmée :</a:t>
            </a:r>
          </a:p>
          <a:p>
            <a:pPr marL="971550" lvl="2" indent="-285750"/>
            <a:r>
              <a:rPr lang="fr-BE" sz="2000" b="1" dirty="0">
                <a:solidFill>
                  <a:srgbClr val="C00000"/>
                </a:solidFill>
              </a:rPr>
              <a:t>Ceftriaxone 1-2g IM/IV dose unique</a:t>
            </a:r>
          </a:p>
          <a:p>
            <a:pPr marL="971550" lvl="2" indent="-285750"/>
            <a:r>
              <a:rPr lang="fr-BE" sz="2000" dirty="0"/>
              <a:t>Contre-indication céphalosporines : azithromycine ou ciprofloxacine dose unique dans cas sélectionnés</a:t>
            </a:r>
          </a:p>
          <a:p>
            <a:pPr marL="633222" lvl="1" indent="-285750"/>
            <a:r>
              <a:rPr lang="fr-BE" sz="2400" b="1" i="1" dirty="0"/>
              <a:t>Chlamydia trachomatis :</a:t>
            </a:r>
          </a:p>
          <a:p>
            <a:pPr marL="971550" lvl="2" indent="-285750"/>
            <a:r>
              <a:rPr lang="fr-BE" sz="2000" b="1" dirty="0">
                <a:solidFill>
                  <a:srgbClr val="C00000"/>
                </a:solidFill>
              </a:rPr>
              <a:t>Doxycycline 100mg PO 2x/j 7 jours (1</a:t>
            </a:r>
            <a:r>
              <a:rPr lang="fr-BE" sz="2000" b="1" baseline="30000" dirty="0">
                <a:solidFill>
                  <a:srgbClr val="C00000"/>
                </a:solidFill>
              </a:rPr>
              <a:t>ère</a:t>
            </a:r>
            <a:r>
              <a:rPr lang="fr-BE" sz="2000" b="1" dirty="0">
                <a:solidFill>
                  <a:srgbClr val="C00000"/>
                </a:solidFill>
              </a:rPr>
              <a:t> ligne)</a:t>
            </a:r>
          </a:p>
          <a:p>
            <a:pPr marL="971550" lvl="2" indent="-285750"/>
            <a:r>
              <a:rPr lang="fr-BE" sz="2000" dirty="0"/>
              <a:t>Azithromycine semble moins efficace que doxycycline dans les infections uro-génitales chez l’homme</a:t>
            </a:r>
          </a:p>
        </p:txBody>
      </p:sp>
    </p:spTree>
    <p:extLst>
      <p:ext uri="{BB962C8B-B14F-4D97-AF65-F5344CB8AC3E}">
        <p14:creationId xmlns:p14="http://schemas.microsoft.com/office/powerpoint/2010/main" val="161929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D3085A0-1796-853F-2D02-CA698B73D6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80DB3E-BB10-F820-D826-0EA891B96E98}"/>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11.3 Traitement</a:t>
            </a:r>
            <a:endParaRPr lang="fr-FR" b="0" dirty="0"/>
          </a:p>
        </p:txBody>
      </p:sp>
      <p:sp>
        <p:nvSpPr>
          <p:cNvPr id="3" name="Espace réservé du contenu 2">
            <a:extLst>
              <a:ext uri="{FF2B5EF4-FFF2-40B4-BE49-F238E27FC236}">
                <a16:creationId xmlns:a16="http://schemas.microsoft.com/office/drawing/2014/main" id="{40FA372E-99C8-ABA7-F6D8-93E3A2B7BE67}"/>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u="sng" dirty="0"/>
              <a:t>Traitement « pathogène identifié » :</a:t>
            </a:r>
          </a:p>
          <a:p>
            <a:pPr marL="633222" lvl="1" indent="-285750"/>
            <a:r>
              <a:rPr lang="fr-BE" b="1" i="1" dirty="0"/>
              <a:t>Mycoplasma genitalium :</a:t>
            </a:r>
          </a:p>
          <a:p>
            <a:pPr marL="971550" lvl="2" indent="-285750"/>
            <a:r>
              <a:rPr lang="fr-BE" dirty="0"/>
              <a:t>Sans test résistance / sans MRAM : </a:t>
            </a:r>
            <a:r>
              <a:rPr lang="fr-BE" b="1" dirty="0">
                <a:solidFill>
                  <a:srgbClr val="C00000"/>
                </a:solidFill>
              </a:rPr>
              <a:t>azithromycine 4 jours (1g puis 3x500mg)</a:t>
            </a:r>
          </a:p>
          <a:p>
            <a:pPr marL="971550" lvl="2" indent="-285750"/>
            <a:r>
              <a:rPr lang="fr-BE" dirty="0"/>
              <a:t>Si MRAM, forte probabilité de résistance, échec </a:t>
            </a:r>
            <a:r>
              <a:rPr lang="fr-BE" dirty="0" err="1"/>
              <a:t>azithro</a:t>
            </a:r>
            <a:r>
              <a:rPr lang="fr-BE" dirty="0"/>
              <a:t> ou contre-indication : </a:t>
            </a:r>
            <a:r>
              <a:rPr lang="fr-BE" dirty="0" err="1"/>
              <a:t>Moxifloxacine</a:t>
            </a:r>
            <a:r>
              <a:rPr lang="fr-BE" dirty="0"/>
              <a:t> 400mg PO 1x/j 7 jours</a:t>
            </a:r>
          </a:p>
          <a:p>
            <a:pPr marL="633222" lvl="1" indent="-285750"/>
            <a:r>
              <a:rPr lang="fr-BE" b="1" i="1" dirty="0" err="1"/>
              <a:t>Ureaplasma</a:t>
            </a:r>
            <a:r>
              <a:rPr lang="fr-BE" b="1" i="1" dirty="0"/>
              <a:t> / M. hominis :</a:t>
            </a:r>
          </a:p>
          <a:p>
            <a:pPr marL="971550" lvl="2" indent="-285750"/>
            <a:r>
              <a:rPr lang="fr-BE" i="1" dirty="0"/>
              <a:t>M. hominis et U. </a:t>
            </a:r>
            <a:r>
              <a:rPr lang="fr-BE" i="1" dirty="0" err="1"/>
              <a:t>parvum</a:t>
            </a:r>
            <a:r>
              <a:rPr lang="fr-BE" i="1" dirty="0"/>
              <a:t> </a:t>
            </a:r>
            <a:r>
              <a:rPr lang="fr-BE" dirty="0"/>
              <a:t>: plutôt </a:t>
            </a:r>
            <a:r>
              <a:rPr lang="fr-BE" dirty="0" err="1"/>
              <a:t>colonisaton</a:t>
            </a:r>
            <a:r>
              <a:rPr lang="fr-BE" dirty="0"/>
              <a:t>, pas de traitement</a:t>
            </a:r>
          </a:p>
          <a:p>
            <a:pPr marL="971550" lvl="2" indent="-285750"/>
            <a:r>
              <a:rPr lang="fr-BE" i="1" dirty="0"/>
              <a:t>U. </a:t>
            </a:r>
            <a:r>
              <a:rPr lang="fr-BE" i="1" dirty="0" err="1"/>
              <a:t>urealyticum</a:t>
            </a:r>
            <a:r>
              <a:rPr lang="fr-BE" i="1" dirty="0"/>
              <a:t> </a:t>
            </a:r>
            <a:r>
              <a:rPr lang="fr-BE" dirty="0"/>
              <a:t>: discuté ; si seul agent et symptomatique : </a:t>
            </a:r>
            <a:r>
              <a:rPr lang="fr-BE" b="1" dirty="0">
                <a:solidFill>
                  <a:srgbClr val="C00000"/>
                </a:solidFill>
              </a:rPr>
              <a:t>Doxycycline 7 jours</a:t>
            </a:r>
          </a:p>
          <a:p>
            <a:pPr marL="633222" lvl="1" indent="-285750"/>
            <a:r>
              <a:rPr lang="fr-BE" b="1" i="1" dirty="0"/>
              <a:t>Trichomonas vaginalis : </a:t>
            </a:r>
            <a:r>
              <a:rPr lang="fr-BE" b="1" dirty="0">
                <a:solidFill>
                  <a:srgbClr val="C00000"/>
                </a:solidFill>
              </a:rPr>
              <a:t>métronidazole 1,5-2g dose unique</a:t>
            </a:r>
          </a:p>
        </p:txBody>
      </p:sp>
    </p:spTree>
    <p:extLst>
      <p:ext uri="{BB962C8B-B14F-4D97-AF65-F5344CB8AC3E}">
        <p14:creationId xmlns:p14="http://schemas.microsoft.com/office/powerpoint/2010/main" val="370550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5411ED7C-FE03-A218-95FF-C3F21BDDC93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886BE1-649F-ABAC-9D43-CE8EBED54164}"/>
              </a:ext>
            </a:extLst>
          </p:cNvPr>
          <p:cNvSpPr>
            <a:spLocks noGrp="1"/>
          </p:cNvSpPr>
          <p:nvPr>
            <p:ph type="title"/>
          </p:nvPr>
        </p:nvSpPr>
        <p:spPr>
          <a:xfrm>
            <a:off x="685800" y="640079"/>
            <a:ext cx="10058402" cy="1735975"/>
          </a:xfrm>
        </p:spPr>
        <p:txBody>
          <a:bodyPr anchor="t"/>
          <a:lstStyle/>
          <a:p>
            <a:r>
              <a:rPr lang="fr-FR" dirty="0"/>
              <a:t>2. Bon usage des antibiotiques</a:t>
            </a:r>
            <a:br>
              <a:rPr lang="fr-FR" dirty="0"/>
            </a:br>
            <a:br>
              <a:rPr lang="fr-FR" dirty="0"/>
            </a:br>
            <a:r>
              <a:rPr lang="fr-FR" sz="2000" b="0" dirty="0"/>
              <a:t>2.3 Actions recommandées</a:t>
            </a:r>
            <a:endParaRPr lang="fr-FR" dirty="0"/>
          </a:p>
        </p:txBody>
      </p:sp>
      <p:sp>
        <p:nvSpPr>
          <p:cNvPr id="6" name="Espace réservé du contenu 2">
            <a:extLst>
              <a:ext uri="{FF2B5EF4-FFF2-40B4-BE49-F238E27FC236}">
                <a16:creationId xmlns:a16="http://schemas.microsoft.com/office/drawing/2014/main" id="{DF33E95D-545F-9194-18D7-F49DA9B4C325}"/>
              </a:ext>
            </a:extLst>
          </p:cNvPr>
          <p:cNvSpPr>
            <a:spLocks noGrp="1"/>
          </p:cNvSpPr>
          <p:nvPr>
            <p:ph sz="half" idx="2"/>
          </p:nvPr>
        </p:nvSpPr>
        <p:spPr>
          <a:xfrm>
            <a:off x="676656" y="3017520"/>
            <a:ext cx="11357300" cy="3688080"/>
          </a:xfrm>
        </p:spPr>
        <p:txBody>
          <a:bodyPr>
            <a:normAutofit lnSpcReduction="10000"/>
          </a:bodyPr>
          <a:lstStyle/>
          <a:p>
            <a:pPr marL="285750" indent="-285750">
              <a:buFont typeface="Arial" panose="020B0604020202020204" pitchFamily="34" charset="0"/>
              <a:buChar char="•"/>
            </a:pPr>
            <a:r>
              <a:rPr lang="nl-BE" dirty="0"/>
              <a:t>Respect des </a:t>
            </a:r>
            <a:r>
              <a:rPr lang="nl-BE" b="1" dirty="0"/>
              <a:t>guidelines locales/nationales</a:t>
            </a:r>
          </a:p>
          <a:p>
            <a:pPr marL="285750" indent="-285750">
              <a:buFont typeface="Arial" panose="020B0604020202020204" pitchFamily="34" charset="0"/>
              <a:buChar char="•"/>
            </a:pPr>
            <a:r>
              <a:rPr lang="nl-BE" u="sng" dirty="0"/>
              <a:t>Antibiothérapie :</a:t>
            </a:r>
          </a:p>
          <a:p>
            <a:pPr marL="633222" lvl="1" indent="-285750"/>
            <a:r>
              <a:rPr lang="nl-BE" b="1" dirty="0"/>
              <a:t>Empirique raisonnée</a:t>
            </a:r>
          </a:p>
          <a:p>
            <a:pPr marL="633222" lvl="1" indent="-285750"/>
            <a:r>
              <a:rPr lang="nl-BE" dirty="0"/>
              <a:t>Puis </a:t>
            </a:r>
            <a:r>
              <a:rPr lang="nl-BE" b="1" dirty="0"/>
              <a:t>désescalade</a:t>
            </a:r>
            <a:r>
              <a:rPr lang="nl-BE" dirty="0"/>
              <a:t> selon l’antibiogramme</a:t>
            </a:r>
          </a:p>
          <a:p>
            <a:pPr marL="285750" indent="-285750">
              <a:buFont typeface="Arial" panose="020B0604020202020204" pitchFamily="34" charset="0"/>
              <a:buChar char="•"/>
            </a:pPr>
            <a:r>
              <a:rPr lang="nl-BE" dirty="0"/>
              <a:t>Passage iv vers per os dès que possible</a:t>
            </a:r>
          </a:p>
          <a:p>
            <a:pPr marL="285750" indent="-285750">
              <a:buFont typeface="Arial" panose="020B0604020202020204" pitchFamily="34" charset="0"/>
              <a:buChar char="•"/>
            </a:pPr>
            <a:r>
              <a:rPr lang="nl-BE" dirty="0"/>
              <a:t>Passage des infectiologues en salle d’hospitalisation</a:t>
            </a:r>
          </a:p>
          <a:p>
            <a:pPr marL="285750" indent="-285750">
              <a:buFont typeface="Arial" panose="020B0604020202020204" pitchFamily="34" charset="0"/>
              <a:buChar char="•"/>
            </a:pPr>
            <a:r>
              <a:rPr lang="nl-BE" dirty="0"/>
              <a:t>Audit des prescriptions</a:t>
            </a:r>
          </a:p>
          <a:p>
            <a:pPr marL="285750" indent="-285750">
              <a:buFont typeface="Arial" panose="020B0604020202020204" pitchFamily="34" charset="0"/>
              <a:buChar char="•"/>
            </a:pPr>
            <a:r>
              <a:rPr lang="nl-BE" dirty="0"/>
              <a:t>Feedback aux prescripteurs</a:t>
            </a:r>
          </a:p>
        </p:txBody>
      </p:sp>
    </p:spTree>
    <p:extLst>
      <p:ext uri="{BB962C8B-B14F-4D97-AF65-F5344CB8AC3E}">
        <p14:creationId xmlns:p14="http://schemas.microsoft.com/office/powerpoint/2010/main" val="41668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D3085A0-1796-853F-2D02-CA698B73D6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80DB3E-BB10-F820-D826-0EA891B96E98}"/>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11.3 Traitement</a:t>
            </a:r>
            <a:endParaRPr lang="fr-FR" b="0" dirty="0"/>
          </a:p>
        </p:txBody>
      </p:sp>
      <p:pic>
        <p:nvPicPr>
          <p:cNvPr id="6" name="Image 5">
            <a:extLst>
              <a:ext uri="{FF2B5EF4-FFF2-40B4-BE49-F238E27FC236}">
                <a16:creationId xmlns:a16="http://schemas.microsoft.com/office/drawing/2014/main" id="{1A2E89A0-4BB5-A51F-7B3E-6DFD4D61A806}"/>
              </a:ext>
            </a:extLst>
          </p:cNvPr>
          <p:cNvPicPr>
            <a:picLocks noChangeAspect="1"/>
          </p:cNvPicPr>
          <p:nvPr/>
        </p:nvPicPr>
        <p:blipFill>
          <a:blip r:embed="rId2"/>
          <a:stretch>
            <a:fillRect/>
          </a:stretch>
        </p:blipFill>
        <p:spPr>
          <a:xfrm>
            <a:off x="156342" y="2546350"/>
            <a:ext cx="5448300" cy="1397000"/>
          </a:xfrm>
          <a:prstGeom prst="rect">
            <a:avLst/>
          </a:prstGeom>
        </p:spPr>
      </p:pic>
      <p:pic>
        <p:nvPicPr>
          <p:cNvPr id="7" name="Image 6">
            <a:extLst>
              <a:ext uri="{FF2B5EF4-FFF2-40B4-BE49-F238E27FC236}">
                <a16:creationId xmlns:a16="http://schemas.microsoft.com/office/drawing/2014/main" id="{356DADE8-1118-7F81-3696-FCA97A245689}"/>
              </a:ext>
            </a:extLst>
          </p:cNvPr>
          <p:cNvPicPr>
            <a:picLocks noChangeAspect="1"/>
          </p:cNvPicPr>
          <p:nvPr/>
        </p:nvPicPr>
        <p:blipFill>
          <a:blip r:embed="rId3"/>
          <a:stretch>
            <a:fillRect/>
          </a:stretch>
        </p:blipFill>
        <p:spPr>
          <a:xfrm>
            <a:off x="6096000" y="1186888"/>
            <a:ext cx="5827656" cy="5501633"/>
          </a:xfrm>
          <a:prstGeom prst="rect">
            <a:avLst/>
          </a:prstGeom>
        </p:spPr>
      </p:pic>
    </p:spTree>
    <p:extLst>
      <p:ext uri="{BB962C8B-B14F-4D97-AF65-F5344CB8AC3E}">
        <p14:creationId xmlns:p14="http://schemas.microsoft.com/office/powerpoint/2010/main" val="25525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06E182F3-0095-0AE2-FA83-703320CBAE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AC3D43-91C8-F06B-4EE3-72A901E43B59}"/>
              </a:ext>
            </a:extLst>
          </p:cNvPr>
          <p:cNvSpPr>
            <a:spLocks noGrp="1"/>
          </p:cNvSpPr>
          <p:nvPr>
            <p:ph type="title"/>
          </p:nvPr>
        </p:nvSpPr>
        <p:spPr/>
        <p:txBody>
          <a:bodyPr anchor="t">
            <a:normAutofit/>
          </a:bodyPr>
          <a:lstStyle/>
          <a:p>
            <a:r>
              <a:rPr lang="fr-FR" dirty="0"/>
              <a:t>11. Urétrite</a:t>
            </a:r>
            <a:br>
              <a:rPr lang="fr-FR" dirty="0"/>
            </a:br>
            <a:br>
              <a:rPr lang="fr-FR" dirty="0"/>
            </a:br>
            <a:r>
              <a:rPr lang="fr-FR" sz="2200" b="0" dirty="0"/>
              <a:t>11.4 Suivi et santé publique</a:t>
            </a:r>
            <a:endParaRPr lang="fr-FR" b="0" dirty="0"/>
          </a:p>
        </p:txBody>
      </p:sp>
      <p:sp>
        <p:nvSpPr>
          <p:cNvPr id="3" name="Espace réservé du contenu 2">
            <a:extLst>
              <a:ext uri="{FF2B5EF4-FFF2-40B4-BE49-F238E27FC236}">
                <a16:creationId xmlns:a16="http://schemas.microsoft.com/office/drawing/2014/main" id="{7B8B9EF2-825D-81F5-03DC-DE4627980ACE}"/>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000" b="1" dirty="0"/>
              <a:t>Abstinence sexuelle min 1 semaine après fin du traitement</a:t>
            </a:r>
          </a:p>
          <a:p>
            <a:pPr marL="285750" indent="-285750">
              <a:buFont typeface="Arial" panose="020B0604020202020204" pitchFamily="34" charset="0"/>
              <a:buChar char="•"/>
            </a:pPr>
            <a:r>
              <a:rPr lang="fr-BE" sz="2000" dirty="0"/>
              <a:t>Informer/traiter les </a:t>
            </a:r>
            <a:r>
              <a:rPr lang="fr-BE" sz="2000" b="1" dirty="0"/>
              <a:t>partenaires à risque (tracing)</a:t>
            </a:r>
            <a:r>
              <a:rPr lang="fr-BE" sz="2000" dirty="0"/>
              <a:t> en respectant la confidentialité</a:t>
            </a:r>
          </a:p>
          <a:p>
            <a:pPr marL="285750" indent="-285750">
              <a:buFont typeface="Arial" panose="020B0604020202020204" pitchFamily="34" charset="0"/>
              <a:buChar char="•"/>
            </a:pPr>
            <a:r>
              <a:rPr lang="fr-BE" sz="2000" dirty="0"/>
              <a:t>Si symptômes &gt; 2 semaines après traitement ou récidive : </a:t>
            </a:r>
            <a:r>
              <a:rPr lang="fr-BE" sz="2000" b="1" dirty="0"/>
              <a:t>réévaluation</a:t>
            </a:r>
          </a:p>
          <a:p>
            <a:pPr marL="285750" indent="-285750">
              <a:buFont typeface="Arial" panose="020B0604020202020204" pitchFamily="34" charset="0"/>
              <a:buChar char="•"/>
            </a:pPr>
            <a:r>
              <a:rPr lang="fr-BE" sz="2000" b="1" dirty="0"/>
              <a:t>Test de guérison (« cure-test ») 6-12 semaines </a:t>
            </a:r>
            <a:r>
              <a:rPr lang="fr-BE" sz="2000" dirty="0"/>
              <a:t>après </a:t>
            </a:r>
            <a:r>
              <a:rPr lang="fr-BE" sz="2000" i="1" dirty="0"/>
              <a:t>N. gonorrhoeae, C. trachomatis ou M. genitalium</a:t>
            </a:r>
          </a:p>
          <a:p>
            <a:pPr marL="285750" indent="-285750">
              <a:buFont typeface="Arial" panose="020B0604020202020204" pitchFamily="34" charset="0"/>
              <a:buChar char="•"/>
            </a:pPr>
            <a:r>
              <a:rPr lang="fr-BE" sz="2000" b="1" dirty="0"/>
              <a:t>Toujours rechercher VIH et autres IST si diagnostic d’urétrite</a:t>
            </a:r>
          </a:p>
        </p:txBody>
      </p:sp>
    </p:spTree>
    <p:extLst>
      <p:ext uri="{BB962C8B-B14F-4D97-AF65-F5344CB8AC3E}">
        <p14:creationId xmlns:p14="http://schemas.microsoft.com/office/powerpoint/2010/main" val="3803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06E182F3-0095-0AE2-FA83-703320CBAE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AC3D43-91C8-F06B-4EE3-72A901E43B59}"/>
              </a:ext>
            </a:extLst>
          </p:cNvPr>
          <p:cNvSpPr>
            <a:spLocks noGrp="1"/>
          </p:cNvSpPr>
          <p:nvPr>
            <p:ph type="title"/>
          </p:nvPr>
        </p:nvSpPr>
        <p:spPr/>
        <p:txBody>
          <a:bodyPr anchor="t">
            <a:normAutofit/>
          </a:bodyPr>
          <a:lstStyle/>
          <a:p>
            <a:r>
              <a:rPr lang="fr-FR" dirty="0"/>
              <a:t>11. Urétrite</a:t>
            </a:r>
            <a:br>
              <a:rPr lang="fr-FR" dirty="0"/>
            </a:br>
            <a:br>
              <a:rPr lang="fr-FR" dirty="0"/>
            </a:br>
            <a:r>
              <a:rPr lang="fr-FR" sz="2200" dirty="0">
                <a:solidFill>
                  <a:srgbClr val="C00000"/>
                </a:solidFill>
              </a:rPr>
              <a:t>11.5 Messages Clés</a:t>
            </a:r>
            <a:endParaRPr lang="fr-FR" dirty="0">
              <a:solidFill>
                <a:srgbClr val="C00000"/>
              </a:solidFill>
            </a:endParaRPr>
          </a:p>
        </p:txBody>
      </p:sp>
      <p:sp>
        <p:nvSpPr>
          <p:cNvPr id="3" name="Espace réservé du contenu 2">
            <a:extLst>
              <a:ext uri="{FF2B5EF4-FFF2-40B4-BE49-F238E27FC236}">
                <a16:creationId xmlns:a16="http://schemas.microsoft.com/office/drawing/2014/main" id="{7B8B9EF2-825D-81F5-03DC-DE4627980ACE}"/>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fr-BE" sz="2400" b="1" dirty="0">
                <a:solidFill>
                  <a:srgbClr val="C00000"/>
                </a:solidFill>
              </a:rPr>
              <a:t>Toujours documenter inflammation (si possible) + PCR avant ATB</a:t>
            </a:r>
          </a:p>
          <a:p>
            <a:pPr marL="285750" indent="-285750">
              <a:buFont typeface="Arial" panose="020B0604020202020204" pitchFamily="34" charset="0"/>
              <a:buChar char="•"/>
            </a:pPr>
            <a:r>
              <a:rPr lang="fr-BE" sz="2400" b="1" dirty="0">
                <a:solidFill>
                  <a:srgbClr val="C00000"/>
                </a:solidFill>
              </a:rPr>
              <a:t>Empirique GU = Ceftriaxone + </a:t>
            </a:r>
            <a:r>
              <a:rPr lang="fr-BE" sz="2400" b="1" dirty="0" err="1">
                <a:solidFill>
                  <a:srgbClr val="C00000"/>
                </a:solidFill>
              </a:rPr>
              <a:t>Doxy</a:t>
            </a:r>
            <a:endParaRPr lang="fr-BE" sz="2400" b="1" dirty="0">
              <a:solidFill>
                <a:srgbClr val="C00000"/>
              </a:solidFill>
            </a:endParaRPr>
          </a:p>
          <a:p>
            <a:pPr marL="285750" indent="-285750">
              <a:buFont typeface="Arial" panose="020B0604020202020204" pitchFamily="34" charset="0"/>
              <a:buChar char="•"/>
            </a:pPr>
            <a:r>
              <a:rPr lang="fr-BE" sz="2400" b="1" dirty="0">
                <a:solidFill>
                  <a:srgbClr val="C00000"/>
                </a:solidFill>
              </a:rPr>
              <a:t>Empirique NGU = </a:t>
            </a:r>
            <a:r>
              <a:rPr lang="fr-BE" sz="2400" b="1" dirty="0" err="1">
                <a:solidFill>
                  <a:srgbClr val="C00000"/>
                </a:solidFill>
              </a:rPr>
              <a:t>Doxy</a:t>
            </a:r>
            <a:endParaRPr lang="fr-BE" sz="2400" b="1" dirty="0">
              <a:solidFill>
                <a:srgbClr val="C00000"/>
              </a:solidFill>
            </a:endParaRPr>
          </a:p>
          <a:p>
            <a:pPr marL="285750" indent="-285750">
              <a:buFont typeface="Arial" panose="020B0604020202020204" pitchFamily="34" charset="0"/>
              <a:buChar char="•"/>
            </a:pPr>
            <a:r>
              <a:rPr lang="fr-BE" sz="2400" b="1" dirty="0">
                <a:solidFill>
                  <a:srgbClr val="C00000"/>
                </a:solidFill>
              </a:rPr>
              <a:t>Partenaires + abstinence + test de guérison 6-12 semaines</a:t>
            </a:r>
          </a:p>
        </p:txBody>
      </p:sp>
    </p:spTree>
    <p:extLst>
      <p:ext uri="{BB962C8B-B14F-4D97-AF65-F5344CB8AC3E}">
        <p14:creationId xmlns:p14="http://schemas.microsoft.com/office/powerpoint/2010/main" val="91141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a:extLst>
            <a:ext uri="{FF2B5EF4-FFF2-40B4-BE49-F238E27FC236}">
              <a16:creationId xmlns:a16="http://schemas.microsoft.com/office/drawing/2014/main" id="{9D294ACA-8340-73F1-4146-DAE0E834B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99479B-5EA8-9EDE-2DCD-955647C61F2B}"/>
              </a:ext>
            </a:extLst>
          </p:cNvPr>
          <p:cNvSpPr>
            <a:spLocks noGrp="1"/>
          </p:cNvSpPr>
          <p:nvPr>
            <p:ph type="title"/>
          </p:nvPr>
        </p:nvSpPr>
        <p:spPr/>
        <p:txBody>
          <a:bodyPr anchor="t">
            <a:normAutofit/>
          </a:bodyPr>
          <a:lstStyle/>
          <a:p>
            <a:r>
              <a:rPr lang="fr-FR" dirty="0"/>
              <a:t>12. Syphilis</a:t>
            </a:r>
            <a:br>
              <a:rPr lang="fr-FR" dirty="0"/>
            </a:br>
            <a:br>
              <a:rPr lang="fr-FR" dirty="0"/>
            </a:br>
            <a:r>
              <a:rPr lang="fr-FR" sz="2200" b="0" dirty="0"/>
              <a:t>12.1 Epidémiologie – étiologie – Clinique</a:t>
            </a:r>
            <a:endParaRPr lang="fr-FR" b="0" dirty="0"/>
          </a:p>
        </p:txBody>
      </p:sp>
      <p:sp>
        <p:nvSpPr>
          <p:cNvPr id="3" name="Espace réservé du contenu 2">
            <a:extLst>
              <a:ext uri="{FF2B5EF4-FFF2-40B4-BE49-F238E27FC236}">
                <a16:creationId xmlns:a16="http://schemas.microsoft.com/office/drawing/2014/main" id="{6BF4AD39-1E2B-401D-D268-AB88244483C6}"/>
              </a:ext>
            </a:extLst>
          </p:cNvPr>
          <p:cNvSpPr>
            <a:spLocks noGrp="1"/>
          </p:cNvSpPr>
          <p:nvPr>
            <p:ph sz="half" idx="2"/>
          </p:nvPr>
        </p:nvSpPr>
        <p:spPr>
          <a:xfrm>
            <a:off x="676656" y="3017519"/>
            <a:ext cx="11515344" cy="3840481"/>
          </a:xfrm>
        </p:spPr>
        <p:txBody>
          <a:bodyPr>
            <a:normAutofit fontScale="92500" lnSpcReduction="20000"/>
          </a:bodyPr>
          <a:lstStyle/>
          <a:p>
            <a:pPr marL="285750" indent="-285750">
              <a:buFont typeface="Arial" panose="020B0604020202020204" pitchFamily="34" charset="0"/>
              <a:buChar char="•"/>
            </a:pPr>
            <a:r>
              <a:rPr lang="fr-BE" u="sng" dirty="0">
                <a:solidFill>
                  <a:schemeClr val="bg1"/>
                </a:solidFill>
              </a:rPr>
              <a:t>Agent :</a:t>
            </a:r>
          </a:p>
          <a:p>
            <a:pPr marL="633222" lvl="1" indent="-285750"/>
            <a:r>
              <a:rPr lang="fr-BE" i="1" dirty="0">
                <a:solidFill>
                  <a:schemeClr val="bg1"/>
                </a:solidFill>
              </a:rPr>
              <a:t>Treponema pallidum</a:t>
            </a:r>
          </a:p>
          <a:p>
            <a:pPr marL="633222" lvl="1" indent="-285750"/>
            <a:r>
              <a:rPr lang="fr-BE" b="1" dirty="0">
                <a:solidFill>
                  <a:schemeClr val="bg1"/>
                </a:solidFill>
              </a:rPr>
              <a:t>Transmission sexuelle </a:t>
            </a:r>
            <a:r>
              <a:rPr lang="fr-BE" dirty="0">
                <a:solidFill>
                  <a:schemeClr val="bg1"/>
                </a:solidFill>
              </a:rPr>
              <a:t>(oral, vaginal, anal)</a:t>
            </a:r>
          </a:p>
          <a:p>
            <a:pPr marL="285750" indent="-285750">
              <a:buFont typeface="Arial" panose="020B0604020202020204" pitchFamily="34" charset="0"/>
              <a:buChar char="•"/>
            </a:pPr>
            <a:r>
              <a:rPr lang="fr-BE" u="sng" dirty="0">
                <a:solidFill>
                  <a:schemeClr val="bg1"/>
                </a:solidFill>
              </a:rPr>
              <a:t>Incubation :</a:t>
            </a:r>
            <a:r>
              <a:rPr lang="fr-BE" dirty="0">
                <a:solidFill>
                  <a:schemeClr val="bg1"/>
                </a:solidFill>
              </a:rPr>
              <a:t> </a:t>
            </a:r>
            <a:r>
              <a:rPr lang="fr-BE" b="1" dirty="0">
                <a:solidFill>
                  <a:schemeClr val="bg1"/>
                </a:solidFill>
              </a:rPr>
              <a:t>10 à 90 jours </a:t>
            </a:r>
            <a:r>
              <a:rPr lang="fr-BE" dirty="0">
                <a:solidFill>
                  <a:schemeClr val="bg1"/>
                </a:solidFill>
              </a:rPr>
              <a:t>(3 semaines)</a:t>
            </a:r>
          </a:p>
          <a:p>
            <a:pPr marL="285750" indent="-285750">
              <a:buFont typeface="Arial" panose="020B0604020202020204" pitchFamily="34" charset="0"/>
              <a:buChar char="•"/>
            </a:pPr>
            <a:r>
              <a:rPr lang="fr-BE" u="sng" dirty="0">
                <a:solidFill>
                  <a:schemeClr val="bg1"/>
                </a:solidFill>
              </a:rPr>
              <a:t>Lésion typique « classique » :</a:t>
            </a:r>
          </a:p>
          <a:p>
            <a:pPr marL="633222" lvl="1" indent="-285750"/>
            <a:r>
              <a:rPr lang="fr-BE" b="1" dirty="0">
                <a:solidFill>
                  <a:schemeClr val="bg1"/>
                </a:solidFill>
              </a:rPr>
              <a:t>Chancre = ulcération indurée</a:t>
            </a:r>
          </a:p>
          <a:p>
            <a:pPr marL="633222" lvl="1" indent="-285750"/>
            <a:r>
              <a:rPr lang="fr-BE" dirty="0">
                <a:solidFill>
                  <a:schemeClr val="bg1"/>
                </a:solidFill>
              </a:rPr>
              <a:t>Indolore</a:t>
            </a:r>
          </a:p>
          <a:p>
            <a:pPr marL="633222" lvl="1" indent="-285750"/>
            <a:r>
              <a:rPr lang="fr-BE" dirty="0">
                <a:solidFill>
                  <a:schemeClr val="bg1"/>
                </a:solidFill>
              </a:rPr>
              <a:t>Base propre, peu profonde, sérosités claires</a:t>
            </a:r>
          </a:p>
          <a:p>
            <a:pPr marL="633222" lvl="1" indent="-285750"/>
            <a:r>
              <a:rPr lang="fr-FR" sz="1800" dirty="0">
                <a:solidFill>
                  <a:schemeClr val="bg1"/>
                </a:solidFill>
              </a:rPr>
              <a:t>±</a:t>
            </a:r>
            <a:r>
              <a:rPr lang="fr-FR" sz="1800" dirty="0"/>
              <a:t>  </a:t>
            </a:r>
            <a:r>
              <a:rPr lang="fr-BE" dirty="0">
                <a:solidFill>
                  <a:schemeClr val="bg1"/>
                </a:solidFill>
              </a:rPr>
              <a:t>Adénopathies régionales non douloureuses</a:t>
            </a:r>
          </a:p>
        </p:txBody>
      </p:sp>
      <p:pic>
        <p:nvPicPr>
          <p:cNvPr id="4" name="Image 3">
            <a:extLst>
              <a:ext uri="{FF2B5EF4-FFF2-40B4-BE49-F238E27FC236}">
                <a16:creationId xmlns:a16="http://schemas.microsoft.com/office/drawing/2014/main" id="{F31FBABA-E366-0CAE-A170-2D0F2C5CDD09}"/>
              </a:ext>
            </a:extLst>
          </p:cNvPr>
          <p:cNvPicPr>
            <a:picLocks noChangeAspect="1"/>
          </p:cNvPicPr>
          <p:nvPr/>
        </p:nvPicPr>
        <p:blipFill>
          <a:blip r:embed="rId3"/>
          <a:stretch>
            <a:fillRect/>
          </a:stretch>
        </p:blipFill>
        <p:spPr>
          <a:xfrm>
            <a:off x="8585200" y="0"/>
            <a:ext cx="3606800" cy="4762500"/>
          </a:xfrm>
          <a:prstGeom prst="rect">
            <a:avLst/>
          </a:prstGeom>
        </p:spPr>
      </p:pic>
      <p:pic>
        <p:nvPicPr>
          <p:cNvPr id="5" name="Image 4">
            <a:extLst>
              <a:ext uri="{FF2B5EF4-FFF2-40B4-BE49-F238E27FC236}">
                <a16:creationId xmlns:a16="http://schemas.microsoft.com/office/drawing/2014/main" id="{F1E50CCA-45FA-A801-5D64-4E0B6FB49955}"/>
              </a:ext>
            </a:extLst>
          </p:cNvPr>
          <p:cNvPicPr>
            <a:picLocks noChangeAspect="1"/>
          </p:cNvPicPr>
          <p:nvPr/>
        </p:nvPicPr>
        <p:blipFill>
          <a:blip r:embed="rId4"/>
          <a:stretch>
            <a:fillRect/>
          </a:stretch>
        </p:blipFill>
        <p:spPr>
          <a:xfrm>
            <a:off x="7327900" y="3695700"/>
            <a:ext cx="2514600" cy="3162300"/>
          </a:xfrm>
          <a:prstGeom prst="rect">
            <a:avLst/>
          </a:prstGeom>
        </p:spPr>
      </p:pic>
    </p:spTree>
    <p:extLst>
      <p:ext uri="{BB962C8B-B14F-4D97-AF65-F5344CB8AC3E}">
        <p14:creationId xmlns:p14="http://schemas.microsoft.com/office/powerpoint/2010/main" val="217630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a:extLst>
            <a:ext uri="{FF2B5EF4-FFF2-40B4-BE49-F238E27FC236}">
              <a16:creationId xmlns:a16="http://schemas.microsoft.com/office/drawing/2014/main" id="{9D294ACA-8340-73F1-4146-DAE0E834B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99479B-5EA8-9EDE-2DCD-955647C61F2B}"/>
              </a:ext>
            </a:extLst>
          </p:cNvPr>
          <p:cNvSpPr>
            <a:spLocks noGrp="1"/>
          </p:cNvSpPr>
          <p:nvPr>
            <p:ph type="title"/>
          </p:nvPr>
        </p:nvSpPr>
        <p:spPr/>
        <p:txBody>
          <a:bodyPr anchor="t">
            <a:normAutofit/>
          </a:bodyPr>
          <a:lstStyle/>
          <a:p>
            <a:r>
              <a:rPr lang="fr-FR" dirty="0"/>
              <a:t>12. Syphilis</a:t>
            </a:r>
            <a:br>
              <a:rPr lang="fr-FR" dirty="0"/>
            </a:br>
            <a:br>
              <a:rPr lang="fr-FR" dirty="0"/>
            </a:br>
            <a:r>
              <a:rPr lang="fr-FR" sz="2200" b="0" dirty="0"/>
              <a:t>12.1 Epidémiologie – étiologie – Clinique</a:t>
            </a:r>
          </a:p>
        </p:txBody>
      </p:sp>
      <p:sp>
        <p:nvSpPr>
          <p:cNvPr id="9" name="Espace réservé du contenu 2">
            <a:extLst>
              <a:ext uri="{FF2B5EF4-FFF2-40B4-BE49-F238E27FC236}">
                <a16:creationId xmlns:a16="http://schemas.microsoft.com/office/drawing/2014/main" id="{84D7524F-327C-53AE-3A53-0A44E4A146F5}"/>
              </a:ext>
            </a:extLst>
          </p:cNvPr>
          <p:cNvSpPr>
            <a:spLocks noGrp="1"/>
          </p:cNvSpPr>
          <p:nvPr>
            <p:ph sz="half" idx="2"/>
          </p:nvPr>
        </p:nvSpPr>
        <p:spPr>
          <a:xfrm>
            <a:off x="676656" y="3017519"/>
            <a:ext cx="11515344" cy="3840481"/>
          </a:xfrm>
        </p:spPr>
        <p:txBody>
          <a:bodyPr>
            <a:normAutofit/>
          </a:bodyPr>
          <a:lstStyle/>
          <a:p>
            <a:pPr marL="285750" indent="-285750">
              <a:buFont typeface="Arial" panose="020B0604020202020204" pitchFamily="34" charset="0"/>
              <a:buChar char="•"/>
            </a:pPr>
            <a:r>
              <a:rPr lang="nl-BE" sz="2800" dirty="0">
                <a:solidFill>
                  <a:schemeClr val="bg1"/>
                </a:solidFill>
              </a:rPr>
              <a:t>Peut être </a:t>
            </a:r>
            <a:r>
              <a:rPr lang="nl-BE" sz="2800" b="1" dirty="0">
                <a:solidFill>
                  <a:schemeClr val="bg1"/>
                </a:solidFill>
              </a:rPr>
              <a:t>unique ou multiple</a:t>
            </a:r>
          </a:p>
          <a:p>
            <a:pPr marL="285750" indent="-285750">
              <a:buFont typeface="Arial" panose="020B0604020202020204" pitchFamily="34" charset="0"/>
              <a:buChar char="•"/>
            </a:pPr>
            <a:r>
              <a:rPr lang="nl-BE" sz="2800" dirty="0">
                <a:solidFill>
                  <a:schemeClr val="bg1"/>
                </a:solidFill>
              </a:rPr>
              <a:t>Peut être </a:t>
            </a:r>
            <a:r>
              <a:rPr lang="nl-BE" sz="2800" b="1" dirty="0">
                <a:solidFill>
                  <a:schemeClr val="bg1"/>
                </a:solidFill>
              </a:rPr>
              <a:t>atypique ou douloureux</a:t>
            </a:r>
          </a:p>
          <a:p>
            <a:pPr marL="285750" indent="-285750">
              <a:buFont typeface="Arial" panose="020B0604020202020204" pitchFamily="34" charset="0"/>
              <a:buChar char="•"/>
            </a:pPr>
            <a:r>
              <a:rPr lang="nl-BE" sz="2800" b="1" dirty="0">
                <a:solidFill>
                  <a:srgbClr val="C00000"/>
                </a:solidFill>
              </a:rPr>
              <a:t>Toute ulcération géntiale = syphilis jusqu’à preuve du contraire</a:t>
            </a:r>
          </a:p>
          <a:p>
            <a:pPr marL="285750" indent="-285750">
              <a:buFont typeface="Arial" panose="020B0604020202020204" pitchFamily="34" charset="0"/>
              <a:buChar char="•"/>
            </a:pPr>
            <a:r>
              <a:rPr lang="nl-BE" sz="2800" b="1" dirty="0">
                <a:solidFill>
                  <a:srgbClr val="C00000"/>
                </a:solidFill>
              </a:rPr>
              <a:t>Toujours dépister autres IST </a:t>
            </a:r>
            <a:r>
              <a:rPr lang="nl-BE" sz="2800" dirty="0">
                <a:solidFill>
                  <a:schemeClr val="bg1"/>
                </a:solidFill>
              </a:rPr>
              <a:t>(VIH, Hépatite B/C,…)</a:t>
            </a:r>
            <a:endParaRPr lang="fr-BE" sz="2800" dirty="0">
              <a:solidFill>
                <a:schemeClr val="bg1"/>
              </a:solidFill>
            </a:endParaRPr>
          </a:p>
        </p:txBody>
      </p:sp>
    </p:spTree>
    <p:extLst>
      <p:ext uri="{BB962C8B-B14F-4D97-AF65-F5344CB8AC3E}">
        <p14:creationId xmlns:p14="http://schemas.microsoft.com/office/powerpoint/2010/main" val="237015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a:extLst>
            <a:ext uri="{FF2B5EF4-FFF2-40B4-BE49-F238E27FC236}">
              <a16:creationId xmlns:a16="http://schemas.microsoft.com/office/drawing/2014/main" id="{9D294ACA-8340-73F1-4146-DAE0E834B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99479B-5EA8-9EDE-2DCD-955647C61F2B}"/>
              </a:ext>
            </a:extLst>
          </p:cNvPr>
          <p:cNvSpPr>
            <a:spLocks noGrp="1"/>
          </p:cNvSpPr>
          <p:nvPr>
            <p:ph type="title"/>
          </p:nvPr>
        </p:nvSpPr>
        <p:spPr/>
        <p:txBody>
          <a:bodyPr anchor="t">
            <a:normAutofit/>
          </a:bodyPr>
          <a:lstStyle/>
          <a:p>
            <a:r>
              <a:rPr lang="fr-FR" dirty="0"/>
              <a:t>12. Syphilis</a:t>
            </a:r>
            <a:br>
              <a:rPr lang="fr-FR" dirty="0"/>
            </a:br>
            <a:br>
              <a:rPr lang="fr-FR" dirty="0"/>
            </a:br>
            <a:r>
              <a:rPr lang="fr-FR" sz="2200" b="0" dirty="0"/>
              <a:t>12.1 Epidémiologie – étiologie – Facteurs de risque</a:t>
            </a:r>
            <a:endParaRPr lang="fr-FR" b="0" dirty="0"/>
          </a:p>
        </p:txBody>
      </p:sp>
      <p:sp>
        <p:nvSpPr>
          <p:cNvPr id="3" name="Espace réservé du contenu 2">
            <a:extLst>
              <a:ext uri="{FF2B5EF4-FFF2-40B4-BE49-F238E27FC236}">
                <a16:creationId xmlns:a16="http://schemas.microsoft.com/office/drawing/2014/main" id="{6BF4AD39-1E2B-401D-D268-AB88244483C6}"/>
              </a:ext>
            </a:extLst>
          </p:cNvPr>
          <p:cNvSpPr>
            <a:spLocks noGrp="1"/>
          </p:cNvSpPr>
          <p:nvPr>
            <p:ph sz="half" idx="2"/>
          </p:nvPr>
        </p:nvSpPr>
        <p:spPr>
          <a:xfrm>
            <a:off x="676656" y="3017519"/>
            <a:ext cx="11515344" cy="3840481"/>
          </a:xfrm>
        </p:spPr>
        <p:txBody>
          <a:bodyPr>
            <a:normAutofit fontScale="92500" lnSpcReduction="20000"/>
          </a:bodyPr>
          <a:lstStyle/>
          <a:p>
            <a:pPr marL="285750" indent="-285750">
              <a:buFont typeface="Arial" panose="020B0604020202020204" pitchFamily="34" charset="0"/>
              <a:buChar char="•"/>
            </a:pPr>
            <a:r>
              <a:rPr lang="fr-BE" b="1" u="sng" dirty="0">
                <a:solidFill>
                  <a:schemeClr val="bg1"/>
                </a:solidFill>
              </a:rPr>
              <a:t>Toujours examiner complètement :</a:t>
            </a:r>
          </a:p>
          <a:p>
            <a:pPr marL="633222" lvl="1" indent="-285750"/>
            <a:r>
              <a:rPr lang="fr-BE" dirty="0">
                <a:solidFill>
                  <a:schemeClr val="bg1"/>
                </a:solidFill>
              </a:rPr>
              <a:t>Inspection anogénitale + cavité buccale</a:t>
            </a:r>
          </a:p>
          <a:p>
            <a:pPr marL="633222" lvl="1" indent="-285750"/>
            <a:r>
              <a:rPr lang="fr-BE" dirty="0">
                <a:solidFill>
                  <a:schemeClr val="bg1"/>
                </a:solidFill>
              </a:rPr>
              <a:t>Palpation ganglionnaire</a:t>
            </a:r>
          </a:p>
          <a:p>
            <a:pPr marL="285750" indent="-285750">
              <a:buFont typeface="Arial" panose="020B0604020202020204" pitchFamily="34" charset="0"/>
              <a:buChar char="•"/>
            </a:pPr>
            <a:r>
              <a:rPr lang="fr-BE" u="sng" dirty="0">
                <a:solidFill>
                  <a:schemeClr val="bg1"/>
                </a:solidFill>
              </a:rPr>
              <a:t>Faire les prélèvements avant traitement si possible :</a:t>
            </a:r>
          </a:p>
          <a:p>
            <a:pPr marL="633222" lvl="1" indent="-285750"/>
            <a:r>
              <a:rPr lang="fr-BE" b="1" dirty="0">
                <a:solidFill>
                  <a:schemeClr val="bg1"/>
                </a:solidFill>
              </a:rPr>
              <a:t>Sérologie :</a:t>
            </a:r>
            <a:r>
              <a:rPr lang="fr-BE" dirty="0">
                <a:solidFill>
                  <a:schemeClr val="bg1"/>
                </a:solidFill>
              </a:rPr>
              <a:t> test tréponème (</a:t>
            </a:r>
            <a:r>
              <a:rPr lang="fr-BE" b="1" dirty="0">
                <a:solidFill>
                  <a:schemeClr val="bg1"/>
                </a:solidFill>
              </a:rPr>
              <a:t>TPHA</a:t>
            </a:r>
            <a:r>
              <a:rPr lang="fr-BE" dirty="0">
                <a:solidFill>
                  <a:schemeClr val="bg1"/>
                </a:solidFill>
              </a:rPr>
              <a:t>) + test non tréponème (</a:t>
            </a:r>
            <a:r>
              <a:rPr lang="fr-BE" b="1" dirty="0">
                <a:solidFill>
                  <a:schemeClr val="bg1"/>
                </a:solidFill>
              </a:rPr>
              <a:t>VDRL quantitatif</a:t>
            </a:r>
            <a:r>
              <a:rPr lang="fr-BE" dirty="0">
                <a:solidFill>
                  <a:schemeClr val="bg1"/>
                </a:solidFill>
              </a:rPr>
              <a:t>)</a:t>
            </a:r>
          </a:p>
          <a:p>
            <a:pPr marL="633222" lvl="1" indent="-285750"/>
            <a:r>
              <a:rPr lang="fr-BE" dirty="0">
                <a:solidFill>
                  <a:schemeClr val="bg1"/>
                </a:solidFill>
              </a:rPr>
              <a:t>PCR sur lésion si disponible (rapide)</a:t>
            </a:r>
          </a:p>
          <a:p>
            <a:pPr marL="285750" indent="-285750">
              <a:buFont typeface="Arial" panose="020B0604020202020204" pitchFamily="34" charset="0"/>
              <a:buChar char="•"/>
            </a:pPr>
            <a:r>
              <a:rPr lang="fr-BE" u="sng" dirty="0">
                <a:solidFill>
                  <a:schemeClr val="bg1"/>
                </a:solidFill>
              </a:rPr>
              <a:t>En syphilis très précoce :</a:t>
            </a:r>
          </a:p>
          <a:p>
            <a:pPr marL="633222" lvl="1" indent="-285750"/>
            <a:r>
              <a:rPr lang="fr-BE" b="1" dirty="0">
                <a:solidFill>
                  <a:schemeClr val="bg1"/>
                </a:solidFill>
              </a:rPr>
              <a:t>Sérologie peut être négative</a:t>
            </a:r>
          </a:p>
          <a:p>
            <a:pPr marL="633222" lvl="1" indent="-285750"/>
            <a:r>
              <a:rPr lang="fr-BE" dirty="0">
                <a:solidFill>
                  <a:schemeClr val="bg1"/>
                </a:solidFill>
              </a:rPr>
              <a:t>Si forte suspicion : </a:t>
            </a:r>
            <a:r>
              <a:rPr lang="fr-BE" b="1" dirty="0">
                <a:solidFill>
                  <a:schemeClr val="bg1"/>
                </a:solidFill>
              </a:rPr>
              <a:t>traiter et répéter sérologie 2 semaines + tard</a:t>
            </a:r>
          </a:p>
        </p:txBody>
      </p:sp>
    </p:spTree>
    <p:extLst>
      <p:ext uri="{BB962C8B-B14F-4D97-AF65-F5344CB8AC3E}">
        <p14:creationId xmlns:p14="http://schemas.microsoft.com/office/powerpoint/2010/main" val="15600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a:extLst>
            <a:ext uri="{FF2B5EF4-FFF2-40B4-BE49-F238E27FC236}">
              <a16:creationId xmlns:a16="http://schemas.microsoft.com/office/drawing/2014/main" id="{9D294ACA-8340-73F1-4146-DAE0E834B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99479B-5EA8-9EDE-2DCD-955647C61F2B}"/>
              </a:ext>
            </a:extLst>
          </p:cNvPr>
          <p:cNvSpPr>
            <a:spLocks noGrp="1"/>
          </p:cNvSpPr>
          <p:nvPr>
            <p:ph type="title"/>
          </p:nvPr>
        </p:nvSpPr>
        <p:spPr/>
        <p:txBody>
          <a:bodyPr anchor="t">
            <a:normAutofit/>
          </a:bodyPr>
          <a:lstStyle/>
          <a:p>
            <a:r>
              <a:rPr lang="fr-FR" dirty="0"/>
              <a:t>12. Syphilis</a:t>
            </a:r>
            <a:br>
              <a:rPr lang="fr-FR" dirty="0"/>
            </a:br>
            <a:br>
              <a:rPr lang="fr-FR" dirty="0"/>
            </a:br>
            <a:r>
              <a:rPr lang="fr-FR" sz="2200" b="0" dirty="0"/>
              <a:t>12.2 Traitement syphilis primaire</a:t>
            </a:r>
            <a:endParaRPr lang="fr-FR" b="0" dirty="0"/>
          </a:p>
        </p:txBody>
      </p:sp>
      <p:sp>
        <p:nvSpPr>
          <p:cNvPr id="3" name="Espace réservé du contenu 2">
            <a:extLst>
              <a:ext uri="{FF2B5EF4-FFF2-40B4-BE49-F238E27FC236}">
                <a16:creationId xmlns:a16="http://schemas.microsoft.com/office/drawing/2014/main" id="{6BF4AD39-1E2B-401D-D268-AB88244483C6}"/>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u="sng" dirty="0">
                <a:solidFill>
                  <a:schemeClr val="bg1"/>
                </a:solidFill>
              </a:rPr>
              <a:t>Traitement de référence :</a:t>
            </a:r>
          </a:p>
          <a:p>
            <a:pPr marL="633222" lvl="1" indent="-285750"/>
            <a:r>
              <a:rPr lang="fr-BE" b="1" dirty="0" err="1">
                <a:solidFill>
                  <a:srgbClr val="C00000"/>
                </a:solidFill>
              </a:rPr>
              <a:t>Benzathine</a:t>
            </a:r>
            <a:r>
              <a:rPr lang="fr-BE" b="1" dirty="0">
                <a:solidFill>
                  <a:srgbClr val="C00000"/>
                </a:solidFill>
              </a:rPr>
              <a:t> pénicilline G (BPG) : 2,4 millions UI IM dose unique (J1)</a:t>
            </a:r>
          </a:p>
          <a:p>
            <a:pPr marL="633222" lvl="1" indent="-285750"/>
            <a:r>
              <a:rPr lang="fr-BE" dirty="0">
                <a:solidFill>
                  <a:schemeClr val="bg1"/>
                </a:solidFill>
              </a:rPr>
              <a:t>Injection profonde, glutéale </a:t>
            </a:r>
            <a:r>
              <a:rPr lang="fr-BE" b="1" dirty="0">
                <a:solidFill>
                  <a:schemeClr val="bg1"/>
                </a:solidFill>
              </a:rPr>
              <a:t>(TRES DOULOUREUSE !)</a:t>
            </a:r>
          </a:p>
          <a:p>
            <a:pPr marL="285750" indent="-285750">
              <a:buFont typeface="Arial" panose="020B0604020202020204" pitchFamily="34" charset="0"/>
              <a:buChar char="•"/>
            </a:pPr>
            <a:r>
              <a:rPr lang="fr-BE" u="sng" dirty="0">
                <a:solidFill>
                  <a:schemeClr val="bg1"/>
                </a:solidFill>
              </a:rPr>
              <a:t>Alternative (si allergie ou refus d’injection) :</a:t>
            </a:r>
          </a:p>
          <a:p>
            <a:pPr marL="633222" lvl="1" indent="-285750"/>
            <a:r>
              <a:rPr lang="fr-BE" b="1" dirty="0">
                <a:solidFill>
                  <a:srgbClr val="C00000"/>
                </a:solidFill>
              </a:rPr>
              <a:t>Doxycycline 100mg PO 2x/j 14 jours</a:t>
            </a:r>
          </a:p>
          <a:p>
            <a:pPr marL="285750" indent="-285750">
              <a:buFont typeface="Arial" panose="020B0604020202020204" pitchFamily="34" charset="0"/>
              <a:buChar char="•"/>
            </a:pPr>
            <a:r>
              <a:rPr lang="fr-BE" u="sng" dirty="0">
                <a:solidFill>
                  <a:schemeClr val="bg1"/>
                </a:solidFill>
              </a:rPr>
              <a:t>Réaction post-traitement de </a:t>
            </a:r>
            <a:r>
              <a:rPr lang="fr-BE" b="1" u="sng" dirty="0" err="1">
                <a:solidFill>
                  <a:schemeClr val="bg1"/>
                </a:solidFill>
              </a:rPr>
              <a:t>Jarish-Herxheimer</a:t>
            </a:r>
            <a:r>
              <a:rPr lang="fr-BE" b="1" u="sng" dirty="0">
                <a:solidFill>
                  <a:schemeClr val="bg1"/>
                </a:solidFill>
              </a:rPr>
              <a:t> :</a:t>
            </a:r>
          </a:p>
          <a:p>
            <a:pPr marL="633222" lvl="1" indent="-285750"/>
            <a:r>
              <a:rPr lang="fr-BE" dirty="0">
                <a:solidFill>
                  <a:schemeClr val="bg1"/>
                </a:solidFill>
              </a:rPr>
              <a:t>Fièvre, frissons, céphalées &lt; 24h après injection dans 10-25% des cas</a:t>
            </a:r>
          </a:p>
          <a:p>
            <a:pPr marL="633222" lvl="1" indent="-285750"/>
            <a:r>
              <a:rPr lang="fr-BE" dirty="0">
                <a:solidFill>
                  <a:schemeClr val="bg1"/>
                </a:solidFill>
              </a:rPr>
              <a:t>Auto-limitée et traitement symptomatique</a:t>
            </a:r>
          </a:p>
          <a:p>
            <a:pPr marL="633222" lvl="1" indent="-285750"/>
            <a:endParaRPr lang="fr-BE" dirty="0">
              <a:solidFill>
                <a:schemeClr val="bg1"/>
              </a:solidFill>
            </a:endParaRPr>
          </a:p>
        </p:txBody>
      </p:sp>
    </p:spTree>
    <p:extLst>
      <p:ext uri="{BB962C8B-B14F-4D97-AF65-F5344CB8AC3E}">
        <p14:creationId xmlns:p14="http://schemas.microsoft.com/office/powerpoint/2010/main" val="331771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a:extLst>
            <a:ext uri="{FF2B5EF4-FFF2-40B4-BE49-F238E27FC236}">
              <a16:creationId xmlns:a16="http://schemas.microsoft.com/office/drawing/2014/main" id="{9D294ACA-8340-73F1-4146-DAE0E834B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99479B-5EA8-9EDE-2DCD-955647C61F2B}"/>
              </a:ext>
            </a:extLst>
          </p:cNvPr>
          <p:cNvSpPr>
            <a:spLocks noGrp="1"/>
          </p:cNvSpPr>
          <p:nvPr>
            <p:ph type="title"/>
          </p:nvPr>
        </p:nvSpPr>
        <p:spPr/>
        <p:txBody>
          <a:bodyPr anchor="t">
            <a:normAutofit/>
          </a:bodyPr>
          <a:lstStyle/>
          <a:p>
            <a:r>
              <a:rPr lang="fr-FR" dirty="0"/>
              <a:t>12. Syphilis</a:t>
            </a:r>
            <a:br>
              <a:rPr lang="fr-FR" dirty="0"/>
            </a:br>
            <a:br>
              <a:rPr lang="fr-FR" dirty="0"/>
            </a:br>
            <a:r>
              <a:rPr lang="fr-FR" sz="2200" b="0" dirty="0"/>
              <a:t>12.3 Suivi sérologique</a:t>
            </a:r>
            <a:endParaRPr lang="fr-FR" b="0" dirty="0"/>
          </a:p>
        </p:txBody>
      </p:sp>
      <p:sp>
        <p:nvSpPr>
          <p:cNvPr id="3" name="Espace réservé du contenu 2">
            <a:extLst>
              <a:ext uri="{FF2B5EF4-FFF2-40B4-BE49-F238E27FC236}">
                <a16:creationId xmlns:a16="http://schemas.microsoft.com/office/drawing/2014/main" id="{6BF4AD39-1E2B-401D-D268-AB88244483C6}"/>
              </a:ext>
            </a:extLst>
          </p:cNvPr>
          <p:cNvSpPr>
            <a:spLocks noGrp="1"/>
          </p:cNvSpPr>
          <p:nvPr>
            <p:ph sz="half" idx="2"/>
          </p:nvPr>
        </p:nvSpPr>
        <p:spPr>
          <a:xfrm>
            <a:off x="676656" y="3017519"/>
            <a:ext cx="11515344" cy="3840481"/>
          </a:xfrm>
        </p:spPr>
        <p:txBody>
          <a:bodyPr>
            <a:normAutofit lnSpcReduction="10000"/>
          </a:bodyPr>
          <a:lstStyle/>
          <a:p>
            <a:pPr marL="285750" indent="-285750">
              <a:buFont typeface="Arial" panose="020B0604020202020204" pitchFamily="34" charset="0"/>
              <a:buChar char="•"/>
            </a:pPr>
            <a:r>
              <a:rPr lang="fr-BE" u="sng" dirty="0">
                <a:solidFill>
                  <a:schemeClr val="bg1"/>
                </a:solidFill>
              </a:rPr>
              <a:t>Simple et essentiel :</a:t>
            </a:r>
          </a:p>
          <a:p>
            <a:pPr marL="633222" lvl="1" indent="-285750"/>
            <a:r>
              <a:rPr lang="fr-BE" b="1" dirty="0">
                <a:solidFill>
                  <a:schemeClr val="bg1"/>
                </a:solidFill>
              </a:rPr>
              <a:t>Documenter VDRL initial</a:t>
            </a:r>
          </a:p>
          <a:p>
            <a:pPr marL="633222" lvl="1" indent="-285750"/>
            <a:r>
              <a:rPr lang="fr-BE" dirty="0">
                <a:solidFill>
                  <a:schemeClr val="bg1"/>
                </a:solidFill>
              </a:rPr>
              <a:t>Contrôle à M1 – M3 – M6 – M12 </a:t>
            </a:r>
          </a:p>
          <a:p>
            <a:pPr marL="285750" indent="-285750">
              <a:buFont typeface="Arial" panose="020B0604020202020204" pitchFamily="34" charset="0"/>
              <a:buChar char="•"/>
            </a:pPr>
            <a:r>
              <a:rPr lang="fr-BE" u="sng" dirty="0">
                <a:solidFill>
                  <a:schemeClr val="bg1"/>
                </a:solidFill>
              </a:rPr>
              <a:t>Réponse attendue :</a:t>
            </a:r>
          </a:p>
          <a:p>
            <a:pPr marL="633222" lvl="1" indent="-285750"/>
            <a:r>
              <a:rPr lang="fr-BE" b="1" dirty="0">
                <a:solidFill>
                  <a:schemeClr val="bg1"/>
                </a:solidFill>
              </a:rPr>
              <a:t>Diminution du titre &gt; 4 fois en &lt; 6 mois</a:t>
            </a:r>
          </a:p>
          <a:p>
            <a:pPr marL="633222" lvl="1" indent="-285750"/>
            <a:r>
              <a:rPr lang="fr-BE" dirty="0">
                <a:solidFill>
                  <a:schemeClr val="bg1"/>
                </a:solidFill>
              </a:rPr>
              <a:t>Si pas de diminution suffisante : réévaluer</a:t>
            </a:r>
          </a:p>
          <a:p>
            <a:pPr marL="633222" lvl="1" indent="-285750"/>
            <a:r>
              <a:rPr lang="fr-BE" dirty="0">
                <a:solidFill>
                  <a:schemeClr val="bg1"/>
                </a:solidFill>
              </a:rPr>
              <a:t>Si augmentation du titre en 6 mois : penser à réinfection</a:t>
            </a:r>
          </a:p>
          <a:p>
            <a:pPr marL="285750" indent="-285750">
              <a:buFont typeface="Arial" panose="020B0604020202020204" pitchFamily="34" charset="0"/>
              <a:buChar char="•"/>
            </a:pPr>
            <a:r>
              <a:rPr lang="fr-BE" b="1" dirty="0">
                <a:solidFill>
                  <a:srgbClr val="C00000"/>
                </a:solidFill>
              </a:rPr>
              <a:t>Penser au contact tracing !</a:t>
            </a:r>
          </a:p>
        </p:txBody>
      </p:sp>
    </p:spTree>
    <p:extLst>
      <p:ext uri="{BB962C8B-B14F-4D97-AF65-F5344CB8AC3E}">
        <p14:creationId xmlns:p14="http://schemas.microsoft.com/office/powerpoint/2010/main" val="409629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a:extLst>
            <a:ext uri="{FF2B5EF4-FFF2-40B4-BE49-F238E27FC236}">
              <a16:creationId xmlns:a16="http://schemas.microsoft.com/office/drawing/2014/main" id="{9D294ACA-8340-73F1-4146-DAE0E834B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99479B-5EA8-9EDE-2DCD-955647C61F2B}"/>
              </a:ext>
            </a:extLst>
          </p:cNvPr>
          <p:cNvSpPr>
            <a:spLocks noGrp="1"/>
          </p:cNvSpPr>
          <p:nvPr>
            <p:ph type="title"/>
          </p:nvPr>
        </p:nvSpPr>
        <p:spPr/>
        <p:txBody>
          <a:bodyPr anchor="t">
            <a:normAutofit/>
          </a:bodyPr>
          <a:lstStyle/>
          <a:p>
            <a:r>
              <a:rPr lang="fr-FR" dirty="0"/>
              <a:t>12. Syphilis</a:t>
            </a:r>
            <a:br>
              <a:rPr lang="fr-FR" dirty="0"/>
            </a:br>
            <a:br>
              <a:rPr lang="fr-FR" dirty="0"/>
            </a:br>
            <a:r>
              <a:rPr lang="fr-FR" sz="2200" b="0" dirty="0"/>
              <a:t>12.3 Suivi sérologique</a:t>
            </a:r>
            <a:endParaRPr lang="fr-FR" b="0" dirty="0"/>
          </a:p>
        </p:txBody>
      </p:sp>
      <p:pic>
        <p:nvPicPr>
          <p:cNvPr id="6" name="Espace réservé du contenu 4" descr="Une image contenant texte, capture d’écran, Police, ligne&#10;&#10;Le contenu généré par l’IA peut être incorrect.">
            <a:extLst>
              <a:ext uri="{FF2B5EF4-FFF2-40B4-BE49-F238E27FC236}">
                <a16:creationId xmlns:a16="http://schemas.microsoft.com/office/drawing/2014/main" id="{F61E483B-4991-F86F-F5A2-177923FAAB5B}"/>
              </a:ext>
            </a:extLst>
          </p:cNvPr>
          <p:cNvPicPr>
            <a:picLocks noChangeAspect="1"/>
          </p:cNvPicPr>
          <p:nvPr/>
        </p:nvPicPr>
        <p:blipFill>
          <a:blip r:embed="rId2"/>
          <a:stretch>
            <a:fillRect/>
          </a:stretch>
        </p:blipFill>
        <p:spPr>
          <a:xfrm>
            <a:off x="643467" y="2648257"/>
            <a:ext cx="10905066" cy="3762246"/>
          </a:xfrm>
          <a:prstGeom prst="rect">
            <a:avLst/>
          </a:prstGeom>
        </p:spPr>
      </p:pic>
    </p:spTree>
    <p:extLst>
      <p:ext uri="{BB962C8B-B14F-4D97-AF65-F5344CB8AC3E}">
        <p14:creationId xmlns:p14="http://schemas.microsoft.com/office/powerpoint/2010/main" val="70658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1C4C700-CAFE-4148-2FB3-7BC360622F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372A52-B32A-37D1-7245-0CCA8ACCB3CA}"/>
              </a:ext>
            </a:extLst>
          </p:cNvPr>
          <p:cNvSpPr>
            <a:spLocks noGrp="1"/>
          </p:cNvSpPr>
          <p:nvPr>
            <p:ph type="title"/>
          </p:nvPr>
        </p:nvSpPr>
        <p:spPr/>
        <p:txBody>
          <a:bodyPr anchor="t">
            <a:normAutofit/>
          </a:bodyPr>
          <a:lstStyle/>
          <a:p>
            <a:r>
              <a:rPr lang="fr-FR" dirty="0"/>
              <a:t>13. HPV chez l’homme</a:t>
            </a:r>
            <a:br>
              <a:rPr lang="fr-FR" dirty="0"/>
            </a:br>
            <a:br>
              <a:rPr lang="fr-FR" dirty="0"/>
            </a:br>
            <a:r>
              <a:rPr lang="fr-FR" sz="2200" b="0" dirty="0"/>
              <a:t>13.1 Epidémiologie – Fardeau clinique</a:t>
            </a:r>
            <a:endParaRPr lang="fr-FR" b="0" dirty="0"/>
          </a:p>
        </p:txBody>
      </p:sp>
      <p:sp>
        <p:nvSpPr>
          <p:cNvPr id="3" name="Espace réservé du contenu 2">
            <a:extLst>
              <a:ext uri="{FF2B5EF4-FFF2-40B4-BE49-F238E27FC236}">
                <a16:creationId xmlns:a16="http://schemas.microsoft.com/office/drawing/2014/main" id="{3C650E4F-7B54-8AED-7C3B-701CC286AEB0}"/>
              </a:ext>
            </a:extLst>
          </p:cNvPr>
          <p:cNvSpPr>
            <a:spLocks noGrp="1"/>
          </p:cNvSpPr>
          <p:nvPr>
            <p:ph sz="half" idx="2"/>
          </p:nvPr>
        </p:nvSpPr>
        <p:spPr>
          <a:xfrm>
            <a:off x="676656" y="3017519"/>
            <a:ext cx="11515344" cy="3840481"/>
          </a:xfrm>
        </p:spPr>
        <p:txBody>
          <a:bodyPr>
            <a:normAutofit fontScale="92500" lnSpcReduction="20000"/>
          </a:bodyPr>
          <a:lstStyle/>
          <a:p>
            <a:pPr marL="285750" indent="-285750">
              <a:buFont typeface="Arial" panose="020B0604020202020204" pitchFamily="34" charset="0"/>
              <a:buChar char="•"/>
            </a:pPr>
            <a:r>
              <a:rPr lang="fr-BE" u="sng" dirty="0"/>
              <a:t>HPV = </a:t>
            </a:r>
          </a:p>
          <a:p>
            <a:pPr marL="633222" lvl="1" indent="-285750"/>
            <a:r>
              <a:rPr lang="fr-BE" b="1" dirty="0"/>
              <a:t>Un des virus sexuellement transmissibles les plus fréquents</a:t>
            </a:r>
          </a:p>
          <a:p>
            <a:pPr marL="633222" lvl="1" indent="-285750"/>
            <a:r>
              <a:rPr lang="fr-BE" dirty="0"/>
              <a:t>Oncogènes (haut risque)</a:t>
            </a:r>
          </a:p>
          <a:p>
            <a:pPr marL="633222" lvl="1" indent="-285750"/>
            <a:r>
              <a:rPr lang="fr-BE" dirty="0"/>
              <a:t>Non oncogènes</a:t>
            </a:r>
          </a:p>
          <a:p>
            <a:pPr marL="285750" indent="-285750">
              <a:buFont typeface="Arial" panose="020B0604020202020204" pitchFamily="34" charset="0"/>
              <a:buChar char="•"/>
            </a:pPr>
            <a:r>
              <a:rPr lang="fr-BE" b="1" dirty="0"/>
              <a:t>HPV 16 : </a:t>
            </a:r>
            <a:r>
              <a:rPr lang="fr-BE" dirty="0"/>
              <a:t>variant oncogène majeur, détecté dans </a:t>
            </a:r>
            <a:r>
              <a:rPr lang="fr-BE" b="1" dirty="0"/>
              <a:t>20%</a:t>
            </a:r>
            <a:r>
              <a:rPr lang="fr-BE" dirty="0"/>
              <a:t> de tous les cas HPV</a:t>
            </a:r>
          </a:p>
          <a:p>
            <a:pPr marL="285750" indent="-285750">
              <a:buFont typeface="Arial" panose="020B0604020202020204" pitchFamily="34" charset="0"/>
              <a:buChar char="•"/>
            </a:pPr>
            <a:r>
              <a:rPr lang="fr-BE" u="sng" dirty="0"/>
              <a:t>Méta-analyse de prévalence chez l’homme :</a:t>
            </a:r>
          </a:p>
          <a:p>
            <a:pPr marL="633222" lvl="1" indent="-285750"/>
            <a:r>
              <a:rPr lang="fr-BE" b="1" dirty="0"/>
              <a:t>49% « </a:t>
            </a:r>
            <a:r>
              <a:rPr lang="fr-BE" b="1" dirty="0" err="1"/>
              <a:t>any</a:t>
            </a:r>
            <a:r>
              <a:rPr lang="fr-BE" b="1" dirty="0"/>
              <a:t> HPV » </a:t>
            </a:r>
          </a:p>
          <a:p>
            <a:pPr marL="633222" lvl="1" indent="-285750"/>
            <a:r>
              <a:rPr lang="fr-BE" b="1" dirty="0"/>
              <a:t>35% HPV haut risque</a:t>
            </a:r>
          </a:p>
          <a:p>
            <a:pPr marL="633222" lvl="1" indent="-285750"/>
            <a:r>
              <a:rPr lang="fr-BE" b="1" dirty="0"/>
              <a:t>50% infections génitales masculines = co-infections (</a:t>
            </a:r>
            <a:r>
              <a:rPr lang="fr-FR" altLang="fr-FR" sz="1800" b="1" dirty="0">
                <a:solidFill>
                  <a:srgbClr val="000000"/>
                </a:solidFill>
              </a:rPr>
              <a:t>≥</a:t>
            </a:r>
            <a:r>
              <a:rPr lang="fr-BE" b="1" dirty="0"/>
              <a:t> 2 souches)</a:t>
            </a:r>
          </a:p>
        </p:txBody>
      </p:sp>
    </p:spTree>
    <p:extLst>
      <p:ext uri="{BB962C8B-B14F-4D97-AF65-F5344CB8AC3E}">
        <p14:creationId xmlns:p14="http://schemas.microsoft.com/office/powerpoint/2010/main" val="105300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4">
  <a:themeElements>
    <a:clrScheme name="Rainbow Presentation">
      <a:dk1>
        <a:srgbClr val="5B3B22"/>
      </a:dk1>
      <a:lt1>
        <a:srgbClr val="FFFFFF"/>
      </a:lt1>
      <a:dk2>
        <a:srgbClr val="000000"/>
      </a:dk2>
      <a:lt2>
        <a:srgbClr val="3DB3D4"/>
      </a:lt2>
      <a:accent1>
        <a:srgbClr val="E955BE"/>
      </a:accent1>
      <a:accent2>
        <a:srgbClr val="F58622"/>
      </a:accent2>
      <a:accent3>
        <a:srgbClr val="F3B60C"/>
      </a:accent3>
      <a:accent4>
        <a:srgbClr val="56EA99"/>
      </a:accent4>
      <a:accent5>
        <a:srgbClr val="57C4EA"/>
      </a:accent5>
      <a:accent6>
        <a:srgbClr val="8E56EB"/>
      </a:accent6>
      <a:hlink>
        <a:srgbClr val="DF3D2D"/>
      </a:hlink>
      <a:folHlink>
        <a:srgbClr val="9A5315"/>
      </a:folHlink>
    </a:clrScheme>
    <a:fontScheme name="Custom 31">
      <a:majorFont>
        <a:latin typeface="Grotesque"/>
        <a:ea typeface=""/>
        <a:cs typeface=""/>
      </a:majorFont>
      <a:minorFont>
        <a:latin typeface="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4" id="{0ED5E720-7B1C-E54C-833D-783A7B76E86B}" vid="{9D48F5F4-FAD4-D14E-88D6-2AAADAD409C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1BA813107F264892F7BDFCF250EC09" ma:contentTypeVersion="13" ma:contentTypeDescription="Crée un document." ma:contentTypeScope="" ma:versionID="0436f594a4895c8ec89a8ffb4395e4a7">
  <xsd:schema xmlns:xsd="http://www.w3.org/2001/XMLSchema" xmlns:xs="http://www.w3.org/2001/XMLSchema" xmlns:p="http://schemas.microsoft.com/office/2006/metadata/properties" xmlns:ns2="06cc1f97-1552-4130-ae95-a1888916c468" xmlns:ns3="ea6d2a6c-b280-4fa1-8703-21671086e983" targetNamespace="http://schemas.microsoft.com/office/2006/metadata/properties" ma:root="true" ma:fieldsID="9bbfd68dd5ee90eb527458530baf6b51" ns2:_="" ns3:_="">
    <xsd:import namespace="06cc1f97-1552-4130-ae95-a1888916c468"/>
    <xsd:import namespace="ea6d2a6c-b280-4fa1-8703-21671086e98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c1f97-1552-4130-ae95-a1888916c4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dc77e6bf-0110-4bc9-afb3-4fab833f447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6d2a6c-b280-4fa1-8703-21671086e98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9251010-e380-4b75-bd04-01962b30f37e}" ma:internalName="TaxCatchAll" ma:showField="CatchAllData" ma:web="ea6d2a6c-b280-4fa1-8703-21671086e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cc1f97-1552-4130-ae95-a1888916c468">
      <Terms xmlns="http://schemas.microsoft.com/office/infopath/2007/PartnerControls"/>
    </lcf76f155ced4ddcb4097134ff3c332f>
    <TaxCatchAll xmlns="ea6d2a6c-b280-4fa1-8703-21671086e983" xsi:nil="true"/>
  </documentManagement>
</p:properties>
</file>

<file path=customXml/itemProps1.xml><?xml version="1.0" encoding="utf-8"?>
<ds:datastoreItem xmlns:ds="http://schemas.openxmlformats.org/officeDocument/2006/customXml" ds:itemID="{319E914A-7FBE-476F-ACF3-9E783E3D0DD9}"/>
</file>

<file path=customXml/itemProps2.xml><?xml version="1.0" encoding="utf-8"?>
<ds:datastoreItem xmlns:ds="http://schemas.openxmlformats.org/officeDocument/2006/customXml" ds:itemID="{BF697288-DD62-4B1F-90D1-F68382810472}"/>
</file>

<file path=customXml/itemProps3.xml><?xml version="1.0" encoding="utf-8"?>
<ds:datastoreItem xmlns:ds="http://schemas.openxmlformats.org/officeDocument/2006/customXml" ds:itemID="{6D6B8943-32F3-405C-B8D0-33DD88CBFE1D}"/>
</file>

<file path=docProps/app.xml><?xml version="1.0" encoding="utf-8"?>
<Properties xmlns="http://schemas.openxmlformats.org/officeDocument/2006/extended-properties" xmlns:vt="http://schemas.openxmlformats.org/officeDocument/2006/docPropsVTypes">
  <Template>Thème4</Template>
  <TotalTime>32563</TotalTime>
  <Words>8089</Words>
  <Application>Microsoft Macintosh PowerPoint</Application>
  <PresentationFormat>Grand écran</PresentationFormat>
  <Paragraphs>1101</Paragraphs>
  <Slides>112</Slides>
  <Notes>90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112</vt:i4>
      </vt:variant>
    </vt:vector>
  </HeadingPairs>
  <TitlesOfParts>
    <vt:vector size="120" baseType="lpstr">
      <vt:lpstr>AdvMINION</vt:lpstr>
      <vt:lpstr>Aptos</vt:lpstr>
      <vt:lpstr>Arial</vt:lpstr>
      <vt:lpstr>Calibri</vt:lpstr>
      <vt:lpstr>Google Sans</vt:lpstr>
      <vt:lpstr>Grotesque</vt:lpstr>
      <vt:lpstr>Nimbus Sans D OT Condensed</vt:lpstr>
      <vt:lpstr>Thème4</vt:lpstr>
      <vt:lpstr>Infections uro-génitales</vt:lpstr>
      <vt:lpstr>Plan de LA présentation</vt:lpstr>
      <vt:lpstr>Infectiologue Vivalia  Dr. Vincent Infantino  CSL Arlon</vt:lpstr>
      <vt:lpstr>1. Classifications  1.1 Nouvelle classification EAU 2025 : Localisée vs Systémique</vt:lpstr>
      <vt:lpstr>1. Classifications  1.2 Deux grandes catégories cliniques</vt:lpstr>
      <vt:lpstr>1. Classifications  1.3 Facteurs de risque</vt:lpstr>
      <vt:lpstr>2. Bon usage des antibiotiques  2.1 Enjeu de santé publique</vt:lpstr>
      <vt:lpstr>2. Bon usage des antibiotiques  2.2 Objectifs</vt:lpstr>
      <vt:lpstr>2. Bon usage des antibiotiques  2.3 Actions recommandées</vt:lpstr>
      <vt:lpstr>2. Bon usage des antibiotiques  2.3 Actions recommandées</vt:lpstr>
      <vt:lpstr>3. Bactériurie asymptomatique  3.1 Définition - Epidémiologie</vt:lpstr>
      <vt:lpstr>3. Bactériurie asymptomatique  3.1 Définition - Epidémiologie</vt:lpstr>
      <vt:lpstr>3. Bactériurie asymptomatique  3.1 Définition - Epidémiologie</vt:lpstr>
      <vt:lpstr>3. Bactériurie asymptomatique  3.2 Quand ne pas traiter ?</vt:lpstr>
      <vt:lpstr>3. Bactériurie asymptomatique  3.3 Quand Faut-il traiter ?</vt:lpstr>
      <vt:lpstr>3. Bactériurie asymptomatique  3.4 Messages clés !</vt:lpstr>
      <vt:lpstr>4. Cystite (Infection urinaire localisée)  4.1 Définition et cadre clinique</vt:lpstr>
      <vt:lpstr>4. Cystite  4.2 Epidémiologie et physiopathologie</vt:lpstr>
      <vt:lpstr>4. Cystite  4.3 Diagnostic</vt:lpstr>
      <vt:lpstr>4. Cystite  4.3 Diagnostic</vt:lpstr>
      <vt:lpstr>4. Cystite  4.4 Prise en charge (Non antibiotique)</vt:lpstr>
      <vt:lpstr>4. Cystite  4.4 Prise en charge (Non antibiotique)</vt:lpstr>
      <vt:lpstr>4. Cystite  4.4 Prise en charge (Non antibiotique)</vt:lpstr>
      <vt:lpstr>4. Cystite  4.5 Prise en charge (antibiotique)</vt:lpstr>
      <vt:lpstr>4. Cystite  4.5 Prise en charge (antibiotique)</vt:lpstr>
      <vt:lpstr>4. Cystite  </vt:lpstr>
      <vt:lpstr>4. Cystite  4.6 Messages Clés</vt:lpstr>
      <vt:lpstr>5. Cystites à répétition  5.1 Définition</vt:lpstr>
      <vt:lpstr>5. Cystites à répétition  5.2 Evaluation diagnostique</vt:lpstr>
      <vt:lpstr>5. Cystites à répétition  5.2 Evaluation diagnostique</vt:lpstr>
      <vt:lpstr>5. Cystites à répétition  5.3 Prise en charge et prévention</vt:lpstr>
      <vt:lpstr>5. Cystites à répétition  5.3 Prise en charge et prévention</vt:lpstr>
      <vt:lpstr>5. Cystites à répétition  5.3 Prise en charge et prévention</vt:lpstr>
      <vt:lpstr>5. Cystites à répétition  5.3 Prise en charge et prévention</vt:lpstr>
      <vt:lpstr>5. Cystites à répétition  5.3 Prise en charge et prévention</vt:lpstr>
      <vt:lpstr>5. Cystites à répétition  5.3 Prise en charge et prévention</vt:lpstr>
      <vt:lpstr>5. Cystites à répétition  5.3 Prise en charge et prévention</vt:lpstr>
      <vt:lpstr>5. Cystites à répétition  </vt:lpstr>
      <vt:lpstr>5. Cystites à répétition  5.4 Messages clés</vt:lpstr>
      <vt:lpstr>6. Infections associées à un cathéter  6.1 Définition</vt:lpstr>
      <vt:lpstr>6. Infections associées à un cathéter  6.2 Diagnostic</vt:lpstr>
      <vt:lpstr>6. Infections associées à un cathéter  6.3 Prévention</vt:lpstr>
      <vt:lpstr>6. Infections associées à un cathéter  6.4 Traitement</vt:lpstr>
      <vt:lpstr>6. Infections associées à un cathéter  6.5 Messages clés</vt:lpstr>
      <vt:lpstr>7. Infections urinaires systémiques  7.1 Définition et évaluation diagnostique</vt:lpstr>
      <vt:lpstr>7. Infections urinaires systémiques  7.1 Définition et évaluation diagnostique</vt:lpstr>
      <vt:lpstr>7. Infections urinaires systémiques  7.2 Principe de traitement</vt:lpstr>
      <vt:lpstr>7. Infections urinaires systémiques  7.3 Messages clés</vt:lpstr>
      <vt:lpstr>7. Infections urinaires systémiques  7.3 Messages clés</vt:lpstr>
      <vt:lpstr>8. Pyélonéphrite Aigue  8.1 Définition et Diagnostic</vt:lpstr>
      <vt:lpstr>8. Pyélonéphrite Aigue  8.1 Diagnostic</vt:lpstr>
      <vt:lpstr>8. Pyélonéphrite Aigue  8.2 Prise en charge (ambulatoire)</vt:lpstr>
      <vt:lpstr>8. Pyélonéphrite Aigue  8.2 Prise en charge (ambulatoire)</vt:lpstr>
      <vt:lpstr>8. Pyélonéphrite Aigue  8.2 Prise en charge (Hopital)</vt:lpstr>
      <vt:lpstr>8. Pyélonéphrite Aigue  8.2 Prise en charge (Hopital)</vt:lpstr>
      <vt:lpstr>8. Pyélonéphrite Aigue  8.2 Prise en charge (Hopital)</vt:lpstr>
      <vt:lpstr>8. Pyélonéphrite Aigue  8.3 Messages clés</vt:lpstr>
      <vt:lpstr>9. Prostatite  9.1 Classification</vt:lpstr>
      <vt:lpstr>9. Prostatite  9.2 Diagnostic</vt:lpstr>
      <vt:lpstr>9. Prostatite  9.2 Diagnostic</vt:lpstr>
      <vt:lpstr>9. Prostatite  9.2 Diagnostic</vt:lpstr>
      <vt:lpstr>9. Prostatite  9.3 Traitement</vt:lpstr>
      <vt:lpstr>9. Prostatite  9.3 Traitement</vt:lpstr>
      <vt:lpstr>9. Prostatite  9.3 Traitement</vt:lpstr>
      <vt:lpstr>9. Prostatite  9.3 Traitement</vt:lpstr>
      <vt:lpstr>9. Prostatite  9.3 Traitement</vt:lpstr>
      <vt:lpstr>9. Prostatite  9.4 Suivi</vt:lpstr>
      <vt:lpstr>9. Prostatite  9.5 Messages clés</vt:lpstr>
      <vt:lpstr>Infections sexuellement transmissibles</vt:lpstr>
      <vt:lpstr>Infections sexuellement transmissibles</vt:lpstr>
      <vt:lpstr>Infections sexuellement transmissibles</vt:lpstr>
      <vt:lpstr>Infections sexuellement transmissibles</vt:lpstr>
      <vt:lpstr>Infections sexuellement transmissibles</vt:lpstr>
      <vt:lpstr>Infections sexuellement transmissibles</vt:lpstr>
      <vt:lpstr>10. Orchi-Epididymite  10.1 Epidémiologie – étiologie – Physiopathologie</vt:lpstr>
      <vt:lpstr>10. Orchi-Epididymite  10.1 Epidémiologie – étiologie – Physiopathologie</vt:lpstr>
      <vt:lpstr>10. Orchi-Epididymite  10.2 Diagnostic</vt:lpstr>
      <vt:lpstr>10. Orchi-Epididymite  10.2 Diagnostic</vt:lpstr>
      <vt:lpstr>10. Orchi-Epididymite  10.3 Traitement</vt:lpstr>
      <vt:lpstr>10. Orchi-Epididymite  10.3 Traitement</vt:lpstr>
      <vt:lpstr>10. Orchi-Epididymite  10.4 Suivi – Dépistage – Santé publique</vt:lpstr>
      <vt:lpstr>10. Orchi-Epididymite  </vt:lpstr>
      <vt:lpstr>11. Urétrite  11.1 Définition – Etiologie – points clés</vt:lpstr>
      <vt:lpstr>11. Urétrite  11.2 Diagnostic</vt:lpstr>
      <vt:lpstr>11. Urétrite  11.2 Diagnostic</vt:lpstr>
      <vt:lpstr>11. Urétrite  11.2 Diagnostic</vt:lpstr>
      <vt:lpstr>11. Urétrite  11.3 Traitement</vt:lpstr>
      <vt:lpstr>11. Urétrite  11.3 Traitement</vt:lpstr>
      <vt:lpstr>11. Urétrite  11.3 Traitement</vt:lpstr>
      <vt:lpstr>11. Urétrite  11.3 Traitement</vt:lpstr>
      <vt:lpstr>11. Urétrite  11.4 Suivi et santé publique</vt:lpstr>
      <vt:lpstr>11. Urétrite  11.5 Messages Clés</vt:lpstr>
      <vt:lpstr>12. Syphilis  12.1 Epidémiologie – étiologie – Clinique</vt:lpstr>
      <vt:lpstr>12. Syphilis  12.1 Epidémiologie – étiologie – Clinique</vt:lpstr>
      <vt:lpstr>12. Syphilis  12.1 Epidémiologie – étiologie – Facteurs de risque</vt:lpstr>
      <vt:lpstr>12. Syphilis  12.2 Traitement syphilis primaire</vt:lpstr>
      <vt:lpstr>12. Syphilis  12.3 Suivi sérologique</vt:lpstr>
      <vt:lpstr>12. Syphilis  12.3 Suivi sérologique</vt:lpstr>
      <vt:lpstr>13. HPV chez l’homme  13.1 Epidémiologie – Fardeau clinique</vt:lpstr>
      <vt:lpstr>13. HPV chez l’homme  13.1 Epidémiologie – Fardeau clinique</vt:lpstr>
      <vt:lpstr>13. HPV chez l’homme  13.2 Facteurs de risque – Transmission – Clairance</vt:lpstr>
      <vt:lpstr>13. HPV chez l’homme  13.2 Facteurs de risque – Transmission – Clairance</vt:lpstr>
      <vt:lpstr>13. HPV chez l’homme  </vt:lpstr>
      <vt:lpstr>13. HPV chez l’homme  13.3 Diagnostic</vt:lpstr>
      <vt:lpstr>13. HPV chez l’homme  13.4 Traitement</vt:lpstr>
      <vt:lpstr>13. HPV chez l’homme  13.4 Traitement</vt:lpstr>
      <vt:lpstr>13. HPV chez l’homme  13.5 Prévention : circoncision et vaccination</vt:lpstr>
      <vt:lpstr>6. HPV chez l’homme  </vt:lpstr>
      <vt:lpstr>14. HSV chez l’homme  14.1 Epidémiologie et diagnostic</vt:lpstr>
      <vt:lpstr>14. HSV chez l’homme  </vt:lpstr>
      <vt:lpstr>14. HSV chez l’homme  14.2 Traitement : quand et comment ?</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Infections uro-génitales</dc:title>
  <dc:creator>François Vaesen</dc:creator>
  <cp:lastModifiedBy>François Vaesen</cp:lastModifiedBy>
  <cp:revision>88</cp:revision>
  <dcterms:created xsi:type="dcterms:W3CDTF">2025-09-01T19:28:01Z</dcterms:created>
  <dcterms:modified xsi:type="dcterms:W3CDTF">2026-02-11T22:30:08Z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0x010100731BA813107F264892F7BDFCF250EC09</vt:lpwstr>
  </property>
</Properties>
</file>