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44.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359" r:id="rId3"/>
    <p:sldId id="360" r:id="rId4"/>
    <p:sldId id="365" r:id="rId5"/>
    <p:sldId id="366" r:id="rId6"/>
    <p:sldId id="367" r:id="rId7"/>
    <p:sldId id="368" r:id="rId8"/>
    <p:sldId id="351" r:id="rId9"/>
    <p:sldId id="354" r:id="rId10"/>
    <p:sldId id="352" r:id="rId11"/>
    <p:sldId id="353" r:id="rId12"/>
    <p:sldId id="355" r:id="rId13"/>
    <p:sldId id="356" r:id="rId14"/>
    <p:sldId id="357" r:id="rId15"/>
    <p:sldId id="358" r:id="rId16"/>
    <p:sldId id="297" r:id="rId17"/>
    <p:sldId id="293" r:id="rId18"/>
    <p:sldId id="294" r:id="rId19"/>
    <p:sldId id="295" r:id="rId20"/>
    <p:sldId id="296" r:id="rId21"/>
    <p:sldId id="299" r:id="rId22"/>
    <p:sldId id="300" r:id="rId23"/>
    <p:sldId id="257" r:id="rId24"/>
    <p:sldId id="258" r:id="rId25"/>
    <p:sldId id="259" r:id="rId26"/>
    <p:sldId id="260" r:id="rId27"/>
    <p:sldId id="261" r:id="rId28"/>
    <p:sldId id="265" r:id="rId29"/>
    <p:sldId id="370" r:id="rId30"/>
    <p:sldId id="371" r:id="rId31"/>
    <p:sldId id="372" r:id="rId32"/>
    <p:sldId id="373" r:id="rId33"/>
    <p:sldId id="374" r:id="rId34"/>
    <p:sldId id="375" r:id="rId35"/>
    <p:sldId id="262" r:id="rId36"/>
    <p:sldId id="302" r:id="rId37"/>
    <p:sldId id="303" r:id="rId38"/>
    <p:sldId id="369" r:id="rId39"/>
    <p:sldId id="304" r:id="rId40"/>
    <p:sldId id="305" r:id="rId41"/>
    <p:sldId id="306" r:id="rId42"/>
    <p:sldId id="307" r:id="rId43"/>
    <p:sldId id="308" r:id="rId44"/>
    <p:sldId id="309" r:id="rId45"/>
    <p:sldId id="310" r:id="rId46"/>
    <p:sldId id="327" r:id="rId47"/>
    <p:sldId id="328" r:id="rId48"/>
    <p:sldId id="329" r:id="rId49"/>
    <p:sldId id="330" r:id="rId50"/>
    <p:sldId id="331" r:id="rId51"/>
    <p:sldId id="332" r:id="rId52"/>
    <p:sldId id="334" r:id="rId53"/>
    <p:sldId id="335" r:id="rId54"/>
    <p:sldId id="336" r:id="rId55"/>
    <p:sldId id="337" r:id="rId56"/>
    <p:sldId id="338" r:id="rId57"/>
    <p:sldId id="340" r:id="rId58"/>
    <p:sldId id="343" r:id="rId59"/>
    <p:sldId id="344" r:id="rId60"/>
    <p:sldId id="345" r:id="rId61"/>
    <p:sldId id="346" r:id="rId62"/>
    <p:sldId id="347" r:id="rId63"/>
    <p:sldId id="348" r:id="rId64"/>
    <p:sldId id="292"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14C64-641B-472C-9F3A-0FC793B665CF}" type="datetimeFigureOut">
              <a:rPr lang="fr-BE" smtClean="0"/>
              <a:t>13-11-25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7E264-A535-4180-AC07-3EAB98E4429C}" type="slidenum">
              <a:rPr lang="fr-BE" smtClean="0"/>
              <a:t>‹N°›</a:t>
            </a:fld>
            <a:endParaRPr lang="fr-BE"/>
          </a:p>
        </p:txBody>
      </p:sp>
    </p:spTree>
    <p:extLst>
      <p:ext uri="{BB962C8B-B14F-4D97-AF65-F5344CB8AC3E}">
        <p14:creationId xmlns:p14="http://schemas.microsoft.com/office/powerpoint/2010/main" val="945508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881626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697984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427604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08629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425659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4087002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4541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26016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794139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459834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249538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608098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3972312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334652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925117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6684749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99028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092227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343870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75D328-57F8-4DF2-9DA6-295CCA0354A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FB818802-0DA7-451C-A084-3364BCB2A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1EFF461B-2888-4C25-8A02-6A9409C009D8}"/>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5" name="Espace réservé du pied de page 4">
            <a:extLst>
              <a:ext uri="{FF2B5EF4-FFF2-40B4-BE49-F238E27FC236}">
                <a16:creationId xmlns:a16="http://schemas.microsoft.com/office/drawing/2014/main" id="{C319EF97-E13E-4627-B45A-F10EA14314F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294FC0D-8A44-4C48-ACA5-AA80BD099835}"/>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1355599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E55C3D-8181-45A2-A394-D3E4C8EE76D3}"/>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2599CE30-79E0-4B8D-AC3B-FAED4C81E3A0}"/>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C4E41E38-9DFF-40F2-9D98-0802B5DCA217}"/>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5" name="Espace réservé du pied de page 4">
            <a:extLst>
              <a:ext uri="{FF2B5EF4-FFF2-40B4-BE49-F238E27FC236}">
                <a16:creationId xmlns:a16="http://schemas.microsoft.com/office/drawing/2014/main" id="{03FA58EE-E448-46FD-A05E-BB61BFAFFF04}"/>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39640A6-59B1-4ABF-B18C-FBA53AEDC148}"/>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320823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775673C-947E-45BE-965B-468CFEF40343}"/>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C64AEE3A-FAE2-4D56-94D1-96AF14A36AC3}"/>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E528E2B-1644-4C75-8342-5A1CED21FC48}"/>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5" name="Espace réservé du pied de page 4">
            <a:extLst>
              <a:ext uri="{FF2B5EF4-FFF2-40B4-BE49-F238E27FC236}">
                <a16:creationId xmlns:a16="http://schemas.microsoft.com/office/drawing/2014/main" id="{CDDA4316-AB08-48E1-9EB7-58101344B252}"/>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13CD6755-F377-4009-A104-6CAD3117C4FC}"/>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86910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txBody>
          <a:bodyPr/>
          <a:lstStyle/>
          <a:p>
            <a:endParaRPr lang="fr-BE"/>
          </a:p>
        </p:txBody>
      </p:sp>
      <p:sp>
        <p:nvSpPr>
          <p:cNvPr id="3" name="Shape 1"/>
          <p:cNvSpPr/>
          <p:nvPr/>
        </p:nvSpPr>
        <p:spPr>
          <a:xfrm>
            <a:off x="0" y="0"/>
            <a:ext cx="12192000" cy="6858000"/>
          </a:xfrm>
          <a:prstGeom prst="rect">
            <a:avLst/>
          </a:prstGeom>
          <a:solidFill>
            <a:srgbClr val="FFFFFF"/>
          </a:solidFill>
          <a:ln/>
        </p:spPr>
        <p:txBody>
          <a:bodyPr/>
          <a:lstStyle/>
          <a:p>
            <a:endParaRPr lang="fr-BE"/>
          </a:p>
        </p:txBody>
      </p:sp>
    </p:spTree>
    <p:extLst>
      <p:ext uri="{BB962C8B-B14F-4D97-AF65-F5344CB8AC3E}">
        <p14:creationId xmlns:p14="http://schemas.microsoft.com/office/powerpoint/2010/main" val="3955172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txBody>
          <a:bodyPr/>
          <a:lstStyle/>
          <a:p>
            <a:endParaRPr lang="fr-BE"/>
          </a:p>
        </p:txBody>
      </p:sp>
      <p:sp>
        <p:nvSpPr>
          <p:cNvPr id="3" name="Shape 1"/>
          <p:cNvSpPr/>
          <p:nvPr/>
        </p:nvSpPr>
        <p:spPr>
          <a:xfrm>
            <a:off x="0" y="0"/>
            <a:ext cx="12192000" cy="6858000"/>
          </a:xfrm>
          <a:prstGeom prst="rect">
            <a:avLst/>
          </a:prstGeom>
          <a:solidFill>
            <a:srgbClr val="FFFFFF"/>
          </a:solidFill>
          <a:ln/>
        </p:spPr>
        <p:txBody>
          <a:bodyPr/>
          <a:lstStyle/>
          <a:p>
            <a:endParaRPr lang="fr-BE"/>
          </a:p>
        </p:txBody>
      </p:sp>
    </p:spTree>
    <p:extLst>
      <p:ext uri="{BB962C8B-B14F-4D97-AF65-F5344CB8AC3E}">
        <p14:creationId xmlns:p14="http://schemas.microsoft.com/office/powerpoint/2010/main" val="616310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txBody>
          <a:bodyPr/>
          <a:lstStyle/>
          <a:p>
            <a:endParaRPr lang="fr-BE"/>
          </a:p>
        </p:txBody>
      </p:sp>
      <p:sp>
        <p:nvSpPr>
          <p:cNvPr id="3" name="Shape 1"/>
          <p:cNvSpPr/>
          <p:nvPr/>
        </p:nvSpPr>
        <p:spPr>
          <a:xfrm>
            <a:off x="0" y="0"/>
            <a:ext cx="12192000" cy="6858000"/>
          </a:xfrm>
          <a:prstGeom prst="rect">
            <a:avLst/>
          </a:prstGeom>
          <a:solidFill>
            <a:srgbClr val="FFFFFF"/>
          </a:solidFill>
          <a:ln/>
        </p:spPr>
        <p:txBody>
          <a:bodyPr/>
          <a:lstStyle/>
          <a:p>
            <a:endParaRPr lang="fr-BE"/>
          </a:p>
        </p:txBody>
      </p:sp>
    </p:spTree>
    <p:extLst>
      <p:ext uri="{BB962C8B-B14F-4D97-AF65-F5344CB8AC3E}">
        <p14:creationId xmlns:p14="http://schemas.microsoft.com/office/powerpoint/2010/main" val="387704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txBody>
          <a:bodyPr/>
          <a:lstStyle/>
          <a:p>
            <a:endParaRPr lang="fr-BE"/>
          </a:p>
        </p:txBody>
      </p:sp>
      <p:sp>
        <p:nvSpPr>
          <p:cNvPr id="3" name="Shape 1"/>
          <p:cNvSpPr/>
          <p:nvPr/>
        </p:nvSpPr>
        <p:spPr>
          <a:xfrm>
            <a:off x="0" y="0"/>
            <a:ext cx="12192000" cy="6858000"/>
          </a:xfrm>
          <a:prstGeom prst="rect">
            <a:avLst/>
          </a:prstGeom>
          <a:solidFill>
            <a:srgbClr val="FFFFFF"/>
          </a:solidFill>
          <a:ln/>
        </p:spPr>
        <p:txBody>
          <a:bodyPr/>
          <a:lstStyle/>
          <a:p>
            <a:endParaRPr lang="fr-BE"/>
          </a:p>
        </p:txBody>
      </p:sp>
    </p:spTree>
    <p:extLst>
      <p:ext uri="{BB962C8B-B14F-4D97-AF65-F5344CB8AC3E}">
        <p14:creationId xmlns:p14="http://schemas.microsoft.com/office/powerpoint/2010/main" val="397855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txBody>
          <a:bodyPr/>
          <a:lstStyle/>
          <a:p>
            <a:endParaRPr lang="fr-BE"/>
          </a:p>
        </p:txBody>
      </p:sp>
      <p:sp>
        <p:nvSpPr>
          <p:cNvPr id="3" name="Shape 1"/>
          <p:cNvSpPr/>
          <p:nvPr/>
        </p:nvSpPr>
        <p:spPr>
          <a:xfrm>
            <a:off x="0" y="0"/>
            <a:ext cx="12192000" cy="6858000"/>
          </a:xfrm>
          <a:prstGeom prst="rect">
            <a:avLst/>
          </a:prstGeom>
          <a:solidFill>
            <a:srgbClr val="FFFFFF"/>
          </a:solidFill>
          <a:ln/>
        </p:spPr>
        <p:txBody>
          <a:bodyPr/>
          <a:lstStyle/>
          <a:p>
            <a:endParaRPr lang="fr-BE"/>
          </a:p>
        </p:txBody>
      </p:sp>
    </p:spTree>
    <p:extLst>
      <p:ext uri="{BB962C8B-B14F-4D97-AF65-F5344CB8AC3E}">
        <p14:creationId xmlns:p14="http://schemas.microsoft.com/office/powerpoint/2010/main" val="1531047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txBody>
          <a:bodyPr/>
          <a:lstStyle/>
          <a:p>
            <a:endParaRPr lang="fr-BE"/>
          </a:p>
        </p:txBody>
      </p:sp>
      <p:sp>
        <p:nvSpPr>
          <p:cNvPr id="3" name="Shape 1"/>
          <p:cNvSpPr/>
          <p:nvPr/>
        </p:nvSpPr>
        <p:spPr>
          <a:xfrm>
            <a:off x="0" y="0"/>
            <a:ext cx="12192000" cy="6858000"/>
          </a:xfrm>
          <a:prstGeom prst="rect">
            <a:avLst/>
          </a:prstGeom>
          <a:solidFill>
            <a:srgbClr val="FFFFFF"/>
          </a:solidFill>
          <a:ln/>
        </p:spPr>
        <p:txBody>
          <a:bodyPr/>
          <a:lstStyle/>
          <a:p>
            <a:endParaRPr lang="fr-BE"/>
          </a:p>
        </p:txBody>
      </p:sp>
    </p:spTree>
    <p:extLst>
      <p:ext uri="{BB962C8B-B14F-4D97-AF65-F5344CB8AC3E}">
        <p14:creationId xmlns:p14="http://schemas.microsoft.com/office/powerpoint/2010/main" val="2521540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txBody>
          <a:bodyPr/>
          <a:lstStyle/>
          <a:p>
            <a:endParaRPr lang="fr-BE"/>
          </a:p>
        </p:txBody>
      </p:sp>
      <p:sp>
        <p:nvSpPr>
          <p:cNvPr id="3" name="Shape 1"/>
          <p:cNvSpPr/>
          <p:nvPr/>
        </p:nvSpPr>
        <p:spPr>
          <a:xfrm>
            <a:off x="0" y="0"/>
            <a:ext cx="12192000" cy="6858000"/>
          </a:xfrm>
          <a:prstGeom prst="rect">
            <a:avLst/>
          </a:prstGeom>
          <a:solidFill>
            <a:srgbClr val="FFFFFF"/>
          </a:solidFill>
          <a:ln/>
        </p:spPr>
        <p:txBody>
          <a:bodyPr/>
          <a:lstStyle/>
          <a:p>
            <a:endParaRPr lang="fr-BE"/>
          </a:p>
        </p:txBody>
      </p:sp>
    </p:spTree>
    <p:extLst>
      <p:ext uri="{BB962C8B-B14F-4D97-AF65-F5344CB8AC3E}">
        <p14:creationId xmlns:p14="http://schemas.microsoft.com/office/powerpoint/2010/main" val="713676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txBody>
          <a:bodyPr/>
          <a:lstStyle/>
          <a:p>
            <a:endParaRPr lang="fr-BE"/>
          </a:p>
        </p:txBody>
      </p:sp>
      <p:sp>
        <p:nvSpPr>
          <p:cNvPr id="3" name="Shape 1"/>
          <p:cNvSpPr/>
          <p:nvPr/>
        </p:nvSpPr>
        <p:spPr>
          <a:xfrm>
            <a:off x="0" y="0"/>
            <a:ext cx="12192000" cy="6858000"/>
          </a:xfrm>
          <a:prstGeom prst="rect">
            <a:avLst/>
          </a:prstGeom>
          <a:solidFill>
            <a:srgbClr val="FFFFFF"/>
          </a:solidFill>
          <a:ln/>
        </p:spPr>
        <p:txBody>
          <a:bodyPr/>
          <a:lstStyle/>
          <a:p>
            <a:endParaRPr lang="fr-BE"/>
          </a:p>
        </p:txBody>
      </p:sp>
    </p:spTree>
    <p:extLst>
      <p:ext uri="{BB962C8B-B14F-4D97-AF65-F5344CB8AC3E}">
        <p14:creationId xmlns:p14="http://schemas.microsoft.com/office/powerpoint/2010/main" val="1309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F9552-A067-41F3-906F-F1D680E982BA}"/>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E92AF4F5-B4A7-4482-A684-2A488BF0E34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A3110A8-AD92-461B-9DDD-5748062DF989}"/>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5" name="Espace réservé du pied de page 4">
            <a:extLst>
              <a:ext uri="{FF2B5EF4-FFF2-40B4-BE49-F238E27FC236}">
                <a16:creationId xmlns:a16="http://schemas.microsoft.com/office/drawing/2014/main" id="{185BDD86-349B-4851-8207-B656A04B2C0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310ED8AC-E3EE-4DF5-9AEA-AA50EF549D98}"/>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1843635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txBody>
          <a:bodyPr/>
          <a:lstStyle/>
          <a:p>
            <a:endParaRPr lang="fr-BE"/>
          </a:p>
        </p:txBody>
      </p:sp>
      <p:sp>
        <p:nvSpPr>
          <p:cNvPr id="3" name="Shape 1"/>
          <p:cNvSpPr/>
          <p:nvPr/>
        </p:nvSpPr>
        <p:spPr>
          <a:xfrm>
            <a:off x="0" y="0"/>
            <a:ext cx="12192000" cy="6858000"/>
          </a:xfrm>
          <a:prstGeom prst="rect">
            <a:avLst/>
          </a:prstGeom>
          <a:solidFill>
            <a:srgbClr val="FFFFFF"/>
          </a:solidFill>
          <a:ln/>
        </p:spPr>
        <p:txBody>
          <a:bodyPr/>
          <a:lstStyle/>
          <a:p>
            <a:endParaRPr lang="fr-BE"/>
          </a:p>
        </p:txBody>
      </p:sp>
    </p:spTree>
    <p:extLst>
      <p:ext uri="{BB962C8B-B14F-4D97-AF65-F5344CB8AC3E}">
        <p14:creationId xmlns:p14="http://schemas.microsoft.com/office/powerpoint/2010/main" val="3052747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txBody>
          <a:bodyPr/>
          <a:lstStyle/>
          <a:p>
            <a:endParaRPr lang="fr-BE"/>
          </a:p>
        </p:txBody>
      </p:sp>
      <p:sp>
        <p:nvSpPr>
          <p:cNvPr id="3" name="Shape 1"/>
          <p:cNvSpPr/>
          <p:nvPr/>
        </p:nvSpPr>
        <p:spPr>
          <a:xfrm>
            <a:off x="0" y="0"/>
            <a:ext cx="12192000" cy="6858000"/>
          </a:xfrm>
          <a:prstGeom prst="rect">
            <a:avLst/>
          </a:prstGeom>
          <a:solidFill>
            <a:srgbClr val="FFFFFF"/>
          </a:solidFill>
          <a:ln/>
        </p:spPr>
        <p:txBody>
          <a:bodyPr/>
          <a:lstStyle/>
          <a:p>
            <a:endParaRPr lang="fr-BE"/>
          </a:p>
        </p:txBody>
      </p:sp>
    </p:spTree>
    <p:extLst>
      <p:ext uri="{BB962C8B-B14F-4D97-AF65-F5344CB8AC3E}">
        <p14:creationId xmlns:p14="http://schemas.microsoft.com/office/powerpoint/2010/main" val="1082305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139EB-BA4A-4FFF-907C-A0F91F5F81C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984A97BB-CE03-4199-AE78-50ACCE2B79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347FEDD1-6F01-47E5-A376-CD0C2A55D038}"/>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5" name="Espace réservé du pied de page 4">
            <a:extLst>
              <a:ext uri="{FF2B5EF4-FFF2-40B4-BE49-F238E27FC236}">
                <a16:creationId xmlns:a16="http://schemas.microsoft.com/office/drawing/2014/main" id="{121F6325-18CD-412A-A0B2-F225F902645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D77B50E2-0953-4C77-8234-80FCD0F6963F}"/>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247662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70F68-FD73-42FC-8387-D592865FD9B4}"/>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863FBA79-84E4-4BD3-A018-03D9DC8A53A7}"/>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15FD6557-5AFA-46DC-96FF-8D6514536D54}"/>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71C68272-46AF-41EC-89AF-9F2ADCB61EEE}"/>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6" name="Espace réservé du pied de page 5">
            <a:extLst>
              <a:ext uri="{FF2B5EF4-FFF2-40B4-BE49-F238E27FC236}">
                <a16:creationId xmlns:a16="http://schemas.microsoft.com/office/drawing/2014/main" id="{E41EF9C1-0226-4A9D-BE0E-A45066870B88}"/>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1880D686-7B57-43D7-A4CC-E39D27F52F59}"/>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3920638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E41B5D-7F57-4B3F-A21B-2F3EFBA759FE}"/>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0F986678-4EC5-40B1-A931-F668EF243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81F69E2-F217-4C3D-A91B-DD59AC003A19}"/>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DDF2778B-A883-4476-B2A7-838F7F8446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F5BAA7E-7FE3-4717-892B-8ADC7F8A34B3}"/>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DE84B057-BD4B-4529-A786-F82BB72D2220}"/>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8" name="Espace réservé du pied de page 7">
            <a:extLst>
              <a:ext uri="{FF2B5EF4-FFF2-40B4-BE49-F238E27FC236}">
                <a16:creationId xmlns:a16="http://schemas.microsoft.com/office/drawing/2014/main" id="{F264D01A-20B7-41DE-AE5F-03B03201BB79}"/>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B93D456F-57B6-44E0-97D8-3C156EA100BB}"/>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2086542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6EF27-9F67-44D6-A6A3-6380A2CFFBD7}"/>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598CF2F9-A9F6-4980-93E6-31EA686C819B}"/>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4" name="Espace réservé du pied de page 3">
            <a:extLst>
              <a:ext uri="{FF2B5EF4-FFF2-40B4-BE49-F238E27FC236}">
                <a16:creationId xmlns:a16="http://schemas.microsoft.com/office/drawing/2014/main" id="{06E789D2-AEA0-460F-B0CD-A02DED9A1A18}"/>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B59AFFF1-7463-4ADB-BC32-33FB89C7B276}"/>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2314788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37002F-79A3-41B9-894A-A28B913B5859}"/>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3" name="Espace réservé du pied de page 2">
            <a:extLst>
              <a:ext uri="{FF2B5EF4-FFF2-40B4-BE49-F238E27FC236}">
                <a16:creationId xmlns:a16="http://schemas.microsoft.com/office/drawing/2014/main" id="{40AB9D1D-FADC-4F1F-9A09-F8CE9AD786B0}"/>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7ABDFA94-1499-4553-8DC5-D2E7D2B15EC2}"/>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357093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B6C9C-1061-4509-A42C-6EC4B7D27D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D0DC3CFE-1442-4F30-8AA4-3627115396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93347F4C-4612-42E6-944E-7E955E04D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DD181FC-A1F7-49C4-80CF-BEE4B9B93496}"/>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6" name="Espace réservé du pied de page 5">
            <a:extLst>
              <a:ext uri="{FF2B5EF4-FFF2-40B4-BE49-F238E27FC236}">
                <a16:creationId xmlns:a16="http://schemas.microsoft.com/office/drawing/2014/main" id="{05782D33-8070-4E79-8388-A72E6FBD8DA2}"/>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106611CD-D7F9-4042-B2E5-8CC1C7282C90}"/>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2843630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8235D1-1D8D-4B9A-A5EA-858A1C25528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2B73570F-E134-4093-9606-983531E1C9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22366D3D-EE5E-4040-8FB7-C5EC46098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D767CBF-4A41-433B-8D65-1B1A108B1F8F}"/>
              </a:ext>
            </a:extLst>
          </p:cNvPr>
          <p:cNvSpPr>
            <a:spLocks noGrp="1"/>
          </p:cNvSpPr>
          <p:nvPr>
            <p:ph type="dt" sz="half" idx="10"/>
          </p:nvPr>
        </p:nvSpPr>
        <p:spPr/>
        <p:txBody>
          <a:bodyPr/>
          <a:lstStyle/>
          <a:p>
            <a:fld id="{CA917B51-7742-4DA9-9055-BB5C75D59AFF}" type="datetimeFigureOut">
              <a:rPr lang="fr-BE" smtClean="0"/>
              <a:t>13-11-25</a:t>
            </a:fld>
            <a:endParaRPr lang="fr-BE"/>
          </a:p>
        </p:txBody>
      </p:sp>
      <p:sp>
        <p:nvSpPr>
          <p:cNvPr id="6" name="Espace réservé du pied de page 5">
            <a:extLst>
              <a:ext uri="{FF2B5EF4-FFF2-40B4-BE49-F238E27FC236}">
                <a16:creationId xmlns:a16="http://schemas.microsoft.com/office/drawing/2014/main" id="{040408BF-D128-4661-8306-BC48AF16ECB3}"/>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DE70302-EE58-4C85-B5F0-18932C5CA09A}"/>
              </a:ext>
            </a:extLst>
          </p:cNvPr>
          <p:cNvSpPr>
            <a:spLocks noGrp="1"/>
          </p:cNvSpPr>
          <p:nvPr>
            <p:ph type="sldNum" sz="quarter" idx="12"/>
          </p:nvPr>
        </p:nvSpPr>
        <p:spPr/>
        <p:txBody>
          <a:bodyPr/>
          <a:lstStyle/>
          <a:p>
            <a:fld id="{A78A0D5B-6D28-4383-99DD-290B3C38AC25}" type="slidenum">
              <a:rPr lang="fr-BE" smtClean="0"/>
              <a:t>‹N°›</a:t>
            </a:fld>
            <a:endParaRPr lang="fr-BE"/>
          </a:p>
        </p:txBody>
      </p:sp>
    </p:spTree>
    <p:extLst>
      <p:ext uri="{BB962C8B-B14F-4D97-AF65-F5344CB8AC3E}">
        <p14:creationId xmlns:p14="http://schemas.microsoft.com/office/powerpoint/2010/main" val="699359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5B6B909-65B4-4AFB-AE0F-2010A959DD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E83226BD-B5BF-479D-90FF-E077434A7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B72C1E6-F00E-4B16-AC9D-1A3450138F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17B51-7742-4DA9-9055-BB5C75D59AFF}" type="datetimeFigureOut">
              <a:rPr lang="fr-BE" smtClean="0"/>
              <a:t>13-11-25</a:t>
            </a:fld>
            <a:endParaRPr lang="fr-BE"/>
          </a:p>
        </p:txBody>
      </p:sp>
      <p:sp>
        <p:nvSpPr>
          <p:cNvPr id="5" name="Espace réservé du pied de page 4">
            <a:extLst>
              <a:ext uri="{FF2B5EF4-FFF2-40B4-BE49-F238E27FC236}">
                <a16:creationId xmlns:a16="http://schemas.microsoft.com/office/drawing/2014/main" id="{230AFBA7-060D-479F-9477-DBFB29E345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4EB6615C-9CCE-44AF-9E1F-FD4FD57641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A0D5B-6D28-4383-99DD-290B3C38AC25}" type="slidenum">
              <a:rPr lang="fr-BE" smtClean="0"/>
              <a:t>‹N°›</a:t>
            </a:fld>
            <a:endParaRPr lang="fr-BE"/>
          </a:p>
        </p:txBody>
      </p:sp>
    </p:spTree>
    <p:extLst>
      <p:ext uri="{BB962C8B-B14F-4D97-AF65-F5344CB8AC3E}">
        <p14:creationId xmlns:p14="http://schemas.microsoft.com/office/powerpoint/2010/main" val="4208877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1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19.xml"/><Relationship Id="rId5" Type="http://schemas.openxmlformats.org/officeDocument/2006/relationships/image" Target="../media/image87.pn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58000"/>
          </a:xfrm>
          <a:prstGeom prst="rect">
            <a:avLst/>
          </a:prstGeom>
        </p:spPr>
      </p:pic>
      <p:sp>
        <p:nvSpPr>
          <p:cNvPr id="3" name="Text 0"/>
          <p:cNvSpPr/>
          <p:nvPr/>
        </p:nvSpPr>
        <p:spPr>
          <a:xfrm>
            <a:off x="5233492" y="2840732"/>
            <a:ext cx="6098778" cy="590649"/>
          </a:xfrm>
          <a:prstGeom prst="rect">
            <a:avLst/>
          </a:prstGeom>
          <a:noFill/>
          <a:ln/>
        </p:spPr>
        <p:txBody>
          <a:bodyPr wrap="none" lIns="0" tIns="0" rIns="0" bIns="0" rtlCol="0" anchor="t"/>
          <a:lstStyle/>
          <a:p>
            <a:pPr>
              <a:lnSpc>
                <a:spcPts val="4625"/>
              </a:lnSpc>
            </a:pPr>
            <a:r>
              <a:rPr lang="en-US" sz="3708" dirty="0">
                <a:solidFill>
                  <a:srgbClr val="091C53"/>
                </a:solidFill>
                <a:ea typeface="Instrument Sans Semi Bold" pitchFamily="34" charset="-122"/>
                <a:cs typeface="Instrument Sans Semi Bold" pitchFamily="34" charset="-120"/>
              </a:rPr>
              <a:t>L'Hospitalisation à Domicile</a:t>
            </a:r>
            <a:endParaRPr lang="en-US" sz="3708" dirty="0"/>
          </a:p>
        </p:txBody>
      </p:sp>
      <p:sp>
        <p:nvSpPr>
          <p:cNvPr id="4" name="Text 1"/>
          <p:cNvSpPr/>
          <p:nvPr/>
        </p:nvSpPr>
        <p:spPr>
          <a:xfrm>
            <a:off x="5233492" y="3714850"/>
            <a:ext cx="6297018" cy="302419"/>
          </a:xfrm>
          <a:prstGeom prst="rect">
            <a:avLst/>
          </a:prstGeom>
          <a:noFill/>
          <a:ln/>
        </p:spPr>
        <p:txBody>
          <a:bodyPr wrap="none" lIns="0" tIns="0" rIns="0" bIns="0" rtlCol="0" anchor="t"/>
          <a:lstStyle/>
          <a:p>
            <a:pPr>
              <a:lnSpc>
                <a:spcPts val="2375"/>
              </a:lnSpc>
            </a:pPr>
            <a:r>
              <a:rPr lang="en-US" sz="2000" dirty="0">
                <a:solidFill>
                  <a:srgbClr val="1E3063"/>
                </a:solidFill>
                <a:ea typeface="Instrument Sans Medium" pitchFamily="34" charset="-122"/>
                <a:cs typeface="Instrument Sans Medium" pitchFamily="34" charset="-120"/>
              </a:rPr>
              <a:t>Une alternative hospitalière au cœur du domicile du patient</a:t>
            </a: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536502"/>
            <a:ext cx="6455271" cy="516732"/>
          </a:xfrm>
          <a:prstGeom prst="rect">
            <a:avLst/>
          </a:prstGeom>
          <a:noFill/>
          <a:ln/>
        </p:spPr>
        <p:txBody>
          <a:bodyPr wrap="none" lIns="0" tIns="0" rIns="0" bIns="0" rtlCol="0" anchor="t"/>
          <a:lstStyle/>
          <a:p>
            <a:pPr>
              <a:lnSpc>
                <a:spcPts val="4042"/>
              </a:lnSpc>
            </a:pPr>
            <a:r>
              <a:rPr lang="en-US" sz="3667" b="1" dirty="0">
                <a:solidFill>
                  <a:srgbClr val="443728"/>
                </a:solidFill>
                <a:ea typeface="Crimson Pro Bold" pitchFamily="34" charset="-122"/>
                <a:cs typeface="Crimson Pro Bold" pitchFamily="34" charset="-120"/>
              </a:rPr>
              <a:t>Phases clés de la prise en charge HAD</a:t>
            </a:r>
            <a:endParaRPr lang="en-US" sz="3667" dirty="0"/>
          </a:p>
        </p:txBody>
      </p:sp>
      <p:pic>
        <p:nvPicPr>
          <p:cNvPr id="3" name="Image 0" descr="preencoded.png"/>
          <p:cNvPicPr>
            <a:picLocks noChangeAspect="1"/>
          </p:cNvPicPr>
          <p:nvPr/>
        </p:nvPicPr>
        <p:blipFill>
          <a:blip r:embed="rId3"/>
          <a:stretch>
            <a:fillRect/>
          </a:stretch>
        </p:blipFill>
        <p:spPr>
          <a:xfrm>
            <a:off x="661492" y="2383929"/>
            <a:ext cx="3622973" cy="661492"/>
          </a:xfrm>
          <a:prstGeom prst="rect">
            <a:avLst/>
          </a:prstGeom>
        </p:spPr>
      </p:pic>
      <p:sp>
        <p:nvSpPr>
          <p:cNvPr id="4" name="Text 1"/>
          <p:cNvSpPr/>
          <p:nvPr/>
        </p:nvSpPr>
        <p:spPr>
          <a:xfrm>
            <a:off x="826790" y="3210719"/>
            <a:ext cx="2067421"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Promotion &amp; Repérage</a:t>
            </a:r>
            <a:endParaRPr lang="en-US" sz="2333" dirty="0"/>
          </a:p>
        </p:txBody>
      </p:sp>
      <p:sp>
        <p:nvSpPr>
          <p:cNvPr id="5" name="Text 2"/>
          <p:cNvSpPr/>
          <p:nvPr/>
        </p:nvSpPr>
        <p:spPr>
          <a:xfrm>
            <a:off x="826790" y="3568403"/>
            <a:ext cx="3292376" cy="1587698"/>
          </a:xfrm>
          <a:prstGeom prst="rect">
            <a:avLst/>
          </a:prstGeom>
          <a:noFill/>
          <a:ln/>
        </p:spPr>
        <p:txBody>
          <a:bodyPr wrap="square" lIns="0" tIns="0" rIns="0" bIns="0" rtlCol="0" anchor="t"/>
          <a:lstStyle/>
          <a:p>
            <a:r>
              <a:rPr lang="en-US" sz="2000" dirty="0">
                <a:solidFill>
                  <a:srgbClr val="443728"/>
                </a:solidFill>
                <a:ea typeface="Open Sans" pitchFamily="34" charset="-122"/>
                <a:cs typeface="Open Sans" pitchFamily="34" charset="-120"/>
              </a:rPr>
              <a:t>Détection des patients éligibles par les équipes hospitalières. L'infirmier coordinateur HAD analyse les critères médicaux et psychosociaux d'admissibilité en collaboration avec le médecin coordinateur.</a:t>
            </a:r>
            <a:endParaRPr lang="en-US" sz="2000" dirty="0"/>
          </a:p>
        </p:txBody>
      </p:sp>
      <p:pic>
        <p:nvPicPr>
          <p:cNvPr id="6" name="Image 1" descr="preencoded.png"/>
          <p:cNvPicPr>
            <a:picLocks noChangeAspect="1"/>
          </p:cNvPicPr>
          <p:nvPr/>
        </p:nvPicPr>
        <p:blipFill>
          <a:blip r:embed="rId4"/>
          <a:stretch>
            <a:fillRect/>
          </a:stretch>
        </p:blipFill>
        <p:spPr>
          <a:xfrm>
            <a:off x="4284464" y="2383929"/>
            <a:ext cx="3622973" cy="661492"/>
          </a:xfrm>
          <a:prstGeom prst="rect">
            <a:avLst/>
          </a:prstGeom>
        </p:spPr>
      </p:pic>
      <p:sp>
        <p:nvSpPr>
          <p:cNvPr id="7" name="Text 3"/>
          <p:cNvSpPr/>
          <p:nvPr/>
        </p:nvSpPr>
        <p:spPr>
          <a:xfrm>
            <a:off x="4449763" y="3210719"/>
            <a:ext cx="2067421"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Phase Pré-HAD</a:t>
            </a:r>
            <a:endParaRPr lang="en-US" sz="2333" dirty="0"/>
          </a:p>
        </p:txBody>
      </p:sp>
      <p:sp>
        <p:nvSpPr>
          <p:cNvPr id="8" name="Text 4"/>
          <p:cNvSpPr/>
          <p:nvPr/>
        </p:nvSpPr>
        <p:spPr>
          <a:xfrm>
            <a:off x="4449763" y="3568403"/>
            <a:ext cx="3292376" cy="1058466"/>
          </a:xfrm>
          <a:prstGeom prst="rect">
            <a:avLst/>
          </a:prstGeom>
          <a:noFill/>
          <a:ln/>
        </p:spPr>
        <p:txBody>
          <a:bodyPr wrap="square" lIns="0" tIns="0" rIns="0" bIns="0" rtlCol="0" anchor="t"/>
          <a:lstStyle/>
          <a:p>
            <a:r>
              <a:rPr lang="en-US" sz="2000" dirty="0">
                <a:solidFill>
                  <a:srgbClr val="443728"/>
                </a:solidFill>
                <a:ea typeface="Open Sans" pitchFamily="34" charset="-122"/>
                <a:cs typeface="Open Sans" pitchFamily="34" charset="-120"/>
              </a:rPr>
              <a:t>Observation 48h, organisation du retour à domicile, préparation et délivrance du traitement. Pose éventuelle de PICC ou Midline selon prescription médicale.</a:t>
            </a:r>
            <a:endParaRPr lang="en-US" sz="2000" dirty="0"/>
          </a:p>
        </p:txBody>
      </p:sp>
      <p:pic>
        <p:nvPicPr>
          <p:cNvPr id="9" name="Image 2" descr="preencoded.png"/>
          <p:cNvPicPr>
            <a:picLocks noChangeAspect="1"/>
          </p:cNvPicPr>
          <p:nvPr/>
        </p:nvPicPr>
        <p:blipFill>
          <a:blip r:embed="rId5"/>
          <a:stretch>
            <a:fillRect/>
          </a:stretch>
        </p:blipFill>
        <p:spPr>
          <a:xfrm>
            <a:off x="7907437" y="2383929"/>
            <a:ext cx="3622973" cy="661492"/>
          </a:xfrm>
          <a:prstGeom prst="rect">
            <a:avLst/>
          </a:prstGeom>
        </p:spPr>
      </p:pic>
      <p:sp>
        <p:nvSpPr>
          <p:cNvPr id="10" name="Text 5"/>
          <p:cNvSpPr/>
          <p:nvPr/>
        </p:nvSpPr>
        <p:spPr>
          <a:xfrm>
            <a:off x="8072735" y="3210719"/>
            <a:ext cx="2067421"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Phases HAD 1 &amp; 2</a:t>
            </a:r>
            <a:endParaRPr lang="en-US" sz="2333" dirty="0"/>
          </a:p>
        </p:txBody>
      </p:sp>
      <p:sp>
        <p:nvSpPr>
          <p:cNvPr id="11" name="Text 6"/>
          <p:cNvSpPr/>
          <p:nvPr/>
        </p:nvSpPr>
        <p:spPr>
          <a:xfrm>
            <a:off x="8072735" y="3568402"/>
            <a:ext cx="3292376" cy="1323082"/>
          </a:xfrm>
          <a:prstGeom prst="rect">
            <a:avLst/>
          </a:prstGeom>
          <a:noFill/>
          <a:ln/>
        </p:spPr>
        <p:txBody>
          <a:bodyPr wrap="square" lIns="0" tIns="0" rIns="0" bIns="0" rtlCol="0" anchor="t"/>
          <a:lstStyle/>
          <a:p>
            <a:r>
              <a:rPr lang="en-US" sz="2000" dirty="0">
                <a:solidFill>
                  <a:srgbClr val="443728"/>
                </a:solidFill>
                <a:ea typeface="Open Sans" pitchFamily="34" charset="-122"/>
                <a:cs typeface="Open Sans" pitchFamily="34" charset="-120"/>
              </a:rPr>
              <a:t>Administration du traitement à domicile, suivi des paramètres vitaux, évaluations régulières. Ajustements thérapeutiques et matériels selon l'évolution clinique jusqu'à la clôture.</a:t>
            </a:r>
            <a:endParaRPr lang="en-US" sz="2000" dirty="0"/>
          </a:p>
        </p:txBody>
      </p:sp>
    </p:spTree>
    <p:extLst>
      <p:ext uri="{BB962C8B-B14F-4D97-AF65-F5344CB8AC3E}">
        <p14:creationId xmlns:p14="http://schemas.microsoft.com/office/powerpoint/2010/main" val="255691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162347"/>
            <a:ext cx="7599561" cy="516732"/>
          </a:xfrm>
          <a:prstGeom prst="rect">
            <a:avLst/>
          </a:prstGeom>
          <a:noFill/>
          <a:ln/>
        </p:spPr>
        <p:txBody>
          <a:bodyPr wrap="none" lIns="0" tIns="0" rIns="0" bIns="0" rtlCol="0" anchor="t"/>
          <a:lstStyle/>
          <a:p>
            <a:pPr>
              <a:lnSpc>
                <a:spcPts val="4042"/>
              </a:lnSpc>
            </a:pPr>
            <a:r>
              <a:rPr lang="en-US" sz="3667" b="1" dirty="0">
                <a:solidFill>
                  <a:srgbClr val="443728"/>
                </a:solidFill>
                <a:ea typeface="Crimson Pro Bold" pitchFamily="34" charset="-122"/>
                <a:cs typeface="Crimson Pro Bold" pitchFamily="34" charset="-120"/>
              </a:rPr>
              <a:t>Matrice des responsabilités par intervenant</a:t>
            </a:r>
            <a:endParaRPr lang="en-US" sz="3667" dirty="0"/>
          </a:p>
        </p:txBody>
      </p:sp>
      <p:sp>
        <p:nvSpPr>
          <p:cNvPr id="3" name="Shape 1"/>
          <p:cNvSpPr/>
          <p:nvPr/>
        </p:nvSpPr>
        <p:spPr>
          <a:xfrm>
            <a:off x="661492" y="2113161"/>
            <a:ext cx="6360021" cy="3396457"/>
          </a:xfrm>
          <a:prstGeom prst="roundRect">
            <a:avLst>
              <a:gd name="adj" fmla="val 2045"/>
            </a:avLst>
          </a:prstGeom>
          <a:noFill/>
          <a:ln w="7620">
            <a:solidFill>
              <a:srgbClr val="000000">
                <a:alpha val="8000"/>
              </a:srgbClr>
            </a:solidFill>
            <a:prstDash val="solid"/>
          </a:ln>
        </p:spPr>
        <p:txBody>
          <a:bodyPr/>
          <a:lstStyle/>
          <a:p>
            <a:endParaRPr lang="fr-BE"/>
          </a:p>
        </p:txBody>
      </p:sp>
      <p:sp>
        <p:nvSpPr>
          <p:cNvPr id="4" name="Shape 2"/>
          <p:cNvSpPr/>
          <p:nvPr/>
        </p:nvSpPr>
        <p:spPr>
          <a:xfrm>
            <a:off x="667842" y="2119511"/>
            <a:ext cx="6347321" cy="740370"/>
          </a:xfrm>
          <a:prstGeom prst="rect">
            <a:avLst/>
          </a:prstGeom>
          <a:solidFill>
            <a:srgbClr val="FFFFFF">
              <a:alpha val="4000"/>
            </a:srgbClr>
          </a:solidFill>
          <a:ln/>
        </p:spPr>
        <p:txBody>
          <a:bodyPr/>
          <a:lstStyle/>
          <a:p>
            <a:endParaRPr lang="fr-BE"/>
          </a:p>
        </p:txBody>
      </p:sp>
      <p:sp>
        <p:nvSpPr>
          <p:cNvPr id="5" name="Text 3"/>
          <p:cNvSpPr/>
          <p:nvPr/>
        </p:nvSpPr>
        <p:spPr>
          <a:xfrm>
            <a:off x="833338" y="2225080"/>
            <a:ext cx="2205137" cy="264617"/>
          </a:xfrm>
          <a:prstGeom prst="rect">
            <a:avLst/>
          </a:prstGeom>
          <a:noFill/>
          <a:ln/>
        </p:spPr>
        <p:txBody>
          <a:bodyPr wrap="none" lIns="0" tIns="0" rIns="0" bIns="0" rtlCol="0" anchor="t"/>
          <a:lstStyle/>
          <a:p>
            <a:pPr>
              <a:lnSpc>
                <a:spcPts val="2083"/>
              </a:lnSpc>
            </a:pPr>
            <a:r>
              <a:rPr lang="en-US" sz="1333" b="1" dirty="0">
                <a:solidFill>
                  <a:srgbClr val="443728"/>
                </a:solidFill>
                <a:ea typeface="Open Sans" pitchFamily="34" charset="-122"/>
                <a:cs typeface="Open Sans" pitchFamily="34" charset="-120"/>
              </a:rPr>
              <a:t>Rôles principaux</a:t>
            </a:r>
            <a:endParaRPr lang="en-US" sz="1333" dirty="0"/>
          </a:p>
        </p:txBody>
      </p:sp>
      <p:sp>
        <p:nvSpPr>
          <p:cNvPr id="6" name="Text 4"/>
          <p:cNvSpPr/>
          <p:nvPr/>
        </p:nvSpPr>
        <p:spPr>
          <a:xfrm>
            <a:off x="3375422" y="2225080"/>
            <a:ext cx="932458" cy="529233"/>
          </a:xfrm>
          <a:prstGeom prst="rect">
            <a:avLst/>
          </a:prstGeom>
          <a:noFill/>
          <a:ln/>
        </p:spPr>
        <p:txBody>
          <a:bodyPr wrap="square" lIns="0" tIns="0" rIns="0" bIns="0" rtlCol="0" anchor="t"/>
          <a:lstStyle/>
          <a:p>
            <a:pPr>
              <a:lnSpc>
                <a:spcPts val="2083"/>
              </a:lnSpc>
            </a:pPr>
            <a:r>
              <a:rPr lang="en-US" sz="1333" b="1" dirty="0">
                <a:solidFill>
                  <a:srgbClr val="443728"/>
                </a:solidFill>
                <a:ea typeface="Open Sans" pitchFamily="34" charset="-122"/>
                <a:cs typeface="Open Sans" pitchFamily="34" charset="-120"/>
              </a:rPr>
              <a:t>Coordination</a:t>
            </a:r>
            <a:endParaRPr lang="en-US" sz="1333" dirty="0"/>
          </a:p>
        </p:txBody>
      </p:sp>
      <p:sp>
        <p:nvSpPr>
          <p:cNvPr id="7" name="Text 5"/>
          <p:cNvSpPr/>
          <p:nvPr/>
        </p:nvSpPr>
        <p:spPr>
          <a:xfrm>
            <a:off x="4644827" y="2225080"/>
            <a:ext cx="932458" cy="264617"/>
          </a:xfrm>
          <a:prstGeom prst="rect">
            <a:avLst/>
          </a:prstGeom>
          <a:noFill/>
          <a:ln/>
        </p:spPr>
        <p:txBody>
          <a:bodyPr wrap="none" lIns="0" tIns="0" rIns="0" bIns="0" rtlCol="0" anchor="t"/>
          <a:lstStyle/>
          <a:p>
            <a:pPr>
              <a:lnSpc>
                <a:spcPts val="2083"/>
              </a:lnSpc>
            </a:pPr>
            <a:r>
              <a:rPr lang="en-US" sz="1333" b="1" dirty="0">
                <a:solidFill>
                  <a:srgbClr val="443728"/>
                </a:solidFill>
                <a:ea typeface="Open Sans" pitchFamily="34" charset="-122"/>
                <a:cs typeface="Open Sans" pitchFamily="34" charset="-120"/>
              </a:rPr>
              <a:t>Soins</a:t>
            </a:r>
            <a:endParaRPr lang="en-US" sz="1333" dirty="0"/>
          </a:p>
        </p:txBody>
      </p:sp>
      <p:sp>
        <p:nvSpPr>
          <p:cNvPr id="8" name="Text 6"/>
          <p:cNvSpPr/>
          <p:nvPr/>
        </p:nvSpPr>
        <p:spPr>
          <a:xfrm>
            <a:off x="5914232" y="2225080"/>
            <a:ext cx="935633" cy="264617"/>
          </a:xfrm>
          <a:prstGeom prst="rect">
            <a:avLst/>
          </a:prstGeom>
          <a:noFill/>
          <a:ln/>
        </p:spPr>
        <p:txBody>
          <a:bodyPr wrap="none" lIns="0" tIns="0" rIns="0" bIns="0" rtlCol="0" anchor="t"/>
          <a:lstStyle/>
          <a:p>
            <a:pPr>
              <a:lnSpc>
                <a:spcPts val="2083"/>
              </a:lnSpc>
            </a:pPr>
            <a:r>
              <a:rPr lang="en-US" sz="1333" b="1" dirty="0">
                <a:solidFill>
                  <a:srgbClr val="443728"/>
                </a:solidFill>
                <a:ea typeface="Open Sans" pitchFamily="34" charset="-122"/>
                <a:cs typeface="Open Sans" pitchFamily="34" charset="-120"/>
              </a:rPr>
              <a:t>Logistique</a:t>
            </a:r>
            <a:endParaRPr lang="en-US" sz="1333" dirty="0"/>
          </a:p>
        </p:txBody>
      </p:sp>
      <p:sp>
        <p:nvSpPr>
          <p:cNvPr id="9" name="Shape 7"/>
          <p:cNvSpPr/>
          <p:nvPr/>
        </p:nvSpPr>
        <p:spPr>
          <a:xfrm>
            <a:off x="667842" y="2859881"/>
            <a:ext cx="6347321" cy="475754"/>
          </a:xfrm>
          <a:prstGeom prst="rect">
            <a:avLst/>
          </a:prstGeom>
          <a:solidFill>
            <a:srgbClr val="000000">
              <a:alpha val="4000"/>
            </a:srgbClr>
          </a:solidFill>
          <a:ln/>
        </p:spPr>
        <p:txBody>
          <a:bodyPr/>
          <a:lstStyle/>
          <a:p>
            <a:endParaRPr lang="fr-BE"/>
          </a:p>
        </p:txBody>
      </p:sp>
      <p:sp>
        <p:nvSpPr>
          <p:cNvPr id="10" name="Text 8"/>
          <p:cNvSpPr/>
          <p:nvPr/>
        </p:nvSpPr>
        <p:spPr>
          <a:xfrm>
            <a:off x="833338" y="2965450"/>
            <a:ext cx="2205137"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Infirmier coordinateur HAD</a:t>
            </a:r>
            <a:endParaRPr lang="en-US" sz="1292" dirty="0"/>
          </a:p>
        </p:txBody>
      </p:sp>
      <p:sp>
        <p:nvSpPr>
          <p:cNvPr id="11" name="Text 9"/>
          <p:cNvSpPr/>
          <p:nvPr/>
        </p:nvSpPr>
        <p:spPr>
          <a:xfrm>
            <a:off x="3375422" y="2965450"/>
            <a:ext cx="932458"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12" name="Text 10"/>
          <p:cNvSpPr/>
          <p:nvPr/>
        </p:nvSpPr>
        <p:spPr>
          <a:xfrm>
            <a:off x="4644827" y="2965450"/>
            <a:ext cx="932458"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13" name="Text 11"/>
          <p:cNvSpPr/>
          <p:nvPr/>
        </p:nvSpPr>
        <p:spPr>
          <a:xfrm>
            <a:off x="5914232" y="2965450"/>
            <a:ext cx="935633"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14" name="Shape 12"/>
          <p:cNvSpPr/>
          <p:nvPr/>
        </p:nvSpPr>
        <p:spPr>
          <a:xfrm>
            <a:off x="667842" y="3335635"/>
            <a:ext cx="6347321" cy="740370"/>
          </a:xfrm>
          <a:prstGeom prst="rect">
            <a:avLst/>
          </a:prstGeom>
          <a:solidFill>
            <a:srgbClr val="FFFFFF">
              <a:alpha val="4000"/>
            </a:srgbClr>
          </a:solidFill>
          <a:ln/>
        </p:spPr>
        <p:txBody>
          <a:bodyPr/>
          <a:lstStyle/>
          <a:p>
            <a:endParaRPr lang="fr-BE"/>
          </a:p>
        </p:txBody>
      </p:sp>
      <p:sp>
        <p:nvSpPr>
          <p:cNvPr id="15" name="Text 13"/>
          <p:cNvSpPr/>
          <p:nvPr/>
        </p:nvSpPr>
        <p:spPr>
          <a:xfrm>
            <a:off x="833338" y="3441204"/>
            <a:ext cx="2205137" cy="529233"/>
          </a:xfrm>
          <a:prstGeom prst="rect">
            <a:avLst/>
          </a:prstGeom>
          <a:noFill/>
          <a:ln/>
        </p:spPr>
        <p:txBody>
          <a:bodyPr wrap="square" lIns="0" tIns="0" rIns="0" bIns="0" rtlCol="0" anchor="t"/>
          <a:lstStyle/>
          <a:p>
            <a:pPr>
              <a:lnSpc>
                <a:spcPts val="2083"/>
              </a:lnSpc>
            </a:pPr>
            <a:r>
              <a:rPr lang="en-US" sz="1292" dirty="0">
                <a:solidFill>
                  <a:srgbClr val="443728"/>
                </a:solidFill>
                <a:ea typeface="Open Sans" pitchFamily="34" charset="-122"/>
                <a:cs typeface="Open Sans" pitchFamily="34" charset="-120"/>
              </a:rPr>
              <a:t>Médecin infectiologue coord.</a:t>
            </a:r>
            <a:endParaRPr lang="en-US" sz="1292" dirty="0"/>
          </a:p>
        </p:txBody>
      </p:sp>
      <p:sp>
        <p:nvSpPr>
          <p:cNvPr id="16" name="Text 14"/>
          <p:cNvSpPr/>
          <p:nvPr/>
        </p:nvSpPr>
        <p:spPr>
          <a:xfrm>
            <a:off x="3375422" y="3441204"/>
            <a:ext cx="932458"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17" name="Text 15"/>
          <p:cNvSpPr/>
          <p:nvPr/>
        </p:nvSpPr>
        <p:spPr>
          <a:xfrm>
            <a:off x="4644827" y="3441204"/>
            <a:ext cx="932458"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18" name="Text 16"/>
          <p:cNvSpPr/>
          <p:nvPr/>
        </p:nvSpPr>
        <p:spPr>
          <a:xfrm>
            <a:off x="5914232" y="3441204"/>
            <a:ext cx="935633"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19" name="Shape 17"/>
          <p:cNvSpPr/>
          <p:nvPr/>
        </p:nvSpPr>
        <p:spPr>
          <a:xfrm>
            <a:off x="667842" y="4076006"/>
            <a:ext cx="6347321" cy="475754"/>
          </a:xfrm>
          <a:prstGeom prst="rect">
            <a:avLst/>
          </a:prstGeom>
          <a:solidFill>
            <a:srgbClr val="000000">
              <a:alpha val="4000"/>
            </a:srgbClr>
          </a:solidFill>
          <a:ln/>
        </p:spPr>
        <p:txBody>
          <a:bodyPr/>
          <a:lstStyle/>
          <a:p>
            <a:endParaRPr lang="fr-BE"/>
          </a:p>
        </p:txBody>
      </p:sp>
      <p:sp>
        <p:nvSpPr>
          <p:cNvPr id="20" name="Text 18"/>
          <p:cNvSpPr/>
          <p:nvPr/>
        </p:nvSpPr>
        <p:spPr>
          <a:xfrm>
            <a:off x="833338" y="4181574"/>
            <a:ext cx="2205137"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Infirmier à domicile</a:t>
            </a:r>
            <a:endParaRPr lang="en-US" sz="1292" dirty="0"/>
          </a:p>
        </p:txBody>
      </p:sp>
      <p:sp>
        <p:nvSpPr>
          <p:cNvPr id="21" name="Text 19"/>
          <p:cNvSpPr/>
          <p:nvPr/>
        </p:nvSpPr>
        <p:spPr>
          <a:xfrm>
            <a:off x="3375422" y="4181574"/>
            <a:ext cx="932458"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22" name="Text 20"/>
          <p:cNvSpPr/>
          <p:nvPr/>
        </p:nvSpPr>
        <p:spPr>
          <a:xfrm>
            <a:off x="4644827" y="4181574"/>
            <a:ext cx="932458"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23" name="Text 21"/>
          <p:cNvSpPr/>
          <p:nvPr/>
        </p:nvSpPr>
        <p:spPr>
          <a:xfrm>
            <a:off x="5914232" y="4181574"/>
            <a:ext cx="935633"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24" name="Shape 22"/>
          <p:cNvSpPr/>
          <p:nvPr/>
        </p:nvSpPr>
        <p:spPr>
          <a:xfrm>
            <a:off x="667842" y="4551760"/>
            <a:ext cx="6347321" cy="475754"/>
          </a:xfrm>
          <a:prstGeom prst="rect">
            <a:avLst/>
          </a:prstGeom>
          <a:solidFill>
            <a:srgbClr val="FFFFFF">
              <a:alpha val="4000"/>
            </a:srgbClr>
          </a:solidFill>
          <a:ln/>
        </p:spPr>
        <p:txBody>
          <a:bodyPr/>
          <a:lstStyle/>
          <a:p>
            <a:endParaRPr lang="fr-BE"/>
          </a:p>
        </p:txBody>
      </p:sp>
      <p:sp>
        <p:nvSpPr>
          <p:cNvPr id="25" name="Text 23"/>
          <p:cNvSpPr/>
          <p:nvPr/>
        </p:nvSpPr>
        <p:spPr>
          <a:xfrm>
            <a:off x="833338" y="4657328"/>
            <a:ext cx="2205137"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Médecin traitant</a:t>
            </a:r>
            <a:endParaRPr lang="en-US" sz="1292" dirty="0"/>
          </a:p>
        </p:txBody>
      </p:sp>
      <p:sp>
        <p:nvSpPr>
          <p:cNvPr id="26" name="Text 24"/>
          <p:cNvSpPr/>
          <p:nvPr/>
        </p:nvSpPr>
        <p:spPr>
          <a:xfrm>
            <a:off x="3375422" y="4657328"/>
            <a:ext cx="932458"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27" name="Text 25"/>
          <p:cNvSpPr/>
          <p:nvPr/>
        </p:nvSpPr>
        <p:spPr>
          <a:xfrm>
            <a:off x="4644827" y="4657328"/>
            <a:ext cx="932458"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28" name="Text 26"/>
          <p:cNvSpPr/>
          <p:nvPr/>
        </p:nvSpPr>
        <p:spPr>
          <a:xfrm>
            <a:off x="5914232" y="4657328"/>
            <a:ext cx="935633"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29" name="Shape 27"/>
          <p:cNvSpPr/>
          <p:nvPr/>
        </p:nvSpPr>
        <p:spPr>
          <a:xfrm>
            <a:off x="667842" y="5027514"/>
            <a:ext cx="6347321" cy="475754"/>
          </a:xfrm>
          <a:prstGeom prst="rect">
            <a:avLst/>
          </a:prstGeom>
          <a:solidFill>
            <a:srgbClr val="000000">
              <a:alpha val="4000"/>
            </a:srgbClr>
          </a:solidFill>
          <a:ln/>
        </p:spPr>
        <p:txBody>
          <a:bodyPr/>
          <a:lstStyle/>
          <a:p>
            <a:endParaRPr lang="fr-BE"/>
          </a:p>
        </p:txBody>
      </p:sp>
      <p:sp>
        <p:nvSpPr>
          <p:cNvPr id="30" name="Text 28"/>
          <p:cNvSpPr/>
          <p:nvPr/>
        </p:nvSpPr>
        <p:spPr>
          <a:xfrm>
            <a:off x="833338" y="5133082"/>
            <a:ext cx="2205137"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Pharmacie</a:t>
            </a:r>
            <a:endParaRPr lang="en-US" sz="1292" dirty="0"/>
          </a:p>
        </p:txBody>
      </p:sp>
      <p:sp>
        <p:nvSpPr>
          <p:cNvPr id="31" name="Text 29"/>
          <p:cNvSpPr/>
          <p:nvPr/>
        </p:nvSpPr>
        <p:spPr>
          <a:xfrm>
            <a:off x="3375422" y="5133082"/>
            <a:ext cx="932458"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32" name="Text 30"/>
          <p:cNvSpPr/>
          <p:nvPr/>
        </p:nvSpPr>
        <p:spPr>
          <a:xfrm>
            <a:off x="4644827" y="5133082"/>
            <a:ext cx="932458"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33" name="Text 31"/>
          <p:cNvSpPr/>
          <p:nvPr/>
        </p:nvSpPr>
        <p:spPr>
          <a:xfrm>
            <a:off x="5914232" y="5133082"/>
            <a:ext cx="935633" cy="264617"/>
          </a:xfrm>
          <a:prstGeom prst="rect">
            <a:avLst/>
          </a:prstGeom>
          <a:noFill/>
          <a:ln/>
        </p:spPr>
        <p:txBody>
          <a:bodyPr wrap="none" lIns="0" tIns="0" rIns="0" bIns="0" rtlCol="0" anchor="t"/>
          <a:lstStyle/>
          <a:p>
            <a:pPr>
              <a:lnSpc>
                <a:spcPts val="2083"/>
              </a:lnSpc>
            </a:pPr>
            <a:r>
              <a:rPr lang="en-US" sz="1292" dirty="0">
                <a:solidFill>
                  <a:srgbClr val="443728"/>
                </a:solidFill>
                <a:ea typeface="Open Sans" pitchFamily="34" charset="-122"/>
                <a:cs typeface="Open Sans" pitchFamily="34" charset="-120"/>
              </a:rPr>
              <a:t>●●●</a:t>
            </a:r>
            <a:endParaRPr lang="en-US" sz="1292" dirty="0"/>
          </a:p>
        </p:txBody>
      </p:sp>
      <p:sp>
        <p:nvSpPr>
          <p:cNvPr id="34" name="Text 32"/>
          <p:cNvSpPr/>
          <p:nvPr/>
        </p:nvSpPr>
        <p:spPr>
          <a:xfrm>
            <a:off x="7431286" y="2092424"/>
            <a:ext cx="2067421" cy="258465"/>
          </a:xfrm>
          <a:prstGeom prst="rect">
            <a:avLst/>
          </a:prstGeom>
          <a:noFill/>
          <a:ln/>
        </p:spPr>
        <p:txBody>
          <a:bodyPr wrap="none" lIns="0" tIns="0" rIns="0" bIns="0" rtlCol="0" anchor="t"/>
          <a:lstStyle/>
          <a:p>
            <a:pPr>
              <a:lnSpc>
                <a:spcPts val="2000"/>
              </a:lnSpc>
            </a:pPr>
            <a:r>
              <a:rPr lang="en-US" sz="2000" b="1" dirty="0">
                <a:solidFill>
                  <a:srgbClr val="443728"/>
                </a:solidFill>
                <a:ea typeface="Crimson Pro Bold" pitchFamily="34" charset="-122"/>
                <a:cs typeface="Crimson Pro Bold" pitchFamily="34" charset="-120"/>
              </a:rPr>
              <a:t>Points d'attention</a:t>
            </a:r>
            <a:endParaRPr lang="en-US" sz="2000" dirty="0"/>
          </a:p>
        </p:txBody>
      </p:sp>
      <p:sp>
        <p:nvSpPr>
          <p:cNvPr id="35" name="Text 33"/>
          <p:cNvSpPr/>
          <p:nvPr/>
        </p:nvSpPr>
        <p:spPr>
          <a:xfrm>
            <a:off x="7431286" y="2516188"/>
            <a:ext cx="4105473" cy="529233"/>
          </a:xfrm>
          <a:prstGeom prst="rect">
            <a:avLst/>
          </a:prstGeom>
          <a:noFill/>
          <a:ln/>
        </p:spPr>
        <p:txBody>
          <a:bodyPr wrap="square" lIns="0" tIns="0" rIns="0" bIns="0" rtlCol="0" anchor="t"/>
          <a:lstStyle/>
          <a:p>
            <a:pPr marL="285739" indent="-285739">
              <a:lnSpc>
                <a:spcPts val="2083"/>
              </a:lnSpc>
              <a:buSzPct val="100000"/>
              <a:buChar char="•"/>
            </a:pPr>
            <a:r>
              <a:rPr lang="en-US" sz="2000" dirty="0">
                <a:solidFill>
                  <a:srgbClr val="443728"/>
                </a:solidFill>
                <a:ea typeface="Open Sans" pitchFamily="34" charset="-122"/>
                <a:cs typeface="Open Sans" pitchFamily="34" charset="-120"/>
              </a:rPr>
              <a:t>La coordination implique tous les acteurs à des degrés variables</a:t>
            </a:r>
            <a:endParaRPr lang="en-US" sz="2000" dirty="0"/>
          </a:p>
        </p:txBody>
      </p:sp>
      <p:sp>
        <p:nvSpPr>
          <p:cNvPr id="36" name="Text 34"/>
          <p:cNvSpPr/>
          <p:nvPr/>
        </p:nvSpPr>
        <p:spPr>
          <a:xfrm>
            <a:off x="7431286" y="3103265"/>
            <a:ext cx="4105473" cy="529233"/>
          </a:xfrm>
          <a:prstGeom prst="rect">
            <a:avLst/>
          </a:prstGeom>
          <a:noFill/>
          <a:ln/>
        </p:spPr>
        <p:txBody>
          <a:bodyPr wrap="square" lIns="0" tIns="0" rIns="0" bIns="0" rtlCol="0" anchor="t"/>
          <a:lstStyle/>
          <a:p>
            <a:pPr marL="285739" indent="-285739">
              <a:lnSpc>
                <a:spcPts val="2083"/>
              </a:lnSpc>
              <a:buSzPct val="100000"/>
              <a:buChar char="•"/>
            </a:pPr>
            <a:r>
              <a:rPr lang="en-US" sz="2000" dirty="0">
                <a:solidFill>
                  <a:srgbClr val="443728"/>
                </a:solidFill>
                <a:ea typeface="Open Sans" pitchFamily="34" charset="-122"/>
                <a:cs typeface="Open Sans" pitchFamily="34" charset="-120"/>
              </a:rPr>
              <a:t>Le suivi médical reste partagé entre spécialistes et médecin traitant</a:t>
            </a:r>
            <a:endParaRPr lang="en-US" sz="2000" dirty="0"/>
          </a:p>
        </p:txBody>
      </p:sp>
      <p:sp>
        <p:nvSpPr>
          <p:cNvPr id="37" name="Text 35"/>
          <p:cNvSpPr/>
          <p:nvPr/>
        </p:nvSpPr>
        <p:spPr>
          <a:xfrm>
            <a:off x="7431286" y="3690343"/>
            <a:ext cx="4105473" cy="529233"/>
          </a:xfrm>
          <a:prstGeom prst="rect">
            <a:avLst/>
          </a:prstGeom>
          <a:noFill/>
          <a:ln/>
        </p:spPr>
        <p:txBody>
          <a:bodyPr wrap="square" lIns="0" tIns="0" rIns="0" bIns="0" rtlCol="0" anchor="t"/>
          <a:lstStyle/>
          <a:p>
            <a:pPr marL="285739" indent="-285739">
              <a:lnSpc>
                <a:spcPts val="2083"/>
              </a:lnSpc>
              <a:buSzPct val="100000"/>
              <a:buChar char="•"/>
            </a:pPr>
            <a:r>
              <a:rPr lang="en-US" sz="2000" dirty="0">
                <a:solidFill>
                  <a:srgbClr val="443728"/>
                </a:solidFill>
                <a:ea typeface="Open Sans" pitchFamily="34" charset="-122"/>
                <a:cs typeface="Open Sans" pitchFamily="34" charset="-120"/>
              </a:rPr>
              <a:t>La logistique pharmaceutique nécessite une planification rigoureuse</a:t>
            </a:r>
            <a:endParaRPr lang="en-US" sz="2000" dirty="0"/>
          </a:p>
        </p:txBody>
      </p:sp>
      <p:sp>
        <p:nvSpPr>
          <p:cNvPr id="38" name="Text 36"/>
          <p:cNvSpPr/>
          <p:nvPr/>
        </p:nvSpPr>
        <p:spPr>
          <a:xfrm>
            <a:off x="7425035" y="4789636"/>
            <a:ext cx="4105473" cy="793849"/>
          </a:xfrm>
          <a:prstGeom prst="rect">
            <a:avLst/>
          </a:prstGeom>
          <a:noFill/>
          <a:ln/>
        </p:spPr>
        <p:txBody>
          <a:bodyPr wrap="square" lIns="0" tIns="0" rIns="0" bIns="0" rtlCol="0" anchor="t"/>
          <a:lstStyle/>
          <a:p>
            <a:r>
              <a:rPr lang="en-US" sz="2000" b="1" dirty="0">
                <a:solidFill>
                  <a:srgbClr val="443728"/>
                </a:solidFill>
                <a:ea typeface="Open Sans" pitchFamily="34" charset="-122"/>
                <a:cs typeface="Open Sans" pitchFamily="34" charset="-120"/>
              </a:rPr>
              <a:t>Objectif :</a:t>
            </a:r>
            <a:r>
              <a:rPr lang="en-US" sz="2000" dirty="0">
                <a:solidFill>
                  <a:srgbClr val="443728"/>
                </a:solidFill>
                <a:ea typeface="Open Sans" pitchFamily="34" charset="-122"/>
                <a:cs typeface="Open Sans" pitchFamily="34" charset="-120"/>
              </a:rPr>
              <a:t> Assurer une continuité des soins optimale entre l'hôpital et le domicile grâce à une répartition claire des responsabilités.</a:t>
            </a:r>
            <a:endParaRPr lang="en-US" sz="2000" dirty="0"/>
          </a:p>
        </p:txBody>
      </p:sp>
    </p:spTree>
    <p:extLst>
      <p:ext uri="{BB962C8B-B14F-4D97-AF65-F5344CB8AC3E}">
        <p14:creationId xmlns:p14="http://schemas.microsoft.com/office/powerpoint/2010/main" val="4164821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3492" y="2259013"/>
            <a:ext cx="6297018" cy="1033463"/>
          </a:xfrm>
          <a:prstGeom prst="rect">
            <a:avLst/>
          </a:prstGeom>
          <a:noFill/>
          <a:ln/>
        </p:spPr>
        <p:txBody>
          <a:bodyPr wrap="square" lIns="0" tIns="0" rIns="0" bIns="0" rtlCol="0" anchor="t"/>
          <a:lstStyle/>
          <a:p>
            <a:pPr>
              <a:lnSpc>
                <a:spcPts val="4042"/>
              </a:lnSpc>
            </a:pPr>
            <a:r>
              <a:rPr lang="en-US" sz="3250" b="1" dirty="0">
                <a:solidFill>
                  <a:srgbClr val="443728"/>
                </a:solidFill>
                <a:ea typeface="Crimson Pro Bold" pitchFamily="34" charset="-122"/>
                <a:cs typeface="Crimson Pro Bold" pitchFamily="34" charset="-120"/>
              </a:rPr>
              <a:t>Critères d'Éligibilité pour l'Hospitalisation à Domicile (HAD)</a:t>
            </a:r>
            <a:endParaRPr lang="en-US" sz="3250" dirty="0"/>
          </a:p>
        </p:txBody>
      </p:sp>
    </p:spTree>
    <p:extLst>
      <p:ext uri="{BB962C8B-B14F-4D97-AF65-F5344CB8AC3E}">
        <p14:creationId xmlns:p14="http://schemas.microsoft.com/office/powerpoint/2010/main" val="2151079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893788"/>
            <a:ext cx="5932388" cy="516732"/>
          </a:xfrm>
          <a:prstGeom prst="rect">
            <a:avLst/>
          </a:prstGeom>
          <a:noFill/>
          <a:ln/>
        </p:spPr>
        <p:txBody>
          <a:bodyPr wrap="none" lIns="0" tIns="0" rIns="0" bIns="0" rtlCol="0" anchor="t"/>
          <a:lstStyle/>
          <a:p>
            <a:pPr>
              <a:lnSpc>
                <a:spcPts val="4042"/>
              </a:lnSpc>
            </a:pPr>
            <a:r>
              <a:rPr lang="en-US" sz="3667" b="1" dirty="0">
                <a:solidFill>
                  <a:srgbClr val="443728"/>
                </a:solidFill>
                <a:ea typeface="Crimson Pro Bold" pitchFamily="34" charset="-122"/>
                <a:cs typeface="Crimson Pro Bold" pitchFamily="34" charset="-120"/>
              </a:rPr>
              <a:t>Critères Médicaux Fondamentaux</a:t>
            </a:r>
            <a:endParaRPr lang="en-US" sz="3667" dirty="0"/>
          </a:p>
        </p:txBody>
      </p:sp>
      <p:sp>
        <p:nvSpPr>
          <p:cNvPr id="3" name="Shape 1"/>
          <p:cNvSpPr/>
          <p:nvPr/>
        </p:nvSpPr>
        <p:spPr>
          <a:xfrm>
            <a:off x="661492" y="2741216"/>
            <a:ext cx="3512741" cy="2222996"/>
          </a:xfrm>
          <a:prstGeom prst="roundRect">
            <a:avLst>
              <a:gd name="adj" fmla="val 3125"/>
            </a:avLst>
          </a:prstGeom>
          <a:solidFill>
            <a:srgbClr val="FFFCFA"/>
          </a:solidFill>
          <a:ln w="22860">
            <a:solidFill>
              <a:srgbClr val="D1C8C6"/>
            </a:solidFill>
            <a:prstDash val="solid"/>
          </a:ln>
        </p:spPr>
        <p:txBody>
          <a:bodyPr/>
          <a:lstStyle/>
          <a:p>
            <a:endParaRPr lang="fr-BE"/>
          </a:p>
        </p:txBody>
      </p:sp>
      <p:sp>
        <p:nvSpPr>
          <p:cNvPr id="4" name="Text 2"/>
          <p:cNvSpPr/>
          <p:nvPr/>
        </p:nvSpPr>
        <p:spPr>
          <a:xfrm>
            <a:off x="845840" y="2925564"/>
            <a:ext cx="2067421" cy="258465"/>
          </a:xfrm>
          <a:prstGeom prst="rect">
            <a:avLst/>
          </a:prstGeom>
          <a:noFill/>
          <a:ln/>
        </p:spPr>
        <p:txBody>
          <a:bodyPr wrap="none" lIns="0" tIns="0" rIns="0" bIns="0" rtlCol="0" anchor="t"/>
          <a:lstStyle/>
          <a:p>
            <a:pPr>
              <a:lnSpc>
                <a:spcPts val="2000"/>
              </a:lnSpc>
            </a:pPr>
            <a:r>
              <a:rPr lang="en-US" sz="2000" b="1" dirty="0">
                <a:solidFill>
                  <a:srgbClr val="443728"/>
                </a:solidFill>
                <a:ea typeface="Crimson Pro Bold" pitchFamily="34" charset="-122"/>
                <a:cs typeface="Crimson Pro Bold" pitchFamily="34" charset="-120"/>
              </a:rPr>
              <a:t>État Général du Patient</a:t>
            </a:r>
            <a:endParaRPr lang="en-US" sz="2000" dirty="0"/>
          </a:p>
        </p:txBody>
      </p:sp>
      <p:sp>
        <p:nvSpPr>
          <p:cNvPr id="5" name="Text 3"/>
          <p:cNvSpPr/>
          <p:nvPr/>
        </p:nvSpPr>
        <p:spPr>
          <a:xfrm>
            <a:off x="845841" y="3283247"/>
            <a:ext cx="314404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Absence de grossesse</a:t>
            </a:r>
            <a:endParaRPr lang="en-US" sz="1667" dirty="0"/>
          </a:p>
        </p:txBody>
      </p:sp>
      <p:sp>
        <p:nvSpPr>
          <p:cNvPr id="6" name="Text 4"/>
          <p:cNvSpPr/>
          <p:nvPr/>
        </p:nvSpPr>
        <p:spPr>
          <a:xfrm>
            <a:off x="845841" y="3605709"/>
            <a:ext cx="3144044"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Comorbidités stables (cancer contrôlé inclus)</a:t>
            </a:r>
            <a:endParaRPr lang="en-US" sz="1667" dirty="0"/>
          </a:p>
        </p:txBody>
      </p:sp>
      <p:sp>
        <p:nvSpPr>
          <p:cNvPr id="7" name="Text 5"/>
          <p:cNvSpPr/>
          <p:nvPr/>
        </p:nvSpPr>
        <p:spPr>
          <a:xfrm>
            <a:off x="845841" y="4192786"/>
            <a:ext cx="314404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Hydratation orale possible</a:t>
            </a:r>
            <a:endParaRPr lang="en-US" sz="1667" dirty="0"/>
          </a:p>
        </p:txBody>
      </p:sp>
      <p:sp>
        <p:nvSpPr>
          <p:cNvPr id="8" name="Text 6"/>
          <p:cNvSpPr/>
          <p:nvPr/>
        </p:nvSpPr>
        <p:spPr>
          <a:xfrm>
            <a:off x="845841" y="4515247"/>
            <a:ext cx="314404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Pas d'abus de substances</a:t>
            </a:r>
            <a:endParaRPr lang="en-US" sz="1667" dirty="0"/>
          </a:p>
        </p:txBody>
      </p:sp>
      <p:sp>
        <p:nvSpPr>
          <p:cNvPr id="9" name="Shape 7"/>
          <p:cNvSpPr/>
          <p:nvPr/>
        </p:nvSpPr>
        <p:spPr>
          <a:xfrm>
            <a:off x="4364110" y="2741216"/>
            <a:ext cx="3600018" cy="2222996"/>
          </a:xfrm>
          <a:prstGeom prst="roundRect">
            <a:avLst>
              <a:gd name="adj" fmla="val 3125"/>
            </a:avLst>
          </a:prstGeom>
          <a:solidFill>
            <a:srgbClr val="FFFCFA"/>
          </a:solidFill>
          <a:ln w="22860">
            <a:solidFill>
              <a:srgbClr val="D1C8C6"/>
            </a:solidFill>
            <a:prstDash val="solid"/>
          </a:ln>
        </p:spPr>
        <p:txBody>
          <a:bodyPr/>
          <a:lstStyle/>
          <a:p>
            <a:endParaRPr lang="fr-BE"/>
          </a:p>
        </p:txBody>
      </p:sp>
      <p:sp>
        <p:nvSpPr>
          <p:cNvPr id="10" name="Text 8"/>
          <p:cNvSpPr/>
          <p:nvPr/>
        </p:nvSpPr>
        <p:spPr>
          <a:xfrm>
            <a:off x="4523880" y="2925564"/>
            <a:ext cx="2477294" cy="258465"/>
          </a:xfrm>
          <a:prstGeom prst="rect">
            <a:avLst/>
          </a:prstGeom>
          <a:noFill/>
          <a:ln/>
        </p:spPr>
        <p:txBody>
          <a:bodyPr wrap="none" lIns="0" tIns="0" rIns="0" bIns="0" rtlCol="0" anchor="t"/>
          <a:lstStyle/>
          <a:p>
            <a:pPr>
              <a:lnSpc>
                <a:spcPts val="2000"/>
              </a:lnSpc>
            </a:pPr>
            <a:r>
              <a:rPr lang="en-US" sz="2000" b="1" dirty="0">
                <a:solidFill>
                  <a:srgbClr val="443728"/>
                </a:solidFill>
                <a:ea typeface="Crimson Pro Bold" pitchFamily="34" charset="-122"/>
                <a:cs typeface="Crimson Pro Bold" pitchFamily="34" charset="-120"/>
              </a:rPr>
              <a:t>Accès Veineux et Traitement</a:t>
            </a:r>
            <a:endParaRPr lang="en-US" sz="2000" dirty="0"/>
          </a:p>
        </p:txBody>
      </p:sp>
      <p:sp>
        <p:nvSpPr>
          <p:cNvPr id="11" name="Text 9"/>
          <p:cNvSpPr/>
          <p:nvPr/>
        </p:nvSpPr>
        <p:spPr>
          <a:xfrm>
            <a:off x="4523879" y="3283248"/>
            <a:ext cx="3144143"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Voie intraveineuse adaptée (PICCline préférable)</a:t>
            </a:r>
            <a:endParaRPr lang="en-US" sz="1667" dirty="0"/>
          </a:p>
        </p:txBody>
      </p:sp>
      <p:sp>
        <p:nvSpPr>
          <p:cNvPr id="12" name="Text 10"/>
          <p:cNvSpPr/>
          <p:nvPr/>
        </p:nvSpPr>
        <p:spPr>
          <a:xfrm>
            <a:off x="4523879" y="3870325"/>
            <a:ext cx="314414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Médicament autorisé AFMPS/INAMI</a:t>
            </a:r>
            <a:endParaRPr lang="en-US" sz="1667" dirty="0"/>
          </a:p>
        </p:txBody>
      </p:sp>
      <p:sp>
        <p:nvSpPr>
          <p:cNvPr id="13" name="Text 11"/>
          <p:cNvSpPr/>
          <p:nvPr/>
        </p:nvSpPr>
        <p:spPr>
          <a:xfrm>
            <a:off x="4523879" y="4192786"/>
            <a:ext cx="314414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Pas d'allergie connue au traitement</a:t>
            </a:r>
            <a:endParaRPr lang="en-US" sz="1667" dirty="0"/>
          </a:p>
        </p:txBody>
      </p:sp>
      <p:sp>
        <p:nvSpPr>
          <p:cNvPr id="14" name="Shape 12"/>
          <p:cNvSpPr/>
          <p:nvPr/>
        </p:nvSpPr>
        <p:spPr>
          <a:xfrm>
            <a:off x="8132376" y="2741216"/>
            <a:ext cx="3512741" cy="2222996"/>
          </a:xfrm>
          <a:prstGeom prst="roundRect">
            <a:avLst>
              <a:gd name="adj" fmla="val 3125"/>
            </a:avLst>
          </a:prstGeom>
          <a:solidFill>
            <a:srgbClr val="FFFCFA"/>
          </a:solidFill>
          <a:ln w="22860">
            <a:solidFill>
              <a:srgbClr val="D1C8C6"/>
            </a:solidFill>
            <a:prstDash val="solid"/>
          </a:ln>
        </p:spPr>
        <p:txBody>
          <a:bodyPr/>
          <a:lstStyle/>
          <a:p>
            <a:endParaRPr lang="fr-BE"/>
          </a:p>
        </p:txBody>
      </p:sp>
      <p:sp>
        <p:nvSpPr>
          <p:cNvPr id="15" name="Text 13"/>
          <p:cNvSpPr/>
          <p:nvPr/>
        </p:nvSpPr>
        <p:spPr>
          <a:xfrm>
            <a:off x="8202018" y="2925564"/>
            <a:ext cx="2067421" cy="258465"/>
          </a:xfrm>
          <a:prstGeom prst="rect">
            <a:avLst/>
          </a:prstGeom>
          <a:noFill/>
          <a:ln/>
        </p:spPr>
        <p:txBody>
          <a:bodyPr wrap="none" lIns="0" tIns="0" rIns="0" bIns="0" rtlCol="0" anchor="t"/>
          <a:lstStyle/>
          <a:p>
            <a:pPr>
              <a:lnSpc>
                <a:spcPts val="2000"/>
              </a:lnSpc>
            </a:pPr>
            <a:r>
              <a:rPr lang="en-US" sz="2000" b="1" dirty="0">
                <a:solidFill>
                  <a:srgbClr val="443728"/>
                </a:solidFill>
                <a:ea typeface="Crimson Pro Bold" pitchFamily="34" charset="-122"/>
                <a:cs typeface="Crimson Pro Bold" pitchFamily="34" charset="-120"/>
              </a:rPr>
              <a:t>Complications Exclues</a:t>
            </a:r>
            <a:endParaRPr lang="en-US" sz="2000" dirty="0"/>
          </a:p>
        </p:txBody>
      </p:sp>
      <p:sp>
        <p:nvSpPr>
          <p:cNvPr id="16" name="Text 14"/>
          <p:cNvSpPr/>
          <p:nvPr/>
        </p:nvSpPr>
        <p:spPr>
          <a:xfrm>
            <a:off x="8202018" y="3283247"/>
            <a:ext cx="314404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Pas d'hospitalisation nécessaire</a:t>
            </a:r>
            <a:endParaRPr lang="en-US" sz="1667" dirty="0"/>
          </a:p>
        </p:txBody>
      </p:sp>
      <p:sp>
        <p:nvSpPr>
          <p:cNvPr id="17" name="Text 15"/>
          <p:cNvSpPr/>
          <p:nvPr/>
        </p:nvSpPr>
        <p:spPr>
          <a:xfrm>
            <a:off x="8202018" y="3605708"/>
            <a:ext cx="314404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Absence d'insuffisance d'organe</a:t>
            </a:r>
            <a:endParaRPr lang="en-US" sz="1667" dirty="0"/>
          </a:p>
        </p:txBody>
      </p:sp>
      <p:sp>
        <p:nvSpPr>
          <p:cNvPr id="18" name="Text 16"/>
          <p:cNvSpPr/>
          <p:nvPr/>
        </p:nvSpPr>
        <p:spPr>
          <a:xfrm>
            <a:off x="8202018" y="3928169"/>
            <a:ext cx="314404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Pas de saignements ou arythmies</a:t>
            </a:r>
            <a:endParaRPr lang="en-US" sz="1667" dirty="0"/>
          </a:p>
        </p:txBody>
      </p:sp>
      <p:sp>
        <p:nvSpPr>
          <p:cNvPr id="19" name="Text 17"/>
          <p:cNvSpPr/>
          <p:nvPr/>
        </p:nvSpPr>
        <p:spPr>
          <a:xfrm>
            <a:off x="8202018" y="4250631"/>
            <a:ext cx="314404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Conscience non altérée</a:t>
            </a:r>
            <a:endParaRPr lang="en-US" sz="1667" dirty="0"/>
          </a:p>
        </p:txBody>
      </p:sp>
    </p:spTree>
    <p:extLst>
      <p:ext uri="{BB962C8B-B14F-4D97-AF65-F5344CB8AC3E}">
        <p14:creationId xmlns:p14="http://schemas.microsoft.com/office/powerpoint/2010/main" val="1388167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559322"/>
            <a:ext cx="7717433" cy="516732"/>
          </a:xfrm>
          <a:prstGeom prst="rect">
            <a:avLst/>
          </a:prstGeom>
          <a:noFill/>
          <a:ln/>
        </p:spPr>
        <p:txBody>
          <a:bodyPr wrap="none" lIns="0" tIns="0" rIns="0" bIns="0" rtlCol="0" anchor="t"/>
          <a:lstStyle/>
          <a:p>
            <a:pPr>
              <a:lnSpc>
                <a:spcPts val="4042"/>
              </a:lnSpc>
            </a:pPr>
            <a:r>
              <a:rPr lang="en-US" sz="3667" b="1" dirty="0">
                <a:solidFill>
                  <a:srgbClr val="443728"/>
                </a:solidFill>
                <a:ea typeface="Crimson Pro Bold" pitchFamily="34" charset="-122"/>
                <a:cs typeface="Crimson Pro Bold" pitchFamily="34" charset="-120"/>
              </a:rPr>
              <a:t>Stabilité Infectieuse et Choix Thérapeutique</a:t>
            </a:r>
            <a:endParaRPr lang="en-US" sz="3667" dirty="0"/>
          </a:p>
        </p:txBody>
      </p:sp>
      <p:sp>
        <p:nvSpPr>
          <p:cNvPr id="3" name="Text 1"/>
          <p:cNvSpPr/>
          <p:nvPr/>
        </p:nvSpPr>
        <p:spPr>
          <a:xfrm>
            <a:off x="661492" y="2489398"/>
            <a:ext cx="2696269"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Patient Stable Infectieusement</a:t>
            </a:r>
            <a:endParaRPr lang="en-US" sz="2333" dirty="0"/>
          </a:p>
        </p:txBody>
      </p:sp>
      <p:sp>
        <p:nvSpPr>
          <p:cNvPr id="4" name="Text 2"/>
          <p:cNvSpPr/>
          <p:nvPr/>
        </p:nvSpPr>
        <p:spPr>
          <a:xfrm>
            <a:off x="661492" y="2913162"/>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Température ≤ 37,8°C depuis ≥ 24h</a:t>
            </a:r>
            <a:endParaRPr lang="en-US" sz="1667" dirty="0"/>
          </a:p>
        </p:txBody>
      </p:sp>
      <p:sp>
        <p:nvSpPr>
          <p:cNvPr id="5" name="Text 3"/>
          <p:cNvSpPr/>
          <p:nvPr/>
        </p:nvSpPr>
        <p:spPr>
          <a:xfrm>
            <a:off x="661492" y="3235622"/>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Fréquence respiratoire &lt; 22/minute</a:t>
            </a:r>
            <a:endParaRPr lang="en-US" sz="1667" dirty="0"/>
          </a:p>
        </p:txBody>
      </p:sp>
      <p:sp>
        <p:nvSpPr>
          <p:cNvPr id="6" name="Text 4"/>
          <p:cNvSpPr/>
          <p:nvPr/>
        </p:nvSpPr>
        <p:spPr>
          <a:xfrm>
            <a:off x="661492" y="3558083"/>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Stabilité hémodynamique</a:t>
            </a:r>
            <a:endParaRPr lang="en-US" sz="1667" dirty="0"/>
          </a:p>
        </p:txBody>
      </p:sp>
      <p:sp>
        <p:nvSpPr>
          <p:cNvPr id="7" name="Text 5"/>
          <p:cNvSpPr/>
          <p:nvPr/>
        </p:nvSpPr>
        <p:spPr>
          <a:xfrm>
            <a:off x="661492" y="3880544"/>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Amélioration clinique/biologique</a:t>
            </a:r>
            <a:endParaRPr lang="en-US" sz="1667" dirty="0"/>
          </a:p>
        </p:txBody>
      </p:sp>
      <p:sp>
        <p:nvSpPr>
          <p:cNvPr id="8" name="Text 6"/>
          <p:cNvSpPr/>
          <p:nvPr/>
        </p:nvSpPr>
        <p:spPr>
          <a:xfrm>
            <a:off x="661492" y="4203006"/>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Site infectieux identifié</a:t>
            </a:r>
            <a:endParaRPr lang="en-US" sz="1667" dirty="0"/>
          </a:p>
        </p:txBody>
      </p:sp>
      <p:sp>
        <p:nvSpPr>
          <p:cNvPr id="9" name="Text 7"/>
          <p:cNvSpPr/>
          <p:nvPr/>
        </p:nvSpPr>
        <p:spPr>
          <a:xfrm>
            <a:off x="661492" y="4525467"/>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Agent pathogène déterminé</a:t>
            </a:r>
            <a:endParaRPr lang="en-US" sz="1667" dirty="0"/>
          </a:p>
        </p:txBody>
      </p:sp>
      <p:sp>
        <p:nvSpPr>
          <p:cNvPr id="10" name="Text 8"/>
          <p:cNvSpPr/>
          <p:nvPr/>
        </p:nvSpPr>
        <p:spPr>
          <a:xfrm>
            <a:off x="6304062" y="2489398"/>
            <a:ext cx="2418358"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Antibiothérapie Appropriée</a:t>
            </a:r>
            <a:endParaRPr lang="en-US" sz="2333" dirty="0"/>
          </a:p>
        </p:txBody>
      </p:sp>
      <p:sp>
        <p:nvSpPr>
          <p:cNvPr id="11" name="Text 9"/>
          <p:cNvSpPr/>
          <p:nvPr/>
        </p:nvSpPr>
        <p:spPr>
          <a:xfrm>
            <a:off x="6304062" y="2913162"/>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Pas d'alternative orale raisonnable</a:t>
            </a:r>
            <a:endParaRPr lang="en-US" sz="1667" dirty="0"/>
          </a:p>
        </p:txBody>
      </p:sp>
      <p:sp>
        <p:nvSpPr>
          <p:cNvPr id="12" name="Text 10"/>
          <p:cNvSpPr/>
          <p:nvPr/>
        </p:nvSpPr>
        <p:spPr>
          <a:xfrm>
            <a:off x="6304062" y="3235622"/>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Spectre le plus étroit possible</a:t>
            </a:r>
            <a:endParaRPr lang="en-US" sz="1667" dirty="0"/>
          </a:p>
        </p:txBody>
      </p:sp>
      <p:sp>
        <p:nvSpPr>
          <p:cNvPr id="13" name="Text 11"/>
          <p:cNvSpPr/>
          <p:nvPr/>
        </p:nvSpPr>
        <p:spPr>
          <a:xfrm>
            <a:off x="6304062" y="3558083"/>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Souche sensible selon antibiogramme</a:t>
            </a:r>
            <a:endParaRPr lang="en-US" sz="1667" dirty="0"/>
          </a:p>
        </p:txBody>
      </p:sp>
      <p:sp>
        <p:nvSpPr>
          <p:cNvPr id="14" name="Text 12"/>
          <p:cNvSpPr/>
          <p:nvPr/>
        </p:nvSpPr>
        <p:spPr>
          <a:xfrm>
            <a:off x="6304062" y="3880544"/>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Maximum 2 passages infirmiers/jour</a:t>
            </a:r>
            <a:endParaRPr lang="en-US" sz="1667" dirty="0"/>
          </a:p>
        </p:txBody>
      </p:sp>
      <p:sp>
        <p:nvSpPr>
          <p:cNvPr id="15" name="Text 13"/>
          <p:cNvSpPr/>
          <p:nvPr/>
        </p:nvSpPr>
        <p:spPr>
          <a:xfrm>
            <a:off x="6304062" y="4203006"/>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Traitement ≥ 5 jours nécessaire</a:t>
            </a:r>
            <a:endParaRPr lang="en-US" sz="1667" dirty="0"/>
          </a:p>
        </p:txBody>
      </p:sp>
      <p:sp>
        <p:nvSpPr>
          <p:cNvPr id="16" name="Text 14"/>
          <p:cNvSpPr/>
          <p:nvPr/>
        </p:nvSpPr>
        <p:spPr>
          <a:xfrm>
            <a:off x="6304062" y="4525467"/>
            <a:ext cx="5232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Espérance de vie &gt; 7 jours post-traitement</a:t>
            </a:r>
            <a:endParaRPr lang="en-US" sz="1667" dirty="0"/>
          </a:p>
        </p:txBody>
      </p:sp>
      <p:sp>
        <p:nvSpPr>
          <p:cNvPr id="17" name="Text 15"/>
          <p:cNvSpPr/>
          <p:nvPr/>
        </p:nvSpPr>
        <p:spPr>
          <a:xfrm>
            <a:off x="1235040" y="5550157"/>
            <a:ext cx="10869018" cy="264617"/>
          </a:xfrm>
          <a:prstGeom prst="rect">
            <a:avLst/>
          </a:prstGeom>
          <a:noFill/>
          <a:ln/>
        </p:spPr>
        <p:txBody>
          <a:bodyPr wrap="none" lIns="0" tIns="0" rIns="0" bIns="0" rtlCol="0" anchor="t"/>
          <a:lstStyle/>
          <a:p>
            <a:pPr>
              <a:lnSpc>
                <a:spcPts val="2083"/>
              </a:lnSpc>
            </a:pPr>
            <a:r>
              <a:rPr lang="en-US" sz="2000" b="1" dirty="0">
                <a:solidFill>
                  <a:srgbClr val="443728"/>
                </a:solidFill>
                <a:ea typeface="Open Sans" pitchFamily="34" charset="-122"/>
                <a:cs typeface="Open Sans" pitchFamily="34" charset="-120"/>
              </a:rPr>
              <a:t>Suivi obligatoire :</a:t>
            </a:r>
            <a:r>
              <a:rPr lang="en-US" sz="2000" dirty="0">
                <a:solidFill>
                  <a:srgbClr val="443728"/>
                </a:solidFill>
                <a:ea typeface="Open Sans" pitchFamily="34" charset="-122"/>
                <a:cs typeface="Open Sans" pitchFamily="34" charset="-120"/>
              </a:rPr>
              <a:t> Consultation infectiologue tous les 7-10 jours minimum.</a:t>
            </a:r>
            <a:endParaRPr lang="en-US" sz="2000" dirty="0"/>
          </a:p>
        </p:txBody>
      </p:sp>
    </p:spTree>
    <p:extLst>
      <p:ext uri="{BB962C8B-B14F-4D97-AF65-F5344CB8AC3E}">
        <p14:creationId xmlns:p14="http://schemas.microsoft.com/office/powerpoint/2010/main" val="1631852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026914"/>
            <a:ext cx="6817419" cy="516732"/>
          </a:xfrm>
          <a:prstGeom prst="rect">
            <a:avLst/>
          </a:prstGeom>
          <a:noFill/>
          <a:ln/>
        </p:spPr>
        <p:txBody>
          <a:bodyPr wrap="none" lIns="0" tIns="0" rIns="0" bIns="0" rtlCol="0" anchor="t"/>
          <a:lstStyle/>
          <a:p>
            <a:pPr>
              <a:lnSpc>
                <a:spcPts val="4042"/>
              </a:lnSpc>
            </a:pPr>
            <a:r>
              <a:rPr lang="en-US" sz="3667" b="1" dirty="0">
                <a:solidFill>
                  <a:srgbClr val="443728"/>
                </a:solidFill>
                <a:ea typeface="Crimson Pro Bold" pitchFamily="34" charset="-122"/>
                <a:cs typeface="Crimson Pro Bold" pitchFamily="34" charset="-120"/>
              </a:rPr>
              <a:t>Éligibilité Environnementale et Sociale</a:t>
            </a:r>
            <a:endParaRPr lang="en-US" sz="3667" dirty="0"/>
          </a:p>
        </p:txBody>
      </p:sp>
      <p:pic>
        <p:nvPicPr>
          <p:cNvPr id="3" name="Image 0" descr="preencoded.png"/>
          <p:cNvPicPr>
            <a:picLocks noChangeAspect="1"/>
          </p:cNvPicPr>
          <p:nvPr/>
        </p:nvPicPr>
        <p:blipFill>
          <a:blip r:embed="rId3"/>
          <a:stretch>
            <a:fillRect/>
          </a:stretch>
        </p:blipFill>
        <p:spPr>
          <a:xfrm>
            <a:off x="661492" y="1874342"/>
            <a:ext cx="413444" cy="413444"/>
          </a:xfrm>
          <a:prstGeom prst="rect">
            <a:avLst/>
          </a:prstGeom>
        </p:spPr>
      </p:pic>
      <p:sp>
        <p:nvSpPr>
          <p:cNvPr id="4" name="Text 1"/>
          <p:cNvSpPr/>
          <p:nvPr/>
        </p:nvSpPr>
        <p:spPr>
          <a:xfrm>
            <a:off x="661492" y="2494458"/>
            <a:ext cx="2067421"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Capacités Cognitives</a:t>
            </a:r>
            <a:endParaRPr lang="en-US" sz="2333" dirty="0"/>
          </a:p>
        </p:txBody>
      </p:sp>
      <p:sp>
        <p:nvSpPr>
          <p:cNvPr id="5" name="Text 2"/>
          <p:cNvSpPr/>
          <p:nvPr/>
        </p:nvSpPr>
        <p:spPr>
          <a:xfrm>
            <a:off x="661492" y="2852143"/>
            <a:ext cx="5331123" cy="793849"/>
          </a:xfrm>
          <a:prstGeom prst="rect">
            <a:avLst/>
          </a:prstGeom>
          <a:noFill/>
          <a:ln/>
        </p:spPr>
        <p:txBody>
          <a:bodyPr wrap="square" lIns="0" tIns="0" rIns="0" bIns="0" rtlCol="0" anchor="t"/>
          <a:lstStyle/>
          <a:p>
            <a:pPr>
              <a:lnSpc>
                <a:spcPts val="2083"/>
              </a:lnSpc>
            </a:pPr>
            <a:r>
              <a:rPr lang="en-US" sz="1667" dirty="0">
                <a:solidFill>
                  <a:srgbClr val="443728"/>
                </a:solidFill>
                <a:ea typeface="Open Sans" pitchFamily="34" charset="-122"/>
                <a:cs typeface="Open Sans" pitchFamily="34" charset="-120"/>
              </a:rPr>
              <a:t>Patient majeur juridiquement responsable avec capacité intellectuelle, acuité visuelle et état psychologique stable. Consentement HAD signé obligatoire.</a:t>
            </a:r>
            <a:endParaRPr lang="en-US" sz="1667" dirty="0"/>
          </a:p>
        </p:txBody>
      </p:sp>
      <p:pic>
        <p:nvPicPr>
          <p:cNvPr id="6" name="Image 1" descr="preencoded.png"/>
          <p:cNvPicPr>
            <a:picLocks noChangeAspect="1"/>
          </p:cNvPicPr>
          <p:nvPr/>
        </p:nvPicPr>
        <p:blipFill>
          <a:blip r:embed="rId4"/>
          <a:stretch>
            <a:fillRect/>
          </a:stretch>
        </p:blipFill>
        <p:spPr>
          <a:xfrm>
            <a:off x="6199287" y="1874342"/>
            <a:ext cx="413444" cy="413444"/>
          </a:xfrm>
          <a:prstGeom prst="rect">
            <a:avLst/>
          </a:prstGeom>
        </p:spPr>
      </p:pic>
      <p:sp>
        <p:nvSpPr>
          <p:cNvPr id="7" name="Text 3"/>
          <p:cNvSpPr/>
          <p:nvPr/>
        </p:nvSpPr>
        <p:spPr>
          <a:xfrm>
            <a:off x="6199287" y="2494458"/>
            <a:ext cx="2510830"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Environnement Domiciliaire</a:t>
            </a:r>
            <a:endParaRPr lang="en-US" sz="2333" dirty="0"/>
          </a:p>
        </p:txBody>
      </p:sp>
      <p:sp>
        <p:nvSpPr>
          <p:cNvPr id="8" name="Text 4"/>
          <p:cNvSpPr/>
          <p:nvPr/>
        </p:nvSpPr>
        <p:spPr>
          <a:xfrm>
            <a:off x="6199287" y="2852143"/>
            <a:ext cx="5331222" cy="529233"/>
          </a:xfrm>
          <a:prstGeom prst="rect">
            <a:avLst/>
          </a:prstGeom>
          <a:noFill/>
          <a:ln/>
        </p:spPr>
        <p:txBody>
          <a:bodyPr wrap="square" lIns="0" tIns="0" rIns="0" bIns="0" rtlCol="0" anchor="t"/>
          <a:lstStyle/>
          <a:p>
            <a:pPr>
              <a:lnSpc>
                <a:spcPts val="2083"/>
              </a:lnSpc>
            </a:pPr>
            <a:r>
              <a:rPr lang="en-US" sz="1667" dirty="0">
                <a:solidFill>
                  <a:srgbClr val="443728"/>
                </a:solidFill>
                <a:ea typeface="Open Sans" pitchFamily="34" charset="-122"/>
                <a:cs typeface="Open Sans" pitchFamily="34" charset="-120"/>
              </a:rPr>
              <a:t>Habitat salubre avec température adéquate, zone géographique couverte, pas de volatiles dans la pièce de soin. MR/MRS acceptées.</a:t>
            </a:r>
            <a:endParaRPr lang="en-US" sz="1667" dirty="0"/>
          </a:p>
        </p:txBody>
      </p:sp>
      <p:pic>
        <p:nvPicPr>
          <p:cNvPr id="9" name="Image 2" descr="preencoded.png"/>
          <p:cNvPicPr>
            <a:picLocks noChangeAspect="1"/>
          </p:cNvPicPr>
          <p:nvPr/>
        </p:nvPicPr>
        <p:blipFill>
          <a:blip r:embed="rId5"/>
          <a:stretch>
            <a:fillRect/>
          </a:stretch>
        </p:blipFill>
        <p:spPr>
          <a:xfrm>
            <a:off x="661492" y="4059436"/>
            <a:ext cx="413444" cy="413444"/>
          </a:xfrm>
          <a:prstGeom prst="rect">
            <a:avLst/>
          </a:prstGeom>
        </p:spPr>
      </p:pic>
      <p:sp>
        <p:nvSpPr>
          <p:cNvPr id="10" name="Text 5"/>
          <p:cNvSpPr/>
          <p:nvPr/>
        </p:nvSpPr>
        <p:spPr>
          <a:xfrm>
            <a:off x="661492" y="4679553"/>
            <a:ext cx="2566492"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Communication et Transport</a:t>
            </a:r>
            <a:endParaRPr lang="en-US" sz="2333" dirty="0"/>
          </a:p>
        </p:txBody>
      </p:sp>
      <p:sp>
        <p:nvSpPr>
          <p:cNvPr id="11" name="Text 6"/>
          <p:cNvSpPr/>
          <p:nvPr/>
        </p:nvSpPr>
        <p:spPr>
          <a:xfrm>
            <a:off x="661492" y="5037237"/>
            <a:ext cx="5331123" cy="793849"/>
          </a:xfrm>
          <a:prstGeom prst="rect">
            <a:avLst/>
          </a:prstGeom>
          <a:noFill/>
          <a:ln/>
        </p:spPr>
        <p:txBody>
          <a:bodyPr wrap="square" lIns="0" tIns="0" rIns="0" bIns="0" rtlCol="0" anchor="t"/>
          <a:lstStyle/>
          <a:p>
            <a:pPr>
              <a:lnSpc>
                <a:spcPts val="2083"/>
              </a:lnSpc>
            </a:pPr>
            <a:r>
              <a:rPr lang="en-US" sz="1667" dirty="0">
                <a:solidFill>
                  <a:srgbClr val="443728"/>
                </a:solidFill>
                <a:ea typeface="Open Sans" pitchFamily="34" charset="-122"/>
                <a:cs typeface="Open Sans" pitchFamily="34" charset="-120"/>
              </a:rPr>
              <a:t>Ligne téléphonique disponible, contact quotidien assuré, moyen de transport vers hôpital en moins de 2h, personne de contact joignable.</a:t>
            </a:r>
            <a:endParaRPr lang="en-US" sz="1667" dirty="0"/>
          </a:p>
        </p:txBody>
      </p:sp>
      <p:pic>
        <p:nvPicPr>
          <p:cNvPr id="12" name="Image 3" descr="preencoded.png"/>
          <p:cNvPicPr>
            <a:picLocks noChangeAspect="1"/>
          </p:cNvPicPr>
          <p:nvPr/>
        </p:nvPicPr>
        <p:blipFill>
          <a:blip r:embed="rId6"/>
          <a:stretch>
            <a:fillRect/>
          </a:stretch>
        </p:blipFill>
        <p:spPr>
          <a:xfrm>
            <a:off x="6199287" y="4059436"/>
            <a:ext cx="413444" cy="413444"/>
          </a:xfrm>
          <a:prstGeom prst="rect">
            <a:avLst/>
          </a:prstGeom>
        </p:spPr>
      </p:pic>
      <p:sp>
        <p:nvSpPr>
          <p:cNvPr id="13" name="Text 7"/>
          <p:cNvSpPr/>
          <p:nvPr/>
        </p:nvSpPr>
        <p:spPr>
          <a:xfrm>
            <a:off x="6199287" y="4679553"/>
            <a:ext cx="2067421"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Suivi Médical</a:t>
            </a:r>
            <a:endParaRPr lang="en-US" sz="2333" dirty="0"/>
          </a:p>
        </p:txBody>
      </p:sp>
      <p:sp>
        <p:nvSpPr>
          <p:cNvPr id="14" name="Text 8"/>
          <p:cNvSpPr/>
          <p:nvPr/>
        </p:nvSpPr>
        <p:spPr>
          <a:xfrm>
            <a:off x="6199287" y="5037237"/>
            <a:ext cx="5331222" cy="793849"/>
          </a:xfrm>
          <a:prstGeom prst="rect">
            <a:avLst/>
          </a:prstGeom>
          <a:noFill/>
          <a:ln/>
        </p:spPr>
        <p:txBody>
          <a:bodyPr wrap="square" lIns="0" tIns="0" rIns="0" bIns="0" rtlCol="0" anchor="t"/>
          <a:lstStyle/>
          <a:p>
            <a:pPr>
              <a:lnSpc>
                <a:spcPts val="2083"/>
              </a:lnSpc>
            </a:pPr>
            <a:r>
              <a:rPr lang="en-US" sz="1667" dirty="0">
                <a:solidFill>
                  <a:srgbClr val="443728"/>
                </a:solidFill>
                <a:ea typeface="Open Sans" pitchFamily="34" charset="-122"/>
                <a:cs typeface="Open Sans" pitchFamily="34" charset="-120"/>
              </a:rPr>
              <a:t>Médecin généraliste pour suivi régulier, consultations infectiologue programmées, suivi social si nécessaire détecté par l'infirmier coordinateur.</a:t>
            </a:r>
            <a:endParaRPr lang="en-US" sz="1667" dirty="0"/>
          </a:p>
        </p:txBody>
      </p:sp>
    </p:spTree>
    <p:extLst>
      <p:ext uri="{BB962C8B-B14F-4D97-AF65-F5344CB8AC3E}">
        <p14:creationId xmlns:p14="http://schemas.microsoft.com/office/powerpoint/2010/main" val="1992577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042591"/>
            <a:ext cx="4725492" cy="590649"/>
          </a:xfrm>
          <a:prstGeom prst="rect">
            <a:avLst/>
          </a:prstGeom>
          <a:noFill/>
          <a:ln/>
        </p:spPr>
        <p:txBody>
          <a:bodyPr wrap="none" lIns="0" tIns="0" rIns="0" bIns="0" rtlCol="0" anchor="t"/>
          <a:lstStyle/>
          <a:p>
            <a:pPr>
              <a:lnSpc>
                <a:spcPts val="4625"/>
              </a:lnSpc>
            </a:pPr>
            <a:r>
              <a:rPr lang="en-US" sz="3708" b="1" dirty="0">
                <a:solidFill>
                  <a:srgbClr val="3257B8"/>
                </a:solidFill>
                <a:ea typeface="Roboto Slab" pitchFamily="34" charset="-122"/>
                <a:cs typeface="Roboto Slab" pitchFamily="34" charset="-120"/>
              </a:rPr>
              <a:t>L'équipe HAD</a:t>
            </a:r>
            <a:endParaRPr lang="en-US" sz="3708" b="1" dirty="0"/>
          </a:p>
        </p:txBody>
      </p:sp>
      <p:sp>
        <p:nvSpPr>
          <p:cNvPr id="3" name="Text 1"/>
          <p:cNvSpPr/>
          <p:nvPr/>
        </p:nvSpPr>
        <p:spPr>
          <a:xfrm>
            <a:off x="1547714" y="2460228"/>
            <a:ext cx="2362696" cy="295275"/>
          </a:xfrm>
          <a:prstGeom prst="rect">
            <a:avLst/>
          </a:prstGeom>
          <a:noFill/>
          <a:ln/>
        </p:spPr>
        <p:txBody>
          <a:bodyPr wrap="none" lIns="0" tIns="0" rIns="0" bIns="0" rtlCol="0" anchor="t"/>
          <a:lstStyle/>
          <a:p>
            <a:pPr algn="r">
              <a:lnSpc>
                <a:spcPts val="2292"/>
              </a:lnSpc>
            </a:pPr>
            <a:r>
              <a:rPr lang="en-US" sz="2000" u="sng" dirty="0">
                <a:solidFill>
                  <a:srgbClr val="15213F"/>
                </a:solidFill>
                <a:latin typeface="Calibri" panose="020F0502020204030204" pitchFamily="34" charset="0"/>
                <a:ea typeface="Calibri" panose="020F0502020204030204" pitchFamily="34" charset="0"/>
                <a:cs typeface="Calibri" panose="020F0502020204030204" pitchFamily="34" charset="0"/>
              </a:rPr>
              <a:t>Médecin spécialiste</a:t>
            </a:r>
            <a:endParaRPr lang="en-US" sz="2000" u="sng" dirty="0">
              <a:latin typeface="Calibri" panose="020F0502020204030204" pitchFamily="34" charset="0"/>
              <a:ea typeface="Calibri" panose="020F0502020204030204" pitchFamily="34" charset="0"/>
              <a:cs typeface="Calibri" panose="020F0502020204030204" pitchFamily="34" charset="0"/>
            </a:endParaRPr>
          </a:p>
        </p:txBody>
      </p:sp>
      <p:sp>
        <p:nvSpPr>
          <p:cNvPr id="4" name="Text 2"/>
          <p:cNvSpPr/>
          <p:nvPr/>
        </p:nvSpPr>
        <p:spPr>
          <a:xfrm>
            <a:off x="661492" y="2868911"/>
            <a:ext cx="3248918" cy="302419"/>
          </a:xfrm>
          <a:prstGeom prst="rect">
            <a:avLst/>
          </a:prstGeom>
          <a:noFill/>
          <a:ln/>
        </p:spPr>
        <p:txBody>
          <a:bodyPr wrap="none" lIns="0" tIns="0" rIns="0" bIns="0" rtlCol="0" anchor="t"/>
          <a:lstStyle/>
          <a:p>
            <a:pPr algn="r">
              <a:lnSpc>
                <a:spcPts val="2375"/>
              </a:lnSpc>
            </a:pPr>
            <a:r>
              <a:rPr lang="en-US" sz="1667" dirty="0">
                <a:solidFill>
                  <a:srgbClr val="15213F"/>
                </a:solidFill>
                <a:ea typeface="Roboto" pitchFamily="34" charset="-122"/>
                <a:cs typeface="Roboto" pitchFamily="34" charset="-120"/>
              </a:rPr>
              <a:t>Prescription initiale et suivi spécialisé</a:t>
            </a:r>
            <a:endParaRPr lang="en-US" sz="1667" dirty="0"/>
          </a:p>
        </p:txBody>
      </p:sp>
      <p:pic>
        <p:nvPicPr>
          <p:cNvPr id="5" name="Image 0" descr="preencoded.png"/>
          <p:cNvPicPr>
            <a:picLocks noChangeAspect="1"/>
          </p:cNvPicPr>
          <p:nvPr/>
        </p:nvPicPr>
        <p:blipFill>
          <a:blip r:embed="rId3"/>
          <a:stretch>
            <a:fillRect/>
          </a:stretch>
        </p:blipFill>
        <p:spPr>
          <a:xfrm>
            <a:off x="4193878" y="2011264"/>
            <a:ext cx="3804146" cy="3804146"/>
          </a:xfrm>
          <a:prstGeom prst="rect">
            <a:avLst/>
          </a:prstGeom>
        </p:spPr>
      </p:pic>
      <p:pic>
        <p:nvPicPr>
          <p:cNvPr id="6" name="Image 1" descr="preencoded.png"/>
          <p:cNvPicPr>
            <a:picLocks noChangeAspect="1"/>
          </p:cNvPicPr>
          <p:nvPr/>
        </p:nvPicPr>
        <p:blipFill>
          <a:blip r:embed="rId4"/>
          <a:stretch>
            <a:fillRect/>
          </a:stretch>
        </p:blipFill>
        <p:spPr>
          <a:xfrm>
            <a:off x="5013028" y="2794992"/>
            <a:ext cx="282773" cy="353517"/>
          </a:xfrm>
          <a:prstGeom prst="rect">
            <a:avLst/>
          </a:prstGeom>
        </p:spPr>
      </p:pic>
      <p:sp>
        <p:nvSpPr>
          <p:cNvPr id="7" name="Text 3"/>
          <p:cNvSpPr/>
          <p:nvPr/>
        </p:nvSpPr>
        <p:spPr>
          <a:xfrm>
            <a:off x="8281492" y="2460228"/>
            <a:ext cx="2362696" cy="295275"/>
          </a:xfrm>
          <a:prstGeom prst="rect">
            <a:avLst/>
          </a:prstGeom>
          <a:noFill/>
          <a:ln/>
        </p:spPr>
        <p:txBody>
          <a:bodyPr wrap="none" lIns="0" tIns="0" rIns="0" bIns="0" rtlCol="0" anchor="t"/>
          <a:lstStyle/>
          <a:p>
            <a:pPr>
              <a:lnSpc>
                <a:spcPts val="2292"/>
              </a:lnSpc>
            </a:pPr>
            <a:r>
              <a:rPr lang="en-US" sz="2000" u="sng" dirty="0">
                <a:solidFill>
                  <a:srgbClr val="15213F"/>
                </a:solidFill>
                <a:ea typeface="Roboto Slab" pitchFamily="34" charset="-122"/>
                <a:cs typeface="Roboto Slab" pitchFamily="34" charset="-120"/>
              </a:rPr>
              <a:t>Médecin généraliste</a:t>
            </a:r>
            <a:endParaRPr lang="en-US" sz="2000" u="sng" dirty="0"/>
          </a:p>
        </p:txBody>
      </p:sp>
      <p:sp>
        <p:nvSpPr>
          <p:cNvPr id="8" name="Text 4"/>
          <p:cNvSpPr/>
          <p:nvPr/>
        </p:nvSpPr>
        <p:spPr>
          <a:xfrm>
            <a:off x="8281492" y="2868911"/>
            <a:ext cx="3249018" cy="302419"/>
          </a:xfrm>
          <a:prstGeom prst="rect">
            <a:avLst/>
          </a:prstGeom>
          <a:noFill/>
          <a:ln/>
        </p:spPr>
        <p:txBody>
          <a:bodyPr wrap="none" lIns="0" tIns="0" rIns="0" bIns="0" rtlCol="0" anchor="t"/>
          <a:lstStyle/>
          <a:p>
            <a:pPr>
              <a:lnSpc>
                <a:spcPts val="2375"/>
              </a:lnSpc>
            </a:pPr>
            <a:r>
              <a:rPr lang="en-US" sz="1667" dirty="0">
                <a:solidFill>
                  <a:srgbClr val="15213F"/>
                </a:solidFill>
                <a:ea typeface="Roboto" pitchFamily="34" charset="-122"/>
                <a:cs typeface="Roboto" pitchFamily="34" charset="-120"/>
              </a:rPr>
              <a:t>Suivi quotidien et coordination locale</a:t>
            </a:r>
            <a:endParaRPr lang="en-US" sz="1667" dirty="0"/>
          </a:p>
        </p:txBody>
      </p:sp>
      <p:pic>
        <p:nvPicPr>
          <p:cNvPr id="9" name="Image 2" descr="preencoded.png"/>
          <p:cNvPicPr>
            <a:picLocks noChangeAspect="1"/>
          </p:cNvPicPr>
          <p:nvPr/>
        </p:nvPicPr>
        <p:blipFill>
          <a:blip r:embed="rId5"/>
          <a:stretch>
            <a:fillRect/>
          </a:stretch>
        </p:blipFill>
        <p:spPr>
          <a:xfrm>
            <a:off x="4193878" y="2011264"/>
            <a:ext cx="3804146" cy="3804146"/>
          </a:xfrm>
          <a:prstGeom prst="rect">
            <a:avLst/>
          </a:prstGeom>
        </p:spPr>
      </p:pic>
      <p:pic>
        <p:nvPicPr>
          <p:cNvPr id="10" name="Image 3" descr="preencoded.png"/>
          <p:cNvPicPr>
            <a:picLocks noChangeAspect="1"/>
          </p:cNvPicPr>
          <p:nvPr/>
        </p:nvPicPr>
        <p:blipFill>
          <a:blip r:embed="rId6"/>
          <a:stretch>
            <a:fillRect/>
          </a:stretch>
        </p:blipFill>
        <p:spPr>
          <a:xfrm>
            <a:off x="6896001" y="2794992"/>
            <a:ext cx="282773" cy="353517"/>
          </a:xfrm>
          <a:prstGeom prst="rect">
            <a:avLst/>
          </a:prstGeom>
        </p:spPr>
      </p:pic>
      <p:sp>
        <p:nvSpPr>
          <p:cNvPr id="11" name="Text 5"/>
          <p:cNvSpPr/>
          <p:nvPr/>
        </p:nvSpPr>
        <p:spPr>
          <a:xfrm>
            <a:off x="8281492" y="4352826"/>
            <a:ext cx="2362696" cy="295275"/>
          </a:xfrm>
          <a:prstGeom prst="rect">
            <a:avLst/>
          </a:prstGeom>
          <a:noFill/>
          <a:ln/>
        </p:spPr>
        <p:txBody>
          <a:bodyPr wrap="none" lIns="0" tIns="0" rIns="0" bIns="0" rtlCol="0" anchor="t"/>
          <a:lstStyle/>
          <a:p>
            <a:pPr>
              <a:lnSpc>
                <a:spcPts val="2292"/>
              </a:lnSpc>
            </a:pPr>
            <a:r>
              <a:rPr lang="en-US" sz="2000" u="sng" dirty="0">
                <a:solidFill>
                  <a:srgbClr val="15213F"/>
                </a:solidFill>
                <a:ea typeface="Roboto Slab" pitchFamily="34" charset="-122"/>
                <a:cs typeface="Roboto Slab" pitchFamily="34" charset="-120"/>
              </a:rPr>
              <a:t>Infirmières</a:t>
            </a:r>
            <a:endParaRPr lang="en-US" sz="2000" u="sng" dirty="0"/>
          </a:p>
        </p:txBody>
      </p:sp>
      <p:sp>
        <p:nvSpPr>
          <p:cNvPr id="12" name="Text 6"/>
          <p:cNvSpPr/>
          <p:nvPr/>
        </p:nvSpPr>
        <p:spPr>
          <a:xfrm>
            <a:off x="8281492" y="4761508"/>
            <a:ext cx="3249018" cy="604838"/>
          </a:xfrm>
          <a:prstGeom prst="rect">
            <a:avLst/>
          </a:prstGeom>
          <a:noFill/>
          <a:ln/>
        </p:spPr>
        <p:txBody>
          <a:bodyPr wrap="square" lIns="0" tIns="0" rIns="0" bIns="0" rtlCol="0" anchor="t"/>
          <a:lstStyle/>
          <a:p>
            <a:pPr>
              <a:lnSpc>
                <a:spcPts val="2375"/>
              </a:lnSpc>
            </a:pPr>
            <a:r>
              <a:rPr lang="en-US" sz="1667" dirty="0">
                <a:solidFill>
                  <a:srgbClr val="15213F"/>
                </a:solidFill>
                <a:ea typeface="Roboto" pitchFamily="34" charset="-122"/>
                <a:cs typeface="Roboto" pitchFamily="34" charset="-120"/>
              </a:rPr>
              <a:t>Coordinatrice hospitalière et intervenante à domicile</a:t>
            </a:r>
            <a:endParaRPr lang="en-US" sz="1667" dirty="0"/>
          </a:p>
        </p:txBody>
      </p:sp>
      <p:pic>
        <p:nvPicPr>
          <p:cNvPr id="13" name="Image 4" descr="preencoded.png"/>
          <p:cNvPicPr>
            <a:picLocks noChangeAspect="1"/>
          </p:cNvPicPr>
          <p:nvPr/>
        </p:nvPicPr>
        <p:blipFill>
          <a:blip r:embed="rId7"/>
          <a:stretch>
            <a:fillRect/>
          </a:stretch>
        </p:blipFill>
        <p:spPr>
          <a:xfrm>
            <a:off x="4193878" y="2011264"/>
            <a:ext cx="3804146" cy="3804146"/>
          </a:xfrm>
          <a:prstGeom prst="rect">
            <a:avLst/>
          </a:prstGeom>
        </p:spPr>
      </p:pic>
      <p:pic>
        <p:nvPicPr>
          <p:cNvPr id="14" name="Image 5" descr="preencoded.png"/>
          <p:cNvPicPr>
            <a:picLocks noChangeAspect="1"/>
          </p:cNvPicPr>
          <p:nvPr/>
        </p:nvPicPr>
        <p:blipFill>
          <a:blip r:embed="rId8"/>
          <a:stretch>
            <a:fillRect/>
          </a:stretch>
        </p:blipFill>
        <p:spPr>
          <a:xfrm>
            <a:off x="6896001" y="4677966"/>
            <a:ext cx="282773" cy="353517"/>
          </a:xfrm>
          <a:prstGeom prst="rect">
            <a:avLst/>
          </a:prstGeom>
        </p:spPr>
      </p:pic>
      <p:sp>
        <p:nvSpPr>
          <p:cNvPr id="15" name="Text 7"/>
          <p:cNvSpPr/>
          <p:nvPr/>
        </p:nvSpPr>
        <p:spPr>
          <a:xfrm>
            <a:off x="1291630" y="4352826"/>
            <a:ext cx="2618780" cy="295275"/>
          </a:xfrm>
          <a:prstGeom prst="rect">
            <a:avLst/>
          </a:prstGeom>
          <a:noFill/>
          <a:ln/>
        </p:spPr>
        <p:txBody>
          <a:bodyPr wrap="none" lIns="0" tIns="0" rIns="0" bIns="0" rtlCol="0" anchor="t"/>
          <a:lstStyle/>
          <a:p>
            <a:pPr algn="r">
              <a:lnSpc>
                <a:spcPts val="2292"/>
              </a:lnSpc>
            </a:pPr>
            <a:r>
              <a:rPr lang="en-US" sz="2000" u="sng" dirty="0">
                <a:solidFill>
                  <a:srgbClr val="15213F"/>
                </a:solidFill>
                <a:ea typeface="Roboto" panose="020B0604020202020204" charset="0"/>
                <a:cs typeface="Roboto Slab" pitchFamily="34" charset="-120"/>
              </a:rPr>
              <a:t>Pharmacien hospitalier</a:t>
            </a:r>
            <a:endParaRPr lang="en-US" sz="2000" u="sng" dirty="0">
              <a:ea typeface="Roboto" panose="020B0604020202020204" charset="0"/>
            </a:endParaRPr>
          </a:p>
        </p:txBody>
      </p:sp>
      <p:sp>
        <p:nvSpPr>
          <p:cNvPr id="16" name="Text 8"/>
          <p:cNvSpPr/>
          <p:nvPr/>
        </p:nvSpPr>
        <p:spPr>
          <a:xfrm>
            <a:off x="661492" y="4761508"/>
            <a:ext cx="3248918" cy="604838"/>
          </a:xfrm>
          <a:prstGeom prst="rect">
            <a:avLst/>
          </a:prstGeom>
          <a:noFill/>
          <a:ln/>
        </p:spPr>
        <p:txBody>
          <a:bodyPr wrap="square" lIns="0" tIns="0" rIns="0" bIns="0" rtlCol="0" anchor="t"/>
          <a:lstStyle/>
          <a:p>
            <a:pPr algn="r">
              <a:lnSpc>
                <a:spcPts val="2375"/>
              </a:lnSpc>
            </a:pPr>
            <a:r>
              <a:rPr lang="en-US" sz="1667" dirty="0">
                <a:solidFill>
                  <a:srgbClr val="15213F"/>
                </a:solidFill>
                <a:ea typeface="Roboto" pitchFamily="34" charset="-122"/>
                <a:cs typeface="Roboto" pitchFamily="34" charset="-120"/>
              </a:rPr>
              <a:t>Préparation et délivrance des traitements</a:t>
            </a:r>
            <a:endParaRPr lang="en-US" sz="1667" dirty="0"/>
          </a:p>
        </p:txBody>
      </p:sp>
      <p:pic>
        <p:nvPicPr>
          <p:cNvPr id="17" name="Image 6" descr="preencoded.png"/>
          <p:cNvPicPr>
            <a:picLocks noChangeAspect="1"/>
          </p:cNvPicPr>
          <p:nvPr/>
        </p:nvPicPr>
        <p:blipFill>
          <a:blip r:embed="rId9"/>
          <a:stretch>
            <a:fillRect/>
          </a:stretch>
        </p:blipFill>
        <p:spPr>
          <a:xfrm>
            <a:off x="4193878" y="2011264"/>
            <a:ext cx="3804146" cy="3804146"/>
          </a:xfrm>
          <a:prstGeom prst="rect">
            <a:avLst/>
          </a:prstGeom>
        </p:spPr>
      </p:pic>
      <p:pic>
        <p:nvPicPr>
          <p:cNvPr id="18" name="Image 7" descr="preencoded.png"/>
          <p:cNvPicPr>
            <a:picLocks noChangeAspect="1"/>
          </p:cNvPicPr>
          <p:nvPr/>
        </p:nvPicPr>
        <p:blipFill>
          <a:blip r:embed="rId10"/>
          <a:stretch>
            <a:fillRect/>
          </a:stretch>
        </p:blipFill>
        <p:spPr>
          <a:xfrm>
            <a:off x="5013028" y="4677966"/>
            <a:ext cx="282773" cy="353517"/>
          </a:xfrm>
          <a:prstGeom prst="rect">
            <a:avLst/>
          </a:prstGeom>
        </p:spPr>
      </p:pic>
      <p:sp>
        <p:nvSpPr>
          <p:cNvPr id="19" name="Rectangle 18">
            <a:extLst>
              <a:ext uri="{FF2B5EF4-FFF2-40B4-BE49-F238E27FC236}">
                <a16:creationId xmlns:a16="http://schemas.microsoft.com/office/drawing/2014/main" id="{6D1815E5-876D-4809-9003-70E5A41DD075}"/>
              </a:ext>
            </a:extLst>
          </p:cNvPr>
          <p:cNvSpPr/>
          <p:nvPr/>
        </p:nvSpPr>
        <p:spPr>
          <a:xfrm>
            <a:off x="10594259" y="6464710"/>
            <a:ext cx="1515806" cy="3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500"/>
          </a:p>
        </p:txBody>
      </p:sp>
    </p:spTree>
    <p:extLst>
      <p:ext uri="{BB962C8B-B14F-4D97-AF65-F5344CB8AC3E}">
        <p14:creationId xmlns:p14="http://schemas.microsoft.com/office/powerpoint/2010/main" val="1033917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241227"/>
            <a:ext cx="4725492" cy="590649"/>
          </a:xfrm>
          <a:prstGeom prst="rect">
            <a:avLst/>
          </a:prstGeom>
          <a:noFill/>
          <a:ln/>
        </p:spPr>
        <p:txBody>
          <a:bodyPr wrap="none" lIns="0" tIns="0" rIns="0" bIns="0" rtlCol="0" anchor="t"/>
          <a:lstStyle/>
          <a:p>
            <a:pPr>
              <a:lnSpc>
                <a:spcPts val="4625"/>
              </a:lnSpc>
            </a:pPr>
            <a:r>
              <a:rPr lang="en-US" sz="3708" dirty="0">
                <a:solidFill>
                  <a:srgbClr val="3257B8"/>
                </a:solidFill>
                <a:ea typeface="Roboto Slab" pitchFamily="34" charset="-122"/>
                <a:cs typeface="Roboto Slab" pitchFamily="34" charset="-120"/>
              </a:rPr>
              <a:t>Qui suis-je ?</a:t>
            </a:r>
            <a:endParaRPr lang="en-US" sz="3708" dirty="0"/>
          </a:p>
        </p:txBody>
      </p:sp>
      <p:sp>
        <p:nvSpPr>
          <p:cNvPr id="3" name="Shape 1"/>
          <p:cNvSpPr/>
          <p:nvPr/>
        </p:nvSpPr>
        <p:spPr>
          <a:xfrm>
            <a:off x="661492" y="2327969"/>
            <a:ext cx="425252" cy="425252"/>
          </a:xfrm>
          <a:prstGeom prst="roundRect">
            <a:avLst>
              <a:gd name="adj" fmla="val 6667"/>
            </a:avLst>
          </a:prstGeom>
          <a:solidFill>
            <a:srgbClr val="AFCBF8"/>
          </a:solidFill>
          <a:ln/>
        </p:spPr>
        <p:txBody>
          <a:bodyPr/>
          <a:lstStyle/>
          <a:p>
            <a:endParaRPr lang="fr-BE"/>
          </a:p>
        </p:txBody>
      </p:sp>
      <p:sp>
        <p:nvSpPr>
          <p:cNvPr id="4" name="Text 2"/>
          <p:cNvSpPr/>
          <p:nvPr/>
        </p:nvSpPr>
        <p:spPr>
          <a:xfrm>
            <a:off x="1275755" y="2389386"/>
            <a:ext cx="4589661" cy="604838"/>
          </a:xfrm>
          <a:prstGeom prst="rect">
            <a:avLst/>
          </a:prstGeom>
          <a:noFill/>
          <a:ln/>
        </p:spPr>
        <p:txBody>
          <a:bodyPr wrap="square" lIns="0" tIns="0" rIns="0" bIns="0" rtlCol="0" anchor="t"/>
          <a:lstStyle/>
          <a:p>
            <a:pPr>
              <a:lnSpc>
                <a:spcPts val="2375"/>
              </a:lnSpc>
            </a:pPr>
            <a:r>
              <a:rPr lang="en-US" sz="1667" dirty="0">
                <a:solidFill>
                  <a:srgbClr val="15213F"/>
                </a:solidFill>
                <a:ea typeface="Roboto" panose="020B0604020202020204" charset="0"/>
                <a:cs typeface="Roboto" pitchFamily="34" charset="-120"/>
              </a:rPr>
              <a:t>Spécialiste en </a:t>
            </a:r>
            <a:r>
              <a:rPr lang="en-US" sz="1667" b="1" dirty="0">
                <a:solidFill>
                  <a:srgbClr val="15213F"/>
                </a:solidFill>
                <a:ea typeface="Roboto" panose="020B0604020202020204" charset="0"/>
                <a:cs typeface="Roboto" pitchFamily="34" charset="-120"/>
              </a:rPr>
              <a:t>biologie clinique</a:t>
            </a:r>
            <a:r>
              <a:rPr lang="en-US" sz="1667" dirty="0">
                <a:solidFill>
                  <a:srgbClr val="15213F"/>
                </a:solidFill>
                <a:ea typeface="Roboto" panose="020B0604020202020204" charset="0"/>
                <a:cs typeface="Roboto" pitchFamily="34" charset="-120"/>
              </a:rPr>
              <a:t>, orientation </a:t>
            </a:r>
            <a:r>
              <a:rPr lang="en-US" sz="1667" b="1" dirty="0">
                <a:solidFill>
                  <a:srgbClr val="15213F"/>
                </a:solidFill>
                <a:ea typeface="Roboto" panose="020B0604020202020204" charset="0"/>
                <a:cs typeface="Roboto" pitchFamily="34" charset="-120"/>
              </a:rPr>
              <a:t>microbiologie</a:t>
            </a:r>
            <a:endParaRPr lang="en-US" sz="1667" dirty="0">
              <a:ea typeface="Roboto" panose="020B0604020202020204" charset="0"/>
            </a:endParaRPr>
          </a:p>
        </p:txBody>
      </p:sp>
      <p:sp>
        <p:nvSpPr>
          <p:cNvPr id="5" name="Shape 3"/>
          <p:cNvSpPr/>
          <p:nvPr/>
        </p:nvSpPr>
        <p:spPr>
          <a:xfrm>
            <a:off x="661492" y="3372247"/>
            <a:ext cx="425252" cy="425252"/>
          </a:xfrm>
          <a:prstGeom prst="roundRect">
            <a:avLst>
              <a:gd name="adj" fmla="val 6667"/>
            </a:avLst>
          </a:prstGeom>
          <a:solidFill>
            <a:srgbClr val="AFCBF8"/>
          </a:solidFill>
          <a:ln/>
        </p:spPr>
        <p:txBody>
          <a:bodyPr/>
          <a:lstStyle/>
          <a:p>
            <a:endParaRPr lang="fr-BE"/>
          </a:p>
        </p:txBody>
      </p:sp>
      <p:sp>
        <p:nvSpPr>
          <p:cNvPr id="6" name="Text 4"/>
          <p:cNvSpPr/>
          <p:nvPr/>
        </p:nvSpPr>
        <p:spPr>
          <a:xfrm>
            <a:off x="1275755" y="3433664"/>
            <a:ext cx="4589661" cy="302419"/>
          </a:xfrm>
          <a:prstGeom prst="rect">
            <a:avLst/>
          </a:prstGeom>
          <a:noFill/>
          <a:ln/>
        </p:spPr>
        <p:txBody>
          <a:bodyPr wrap="none" lIns="0" tIns="0" rIns="0" bIns="0" rtlCol="0" anchor="t"/>
          <a:lstStyle/>
          <a:p>
            <a:pPr>
              <a:lnSpc>
                <a:spcPts val="2375"/>
              </a:lnSpc>
            </a:pPr>
            <a:r>
              <a:rPr lang="en-US" sz="1667" dirty="0">
                <a:solidFill>
                  <a:srgbClr val="15213F"/>
                </a:solidFill>
                <a:ea typeface="Roboto" panose="020B0604020202020204" charset="0"/>
                <a:cs typeface="Roboto" pitchFamily="34" charset="-120"/>
              </a:rPr>
              <a:t>Médecin hygiéniste, prévention des infections</a:t>
            </a:r>
            <a:endParaRPr lang="en-US" sz="1667" dirty="0">
              <a:ea typeface="Roboto" panose="020B0604020202020204" charset="0"/>
            </a:endParaRPr>
          </a:p>
        </p:txBody>
      </p:sp>
      <p:sp>
        <p:nvSpPr>
          <p:cNvPr id="7" name="Shape 5"/>
          <p:cNvSpPr/>
          <p:nvPr/>
        </p:nvSpPr>
        <p:spPr>
          <a:xfrm>
            <a:off x="661492" y="4175522"/>
            <a:ext cx="425252" cy="425252"/>
          </a:xfrm>
          <a:prstGeom prst="roundRect">
            <a:avLst>
              <a:gd name="adj" fmla="val 6667"/>
            </a:avLst>
          </a:prstGeom>
          <a:solidFill>
            <a:srgbClr val="AFCBF8"/>
          </a:solidFill>
          <a:ln/>
        </p:spPr>
        <p:txBody>
          <a:bodyPr/>
          <a:lstStyle/>
          <a:p>
            <a:endParaRPr lang="fr-BE"/>
          </a:p>
        </p:txBody>
      </p:sp>
      <p:sp>
        <p:nvSpPr>
          <p:cNvPr id="8" name="Text 6"/>
          <p:cNvSpPr/>
          <p:nvPr/>
        </p:nvSpPr>
        <p:spPr>
          <a:xfrm>
            <a:off x="1275755" y="4236939"/>
            <a:ext cx="4589661" cy="302419"/>
          </a:xfrm>
          <a:prstGeom prst="rect">
            <a:avLst/>
          </a:prstGeom>
          <a:noFill/>
          <a:ln/>
        </p:spPr>
        <p:txBody>
          <a:bodyPr wrap="none" lIns="0" tIns="0" rIns="0" bIns="0" rtlCol="0" anchor="t"/>
          <a:lstStyle/>
          <a:p>
            <a:pPr>
              <a:lnSpc>
                <a:spcPts val="2375"/>
              </a:lnSpc>
            </a:pPr>
            <a:r>
              <a:rPr lang="en-US" sz="1667" dirty="0">
                <a:solidFill>
                  <a:srgbClr val="15213F"/>
                </a:solidFill>
                <a:ea typeface="Roboto" pitchFamily="34" charset="-122"/>
                <a:cs typeface="Roboto" pitchFamily="34" charset="-120"/>
              </a:rPr>
              <a:t>Titulaire d'un </a:t>
            </a:r>
            <a:r>
              <a:rPr lang="en-US" sz="1667" b="1" dirty="0">
                <a:solidFill>
                  <a:srgbClr val="15213F"/>
                </a:solidFill>
                <a:ea typeface="Roboto" pitchFamily="34" charset="-122"/>
                <a:cs typeface="Roboto" pitchFamily="34" charset="-120"/>
              </a:rPr>
              <a:t>PhD en biologie moléculaire</a:t>
            </a:r>
            <a:endParaRPr lang="en-US" sz="1667" dirty="0"/>
          </a:p>
        </p:txBody>
      </p:sp>
      <p:sp>
        <p:nvSpPr>
          <p:cNvPr id="9" name="Shape 7"/>
          <p:cNvSpPr/>
          <p:nvPr/>
        </p:nvSpPr>
        <p:spPr>
          <a:xfrm>
            <a:off x="661492" y="4978797"/>
            <a:ext cx="425252" cy="425252"/>
          </a:xfrm>
          <a:prstGeom prst="roundRect">
            <a:avLst>
              <a:gd name="adj" fmla="val 6667"/>
            </a:avLst>
          </a:prstGeom>
          <a:solidFill>
            <a:srgbClr val="AFCBF8"/>
          </a:solidFill>
          <a:ln/>
        </p:spPr>
        <p:txBody>
          <a:bodyPr/>
          <a:lstStyle/>
          <a:p>
            <a:endParaRPr lang="fr-BE"/>
          </a:p>
        </p:txBody>
      </p:sp>
      <p:sp>
        <p:nvSpPr>
          <p:cNvPr id="10" name="Text 8"/>
          <p:cNvSpPr/>
          <p:nvPr/>
        </p:nvSpPr>
        <p:spPr>
          <a:xfrm>
            <a:off x="1275755" y="5040214"/>
            <a:ext cx="4589661" cy="302419"/>
          </a:xfrm>
          <a:prstGeom prst="rect">
            <a:avLst/>
          </a:prstGeom>
          <a:noFill/>
          <a:ln/>
        </p:spPr>
        <p:txBody>
          <a:bodyPr wrap="none" lIns="0" tIns="0" rIns="0" bIns="0" rtlCol="0" anchor="t"/>
          <a:lstStyle/>
          <a:p>
            <a:pPr>
              <a:lnSpc>
                <a:spcPts val="2375"/>
              </a:lnSpc>
            </a:pPr>
            <a:r>
              <a:rPr lang="en-US" sz="1667" dirty="0">
                <a:solidFill>
                  <a:srgbClr val="15213F"/>
                </a:solidFill>
                <a:latin typeface="Calibri" panose="020F0502020204030204" pitchFamily="34" charset="0"/>
                <a:ea typeface="Calibri" panose="020F0502020204030204" pitchFamily="34" charset="0"/>
                <a:cs typeface="Calibri" panose="020F0502020204030204" pitchFamily="34" charset="0"/>
              </a:rPr>
              <a:t>Plus de </a:t>
            </a:r>
            <a:r>
              <a:rPr lang="en-US" sz="1667" b="1" dirty="0">
                <a:solidFill>
                  <a:srgbClr val="15213F"/>
                </a:solidFill>
                <a:latin typeface="Calibri" panose="020F0502020204030204" pitchFamily="34" charset="0"/>
                <a:ea typeface="Calibri" panose="020F0502020204030204" pitchFamily="34" charset="0"/>
                <a:cs typeface="Calibri" panose="020F0502020204030204" pitchFamily="34" charset="0"/>
              </a:rPr>
              <a:t>30 ans d'expérience clinique</a:t>
            </a:r>
            <a:endParaRPr lang="en-US" sz="1667" dirty="0">
              <a:latin typeface="Calibri" panose="020F0502020204030204" pitchFamily="34" charset="0"/>
              <a:ea typeface="Calibri" panose="020F0502020204030204" pitchFamily="34" charset="0"/>
              <a:cs typeface="Calibri" panose="020F0502020204030204" pitchFamily="34" charset="0"/>
            </a:endParaRPr>
          </a:p>
        </p:txBody>
      </p:sp>
      <p:pic>
        <p:nvPicPr>
          <p:cNvPr id="11" name="Image 0" descr="preencoded.png"/>
          <p:cNvPicPr>
            <a:picLocks noChangeAspect="1"/>
          </p:cNvPicPr>
          <p:nvPr/>
        </p:nvPicPr>
        <p:blipFill>
          <a:blip r:embed="rId3"/>
          <a:stretch>
            <a:fillRect/>
          </a:stretch>
        </p:blipFill>
        <p:spPr>
          <a:xfrm>
            <a:off x="6332935" y="2327970"/>
            <a:ext cx="5203924" cy="2811264"/>
          </a:xfrm>
          <a:prstGeom prst="rect">
            <a:avLst/>
          </a:prstGeom>
        </p:spPr>
      </p:pic>
      <p:sp>
        <p:nvSpPr>
          <p:cNvPr id="12" name="Rectangle 11">
            <a:extLst>
              <a:ext uri="{FF2B5EF4-FFF2-40B4-BE49-F238E27FC236}">
                <a16:creationId xmlns:a16="http://schemas.microsoft.com/office/drawing/2014/main" id="{71C8BD67-A43A-409F-A945-D28C8B40F55B}"/>
              </a:ext>
            </a:extLst>
          </p:cNvPr>
          <p:cNvSpPr/>
          <p:nvPr/>
        </p:nvSpPr>
        <p:spPr>
          <a:xfrm>
            <a:off x="10594259" y="6464710"/>
            <a:ext cx="1515806" cy="3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5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362696"/>
          </a:xfrm>
          <a:prstGeom prst="rect">
            <a:avLst/>
          </a:prstGeom>
        </p:spPr>
      </p:pic>
      <p:sp>
        <p:nvSpPr>
          <p:cNvPr id="3" name="Text 0"/>
          <p:cNvSpPr/>
          <p:nvPr/>
        </p:nvSpPr>
        <p:spPr>
          <a:xfrm>
            <a:off x="661492" y="3143151"/>
            <a:ext cx="4725492" cy="590649"/>
          </a:xfrm>
          <a:prstGeom prst="rect">
            <a:avLst/>
          </a:prstGeom>
          <a:noFill/>
          <a:ln/>
        </p:spPr>
        <p:txBody>
          <a:bodyPr wrap="none" lIns="0" tIns="0" rIns="0" bIns="0" rtlCol="0" anchor="t"/>
          <a:lstStyle/>
          <a:p>
            <a:pPr>
              <a:lnSpc>
                <a:spcPts val="4625"/>
              </a:lnSpc>
            </a:pPr>
            <a:r>
              <a:rPr lang="en-US" sz="3708" dirty="0">
                <a:solidFill>
                  <a:srgbClr val="3257B8"/>
                </a:solidFill>
                <a:ea typeface="Roboto" panose="020B0604020202020204" charset="0"/>
                <a:cs typeface="Roboto Slab" pitchFamily="34" charset="-120"/>
              </a:rPr>
              <a:t>Pourquoi moi ?</a:t>
            </a:r>
            <a:endParaRPr lang="en-US" sz="3708" dirty="0">
              <a:ea typeface="Roboto" panose="020B0604020202020204" charset="0"/>
            </a:endParaRPr>
          </a:p>
        </p:txBody>
      </p:sp>
      <p:sp>
        <p:nvSpPr>
          <p:cNvPr id="4" name="Text 1"/>
          <p:cNvSpPr/>
          <p:nvPr/>
        </p:nvSpPr>
        <p:spPr>
          <a:xfrm>
            <a:off x="944960" y="4229894"/>
            <a:ext cx="10585549" cy="604838"/>
          </a:xfrm>
          <a:prstGeom prst="rect">
            <a:avLst/>
          </a:prstGeom>
          <a:noFill/>
          <a:ln/>
        </p:spPr>
        <p:txBody>
          <a:bodyPr wrap="square" lIns="0" tIns="0" rIns="0" bIns="0" rtlCol="0" anchor="t"/>
          <a:lstStyle/>
          <a:p>
            <a:pPr>
              <a:lnSpc>
                <a:spcPts val="2375"/>
              </a:lnSpc>
            </a:pPr>
            <a:r>
              <a:rPr lang="en-US" sz="1667" dirty="0">
                <a:solidFill>
                  <a:srgbClr val="15213F"/>
                </a:solidFill>
                <a:ea typeface="Roboto" panose="020B0604020202020204" charset="0"/>
                <a:cs typeface="Roboto" pitchFamily="34" charset="-120"/>
              </a:rPr>
              <a:t>En l'absence d'infectiologue sur les sites Vivalia, la Direction médicale m'a proposé d'assurer la coordination médicale du projet HAD</a:t>
            </a:r>
            <a:endParaRPr lang="en-US" sz="1667" dirty="0">
              <a:ea typeface="Roboto" panose="020B0604020202020204" charset="0"/>
            </a:endParaRPr>
          </a:p>
        </p:txBody>
      </p:sp>
      <p:sp>
        <p:nvSpPr>
          <p:cNvPr id="5" name="Shape 2"/>
          <p:cNvSpPr/>
          <p:nvPr/>
        </p:nvSpPr>
        <p:spPr>
          <a:xfrm>
            <a:off x="661492" y="4017269"/>
            <a:ext cx="25400" cy="1030089"/>
          </a:xfrm>
          <a:prstGeom prst="rect">
            <a:avLst/>
          </a:prstGeom>
          <a:solidFill>
            <a:srgbClr val="3257B8"/>
          </a:solidFill>
          <a:ln/>
        </p:spPr>
        <p:txBody>
          <a:bodyPr/>
          <a:lstStyle/>
          <a:p>
            <a:endParaRPr lang="fr-BE"/>
          </a:p>
        </p:txBody>
      </p:sp>
      <p:sp>
        <p:nvSpPr>
          <p:cNvPr id="6" name="Text 3"/>
          <p:cNvSpPr/>
          <p:nvPr/>
        </p:nvSpPr>
        <p:spPr>
          <a:xfrm>
            <a:off x="661492" y="5259983"/>
            <a:ext cx="10869018" cy="302419"/>
          </a:xfrm>
          <a:prstGeom prst="rect">
            <a:avLst/>
          </a:prstGeom>
          <a:noFill/>
          <a:ln/>
        </p:spPr>
        <p:txBody>
          <a:bodyPr wrap="none" lIns="0" tIns="0" rIns="0" bIns="0" rtlCol="0" anchor="t"/>
          <a:lstStyle/>
          <a:p>
            <a:pPr>
              <a:lnSpc>
                <a:spcPts val="2375"/>
              </a:lnSpc>
            </a:pPr>
            <a:r>
              <a:rPr lang="en-US" sz="1667" dirty="0">
                <a:solidFill>
                  <a:srgbClr val="15213F"/>
                </a:solidFill>
                <a:ea typeface="Roboto" pitchFamily="34" charset="-122"/>
                <a:cs typeface="Arial" panose="020B0604020202020204" pitchFamily="34" charset="0"/>
              </a:rPr>
              <a:t>Mission acceptée avec pragmatisme et humilité</a:t>
            </a:r>
            <a:endParaRPr lang="en-US" sz="1667" dirty="0">
              <a:cs typeface="Arial" panose="020B0604020202020204" pitchFamily="34" charset="0"/>
            </a:endParaRPr>
          </a:p>
        </p:txBody>
      </p:sp>
      <p:sp>
        <p:nvSpPr>
          <p:cNvPr id="7" name="Text 4"/>
          <p:cNvSpPr/>
          <p:nvPr/>
        </p:nvSpPr>
        <p:spPr>
          <a:xfrm>
            <a:off x="661492" y="5775028"/>
            <a:ext cx="10869018" cy="302419"/>
          </a:xfrm>
          <a:prstGeom prst="rect">
            <a:avLst/>
          </a:prstGeom>
          <a:noFill/>
          <a:ln/>
        </p:spPr>
        <p:txBody>
          <a:bodyPr wrap="none" lIns="0" tIns="0" rIns="0" bIns="0" rtlCol="0" anchor="t"/>
          <a:lstStyle/>
          <a:p>
            <a:pPr>
              <a:lnSpc>
                <a:spcPts val="2375"/>
              </a:lnSpc>
            </a:pPr>
            <a:r>
              <a:rPr lang="en-US" sz="1667" dirty="0">
                <a:solidFill>
                  <a:srgbClr val="15213F"/>
                </a:solidFill>
                <a:ea typeface="Roboto" pitchFamily="34" charset="-122"/>
                <a:cs typeface="Roboto" pitchFamily="34" charset="-120"/>
              </a:rPr>
              <a:t>En attente qu'un infectiologue puisse reprendre ce rôle</a:t>
            </a:r>
            <a:endParaRPr lang="en-US" sz="1667" dirty="0"/>
          </a:p>
        </p:txBody>
      </p:sp>
      <p:sp>
        <p:nvSpPr>
          <p:cNvPr id="8" name="Rectangle 7">
            <a:extLst>
              <a:ext uri="{FF2B5EF4-FFF2-40B4-BE49-F238E27FC236}">
                <a16:creationId xmlns:a16="http://schemas.microsoft.com/office/drawing/2014/main" id="{62747387-A6CD-4ED0-8A18-97733E1A4808}"/>
              </a:ext>
            </a:extLst>
          </p:cNvPr>
          <p:cNvSpPr/>
          <p:nvPr/>
        </p:nvSpPr>
        <p:spPr>
          <a:xfrm>
            <a:off x="10594259" y="6464710"/>
            <a:ext cx="1515806" cy="3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500"/>
          </a:p>
        </p:txBody>
      </p:sp>
    </p:spTree>
    <p:extLst>
      <p:ext uri="{BB962C8B-B14F-4D97-AF65-F5344CB8AC3E}">
        <p14:creationId xmlns:p14="http://schemas.microsoft.com/office/powerpoint/2010/main" val="559441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106513"/>
          </a:xfrm>
          <a:prstGeom prst="rect">
            <a:avLst/>
          </a:prstGeom>
        </p:spPr>
      </p:pic>
      <p:sp>
        <p:nvSpPr>
          <p:cNvPr id="3" name="Text 0"/>
          <p:cNvSpPr/>
          <p:nvPr/>
        </p:nvSpPr>
        <p:spPr>
          <a:xfrm>
            <a:off x="589757" y="2570262"/>
            <a:ext cx="5126832" cy="526554"/>
          </a:xfrm>
          <a:prstGeom prst="rect">
            <a:avLst/>
          </a:prstGeom>
          <a:noFill/>
          <a:ln/>
        </p:spPr>
        <p:txBody>
          <a:bodyPr wrap="none" lIns="0" tIns="0" rIns="0" bIns="0" rtlCol="0" anchor="t"/>
          <a:lstStyle/>
          <a:p>
            <a:pPr>
              <a:lnSpc>
                <a:spcPts val="4125"/>
              </a:lnSpc>
            </a:pPr>
            <a:r>
              <a:rPr lang="en-US" sz="3292" dirty="0">
                <a:solidFill>
                  <a:srgbClr val="3257B8"/>
                </a:solidFill>
                <a:ea typeface="Roboto Slab" pitchFamily="34" charset="-122"/>
                <a:cs typeface="Roboto Slab" pitchFamily="34" charset="-120"/>
              </a:rPr>
              <a:t>Mon rôle au sein de l'HAD</a:t>
            </a:r>
            <a:endParaRPr lang="en-US" sz="3292" dirty="0"/>
          </a:p>
        </p:txBody>
      </p:sp>
      <p:pic>
        <p:nvPicPr>
          <p:cNvPr id="4" name="Image 1" descr="preencoded.png"/>
          <p:cNvPicPr>
            <a:picLocks noChangeAspect="1"/>
          </p:cNvPicPr>
          <p:nvPr/>
        </p:nvPicPr>
        <p:blipFill>
          <a:blip r:embed="rId4"/>
          <a:stretch>
            <a:fillRect/>
          </a:stretch>
        </p:blipFill>
        <p:spPr>
          <a:xfrm>
            <a:off x="589757" y="3349526"/>
            <a:ext cx="421283" cy="421283"/>
          </a:xfrm>
          <a:prstGeom prst="rect">
            <a:avLst/>
          </a:prstGeom>
        </p:spPr>
      </p:pic>
      <p:sp>
        <p:nvSpPr>
          <p:cNvPr id="5" name="Text 1"/>
          <p:cNvSpPr/>
          <p:nvPr/>
        </p:nvSpPr>
        <p:spPr>
          <a:xfrm>
            <a:off x="1221681" y="3449539"/>
            <a:ext cx="3545582" cy="263228"/>
          </a:xfrm>
          <a:prstGeom prst="rect">
            <a:avLst/>
          </a:prstGeom>
          <a:noFill/>
          <a:ln/>
        </p:spPr>
        <p:txBody>
          <a:bodyPr wrap="none" lIns="0" tIns="0" rIns="0" bIns="0" rtlCol="0" anchor="t"/>
          <a:lstStyle/>
          <a:p>
            <a:pPr>
              <a:lnSpc>
                <a:spcPts val="2042"/>
              </a:lnSpc>
            </a:pPr>
            <a:r>
              <a:rPr lang="en-US" sz="2000" dirty="0">
                <a:solidFill>
                  <a:srgbClr val="15213F"/>
                </a:solidFill>
                <a:ea typeface="Roboto" panose="020B0604020202020204" charset="0"/>
                <a:cs typeface="Roboto Slab" pitchFamily="34" charset="-120"/>
              </a:rPr>
              <a:t>Coordination médicale transversale</a:t>
            </a:r>
            <a:endParaRPr lang="en-US" sz="2000" dirty="0">
              <a:ea typeface="Roboto" panose="020B0604020202020204" charset="0"/>
            </a:endParaRPr>
          </a:p>
        </p:txBody>
      </p:sp>
      <p:sp>
        <p:nvSpPr>
          <p:cNvPr id="6" name="Text 2"/>
          <p:cNvSpPr/>
          <p:nvPr/>
        </p:nvSpPr>
        <p:spPr>
          <a:xfrm>
            <a:off x="1221681" y="3813869"/>
            <a:ext cx="10380563" cy="269677"/>
          </a:xfrm>
          <a:prstGeom prst="rect">
            <a:avLst/>
          </a:prstGeom>
          <a:noFill/>
          <a:ln/>
        </p:spPr>
        <p:txBody>
          <a:bodyPr wrap="none" lIns="0" tIns="0" rIns="0" bIns="0" rtlCol="0" anchor="t"/>
          <a:lstStyle/>
          <a:p>
            <a:pPr>
              <a:lnSpc>
                <a:spcPts val="2083"/>
              </a:lnSpc>
            </a:pPr>
            <a:r>
              <a:rPr lang="en-US" sz="1667" dirty="0">
                <a:solidFill>
                  <a:srgbClr val="15213F"/>
                </a:solidFill>
                <a:ea typeface="Roboto" pitchFamily="34" charset="-122"/>
                <a:cs typeface="Roboto" pitchFamily="34" charset="-120"/>
              </a:rPr>
              <a:t>Liaison entre équipes hospitalières et soins à domicile</a:t>
            </a:r>
            <a:endParaRPr lang="en-US" sz="1667" dirty="0"/>
          </a:p>
        </p:txBody>
      </p:sp>
      <p:pic>
        <p:nvPicPr>
          <p:cNvPr id="7" name="Image 2" descr="preencoded.png"/>
          <p:cNvPicPr>
            <a:picLocks noChangeAspect="1"/>
          </p:cNvPicPr>
          <p:nvPr/>
        </p:nvPicPr>
        <p:blipFill>
          <a:blip r:embed="rId5"/>
          <a:stretch>
            <a:fillRect/>
          </a:stretch>
        </p:blipFill>
        <p:spPr>
          <a:xfrm>
            <a:off x="589757" y="4504829"/>
            <a:ext cx="421283" cy="421283"/>
          </a:xfrm>
          <a:prstGeom prst="rect">
            <a:avLst/>
          </a:prstGeom>
        </p:spPr>
      </p:pic>
      <p:sp>
        <p:nvSpPr>
          <p:cNvPr id="8" name="Text 3"/>
          <p:cNvSpPr/>
          <p:nvPr/>
        </p:nvSpPr>
        <p:spPr>
          <a:xfrm>
            <a:off x="1221681" y="4604842"/>
            <a:ext cx="2228255" cy="263228"/>
          </a:xfrm>
          <a:prstGeom prst="rect">
            <a:avLst/>
          </a:prstGeom>
          <a:noFill/>
          <a:ln/>
        </p:spPr>
        <p:txBody>
          <a:bodyPr wrap="none" lIns="0" tIns="0" rIns="0" bIns="0" rtlCol="0" anchor="t"/>
          <a:lstStyle/>
          <a:p>
            <a:pPr>
              <a:lnSpc>
                <a:spcPts val="2042"/>
              </a:lnSpc>
            </a:pPr>
            <a:r>
              <a:rPr lang="en-US" sz="2000" dirty="0">
                <a:solidFill>
                  <a:srgbClr val="15213F"/>
                </a:solidFill>
                <a:ea typeface="Roboto Slab" pitchFamily="34" charset="-122"/>
                <a:cs typeface="Roboto Slab" pitchFamily="34" charset="-120"/>
              </a:rPr>
              <a:t>Évaluation d'éligibilité</a:t>
            </a:r>
            <a:endParaRPr lang="en-US" sz="2000" dirty="0"/>
          </a:p>
        </p:txBody>
      </p:sp>
      <p:sp>
        <p:nvSpPr>
          <p:cNvPr id="9" name="Text 4"/>
          <p:cNvSpPr/>
          <p:nvPr/>
        </p:nvSpPr>
        <p:spPr>
          <a:xfrm>
            <a:off x="1221681" y="4969172"/>
            <a:ext cx="10380563" cy="269677"/>
          </a:xfrm>
          <a:prstGeom prst="rect">
            <a:avLst/>
          </a:prstGeom>
          <a:noFill/>
          <a:ln/>
        </p:spPr>
        <p:txBody>
          <a:bodyPr wrap="none" lIns="0" tIns="0" rIns="0" bIns="0" rtlCol="0" anchor="t"/>
          <a:lstStyle/>
          <a:p>
            <a:pPr>
              <a:lnSpc>
                <a:spcPts val="2083"/>
              </a:lnSpc>
            </a:pPr>
            <a:r>
              <a:rPr lang="en-US" sz="1667" dirty="0">
                <a:solidFill>
                  <a:srgbClr val="15213F"/>
                </a:solidFill>
                <a:ea typeface="Roboto" panose="020B0604020202020204" charset="0"/>
                <a:cs typeface="Roboto" pitchFamily="34" charset="-120"/>
              </a:rPr>
              <a:t>Analyse des situations infectieuses complexes</a:t>
            </a:r>
            <a:endParaRPr lang="en-US" sz="1667" dirty="0">
              <a:ea typeface="Roboto" panose="020B0604020202020204" charset="0"/>
            </a:endParaRPr>
          </a:p>
        </p:txBody>
      </p:sp>
      <p:pic>
        <p:nvPicPr>
          <p:cNvPr id="10" name="Image 3" descr="preencoded.png"/>
          <p:cNvPicPr>
            <a:picLocks noChangeAspect="1"/>
          </p:cNvPicPr>
          <p:nvPr/>
        </p:nvPicPr>
        <p:blipFill>
          <a:blip r:embed="rId6"/>
          <a:stretch>
            <a:fillRect/>
          </a:stretch>
        </p:blipFill>
        <p:spPr>
          <a:xfrm>
            <a:off x="589757" y="5660132"/>
            <a:ext cx="421283" cy="421283"/>
          </a:xfrm>
          <a:prstGeom prst="rect">
            <a:avLst/>
          </a:prstGeom>
        </p:spPr>
      </p:pic>
      <p:sp>
        <p:nvSpPr>
          <p:cNvPr id="11" name="Text 5"/>
          <p:cNvSpPr/>
          <p:nvPr/>
        </p:nvSpPr>
        <p:spPr>
          <a:xfrm>
            <a:off x="1221681" y="5760144"/>
            <a:ext cx="2106513" cy="263228"/>
          </a:xfrm>
          <a:prstGeom prst="rect">
            <a:avLst/>
          </a:prstGeom>
          <a:noFill/>
          <a:ln/>
        </p:spPr>
        <p:txBody>
          <a:bodyPr wrap="none" lIns="0" tIns="0" rIns="0" bIns="0" rtlCol="0" anchor="t"/>
          <a:lstStyle/>
          <a:p>
            <a:pPr>
              <a:lnSpc>
                <a:spcPts val="2042"/>
              </a:lnSpc>
            </a:pPr>
            <a:r>
              <a:rPr lang="en-US" sz="2000" dirty="0">
                <a:solidFill>
                  <a:srgbClr val="15213F"/>
                </a:solidFill>
                <a:ea typeface="Roboto" panose="020B0604020202020204" charset="0"/>
                <a:cs typeface="Roboto Slab" pitchFamily="34" charset="-120"/>
              </a:rPr>
              <a:t>Appui aux équipes</a:t>
            </a:r>
            <a:endParaRPr lang="en-US" sz="2000" dirty="0">
              <a:ea typeface="Roboto" panose="020B0604020202020204" charset="0"/>
            </a:endParaRPr>
          </a:p>
        </p:txBody>
      </p:sp>
      <p:sp>
        <p:nvSpPr>
          <p:cNvPr id="12" name="Text 6"/>
          <p:cNvSpPr/>
          <p:nvPr/>
        </p:nvSpPr>
        <p:spPr>
          <a:xfrm>
            <a:off x="1221681" y="6124476"/>
            <a:ext cx="10380563" cy="269677"/>
          </a:xfrm>
          <a:prstGeom prst="rect">
            <a:avLst/>
          </a:prstGeom>
          <a:noFill/>
          <a:ln/>
        </p:spPr>
        <p:txBody>
          <a:bodyPr wrap="none" lIns="0" tIns="0" rIns="0" bIns="0" rtlCol="0" anchor="t"/>
          <a:lstStyle/>
          <a:p>
            <a:pPr>
              <a:lnSpc>
                <a:spcPts val="2083"/>
              </a:lnSpc>
            </a:pPr>
            <a:r>
              <a:rPr lang="en-US" sz="1667" dirty="0">
                <a:solidFill>
                  <a:srgbClr val="15213F"/>
                </a:solidFill>
                <a:ea typeface="Roboto" pitchFamily="34" charset="-122"/>
                <a:cs typeface="Roboto" pitchFamily="34" charset="-120"/>
              </a:rPr>
              <a:t>Conseil technique et protocoles adaptés</a:t>
            </a:r>
            <a:endParaRPr lang="en-US" sz="1667" dirty="0"/>
          </a:p>
        </p:txBody>
      </p:sp>
      <p:sp>
        <p:nvSpPr>
          <p:cNvPr id="13" name="Rectangle 12">
            <a:extLst>
              <a:ext uri="{FF2B5EF4-FFF2-40B4-BE49-F238E27FC236}">
                <a16:creationId xmlns:a16="http://schemas.microsoft.com/office/drawing/2014/main" id="{D8764E41-02CA-45B8-B2CE-5699336577FA}"/>
              </a:ext>
            </a:extLst>
          </p:cNvPr>
          <p:cNvSpPr/>
          <p:nvPr/>
        </p:nvSpPr>
        <p:spPr>
          <a:xfrm>
            <a:off x="10594259" y="6464710"/>
            <a:ext cx="1515806" cy="3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500"/>
          </a:p>
        </p:txBody>
      </p:sp>
    </p:spTree>
    <p:extLst>
      <p:ext uri="{BB962C8B-B14F-4D97-AF65-F5344CB8AC3E}">
        <p14:creationId xmlns:p14="http://schemas.microsoft.com/office/powerpoint/2010/main" val="37906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233492" y="2259013"/>
            <a:ext cx="6297018" cy="1033463"/>
          </a:xfrm>
          <a:prstGeom prst="rect">
            <a:avLst/>
          </a:prstGeom>
          <a:noFill/>
          <a:ln/>
        </p:spPr>
        <p:txBody>
          <a:bodyPr wrap="square" lIns="0" tIns="0" rIns="0" bIns="0" rtlCol="0" anchor="t"/>
          <a:lstStyle/>
          <a:p>
            <a:pPr>
              <a:lnSpc>
                <a:spcPts val="4042"/>
              </a:lnSpc>
            </a:pPr>
            <a:r>
              <a:rPr lang="en-US" sz="3667" b="1" dirty="0">
                <a:solidFill>
                  <a:srgbClr val="443728"/>
                </a:solidFill>
                <a:ea typeface="Crimson Pro Bold" pitchFamily="34" charset="-122"/>
                <a:cs typeface="Crimson Pro Bold" pitchFamily="34" charset="-120"/>
              </a:rPr>
              <a:t>Hospitalisation à domicile - Publication de l'arrêté royal</a:t>
            </a:r>
            <a:endParaRPr lang="en-US" sz="3667" dirty="0"/>
          </a:p>
        </p:txBody>
      </p:sp>
      <p:sp>
        <p:nvSpPr>
          <p:cNvPr id="4" name="Text 1"/>
          <p:cNvSpPr/>
          <p:nvPr/>
        </p:nvSpPr>
        <p:spPr>
          <a:xfrm>
            <a:off x="5233492" y="3540522"/>
            <a:ext cx="6297018" cy="1058466"/>
          </a:xfrm>
          <a:prstGeom prst="rect">
            <a:avLst/>
          </a:prstGeom>
          <a:noFill/>
          <a:ln/>
        </p:spPr>
        <p:txBody>
          <a:bodyPr wrap="square" lIns="0" tIns="0" rIns="0" bIns="0" rtlCol="0" anchor="t"/>
          <a:lstStyle/>
          <a:p>
            <a:r>
              <a:rPr lang="en-US" sz="2333" dirty="0">
                <a:solidFill>
                  <a:srgbClr val="443728"/>
                </a:solidFill>
                <a:ea typeface="Open Sans" pitchFamily="34" charset="-122"/>
                <a:cs typeface="Open Sans" pitchFamily="34" charset="-120"/>
              </a:rPr>
              <a:t>L'arrêté royal officialisant la liste des principes actifs contenus dans les médicaments délivrables par un pharmacien lors d'une hospitalisation à domicile (HAD) a été publié le 30 juin au Moniteur belge, avec une entrée en vigueur le 1er juillet 2023.</a:t>
            </a:r>
            <a:endParaRPr lang="en-US" sz="2333" dirty="0"/>
          </a:p>
        </p:txBody>
      </p:sp>
      <p:pic>
        <p:nvPicPr>
          <p:cNvPr id="5" name="Image 4">
            <a:extLst>
              <a:ext uri="{FF2B5EF4-FFF2-40B4-BE49-F238E27FC236}">
                <a16:creationId xmlns:a16="http://schemas.microsoft.com/office/drawing/2014/main" id="{CF41F360-278D-4EF0-90B5-5B9306E41512}"/>
              </a:ext>
            </a:extLst>
          </p:cNvPr>
          <p:cNvPicPr>
            <a:picLocks noChangeAspect="1"/>
          </p:cNvPicPr>
          <p:nvPr/>
        </p:nvPicPr>
        <p:blipFill>
          <a:blip r:embed="rId3"/>
          <a:stretch>
            <a:fillRect/>
          </a:stretch>
        </p:blipFill>
        <p:spPr>
          <a:xfrm>
            <a:off x="420688" y="819994"/>
            <a:ext cx="4238625" cy="1563688"/>
          </a:xfrm>
          <a:prstGeom prst="rect">
            <a:avLst/>
          </a:prstGeom>
        </p:spPr>
      </p:pic>
    </p:spTree>
    <p:extLst>
      <p:ext uri="{BB962C8B-B14F-4D97-AF65-F5344CB8AC3E}">
        <p14:creationId xmlns:p14="http://schemas.microsoft.com/office/powerpoint/2010/main" val="259434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362696"/>
          </a:xfrm>
          <a:prstGeom prst="rect">
            <a:avLst/>
          </a:prstGeom>
        </p:spPr>
      </p:pic>
      <p:sp>
        <p:nvSpPr>
          <p:cNvPr id="3" name="Text 0"/>
          <p:cNvSpPr/>
          <p:nvPr/>
        </p:nvSpPr>
        <p:spPr>
          <a:xfrm>
            <a:off x="661492" y="2951857"/>
            <a:ext cx="4860727" cy="590649"/>
          </a:xfrm>
          <a:prstGeom prst="rect">
            <a:avLst/>
          </a:prstGeom>
          <a:noFill/>
          <a:ln/>
        </p:spPr>
        <p:txBody>
          <a:bodyPr wrap="none" lIns="0" tIns="0" rIns="0" bIns="0" rtlCol="0" anchor="t"/>
          <a:lstStyle/>
          <a:p>
            <a:pPr>
              <a:lnSpc>
                <a:spcPts val="4625"/>
              </a:lnSpc>
            </a:pPr>
            <a:r>
              <a:rPr lang="en-US" sz="3708" dirty="0">
                <a:solidFill>
                  <a:srgbClr val="3257B8"/>
                </a:solidFill>
                <a:ea typeface="Roboto Slab" pitchFamily="34" charset="-122"/>
                <a:cs typeface="Roboto Slab" pitchFamily="34" charset="-120"/>
              </a:rPr>
              <a:t>Suivi microbiologique</a:t>
            </a:r>
            <a:endParaRPr lang="en-US" sz="3708" dirty="0"/>
          </a:p>
        </p:txBody>
      </p:sp>
      <p:pic>
        <p:nvPicPr>
          <p:cNvPr id="4" name="Image 1" descr="preencoded.png"/>
          <p:cNvPicPr>
            <a:picLocks noChangeAspect="1"/>
          </p:cNvPicPr>
          <p:nvPr/>
        </p:nvPicPr>
        <p:blipFill>
          <a:blip r:embed="rId4"/>
          <a:stretch>
            <a:fillRect/>
          </a:stretch>
        </p:blipFill>
        <p:spPr>
          <a:xfrm>
            <a:off x="661492" y="3825974"/>
            <a:ext cx="3622973" cy="756047"/>
          </a:xfrm>
          <a:prstGeom prst="rect">
            <a:avLst/>
          </a:prstGeom>
        </p:spPr>
      </p:pic>
      <p:sp>
        <p:nvSpPr>
          <p:cNvPr id="5" name="Text 1"/>
          <p:cNvSpPr/>
          <p:nvPr/>
        </p:nvSpPr>
        <p:spPr>
          <a:xfrm>
            <a:off x="850504" y="4771033"/>
            <a:ext cx="3244949" cy="590550"/>
          </a:xfrm>
          <a:prstGeom prst="rect">
            <a:avLst/>
          </a:prstGeom>
          <a:noFill/>
          <a:ln/>
        </p:spPr>
        <p:txBody>
          <a:bodyPr wrap="square" lIns="0" tIns="0" rIns="0" bIns="0" rtlCol="0" anchor="t"/>
          <a:lstStyle/>
          <a:p>
            <a:pPr>
              <a:lnSpc>
                <a:spcPts val="2292"/>
              </a:lnSpc>
            </a:pPr>
            <a:r>
              <a:rPr lang="en-US" sz="2333" dirty="0">
                <a:solidFill>
                  <a:srgbClr val="15213F"/>
                </a:solidFill>
                <a:ea typeface="Roboto Slab" pitchFamily="34" charset="-122"/>
                <a:cs typeface="Roboto Slab" pitchFamily="34" charset="-120"/>
              </a:rPr>
              <a:t>Analyse microbiologique précise</a:t>
            </a:r>
            <a:endParaRPr lang="en-US" sz="2333" dirty="0"/>
          </a:p>
        </p:txBody>
      </p:sp>
      <p:sp>
        <p:nvSpPr>
          <p:cNvPr id="6" name="Text 2"/>
          <p:cNvSpPr/>
          <p:nvPr/>
        </p:nvSpPr>
        <p:spPr>
          <a:xfrm>
            <a:off x="850504" y="5474990"/>
            <a:ext cx="3244949" cy="604838"/>
          </a:xfrm>
          <a:prstGeom prst="rect">
            <a:avLst/>
          </a:prstGeom>
          <a:noFill/>
          <a:ln/>
        </p:spPr>
        <p:txBody>
          <a:bodyPr wrap="square" lIns="0" tIns="0" rIns="0" bIns="0" rtlCol="0" anchor="t"/>
          <a:lstStyle/>
          <a:p>
            <a:pPr>
              <a:lnSpc>
                <a:spcPts val="2375"/>
              </a:lnSpc>
            </a:pPr>
            <a:r>
              <a:rPr lang="en-US" sz="1667" dirty="0">
                <a:solidFill>
                  <a:srgbClr val="15213F"/>
                </a:solidFill>
                <a:ea typeface="Roboto" pitchFamily="34" charset="-122"/>
                <a:cs typeface="Roboto" pitchFamily="34" charset="-120"/>
              </a:rPr>
              <a:t>Identification des agents pathogènes et sensibilités</a:t>
            </a:r>
            <a:endParaRPr lang="en-US" sz="1667" dirty="0"/>
          </a:p>
        </p:txBody>
      </p:sp>
      <p:pic>
        <p:nvPicPr>
          <p:cNvPr id="7" name="Image 2" descr="preencoded.png"/>
          <p:cNvPicPr>
            <a:picLocks noChangeAspect="1"/>
          </p:cNvPicPr>
          <p:nvPr/>
        </p:nvPicPr>
        <p:blipFill>
          <a:blip r:embed="rId5"/>
          <a:stretch>
            <a:fillRect/>
          </a:stretch>
        </p:blipFill>
        <p:spPr>
          <a:xfrm>
            <a:off x="4284464" y="3825974"/>
            <a:ext cx="3622973" cy="756047"/>
          </a:xfrm>
          <a:prstGeom prst="rect">
            <a:avLst/>
          </a:prstGeom>
        </p:spPr>
      </p:pic>
      <p:sp>
        <p:nvSpPr>
          <p:cNvPr id="8" name="Text 3"/>
          <p:cNvSpPr/>
          <p:nvPr/>
        </p:nvSpPr>
        <p:spPr>
          <a:xfrm>
            <a:off x="4473476" y="4771033"/>
            <a:ext cx="2453779" cy="295275"/>
          </a:xfrm>
          <a:prstGeom prst="rect">
            <a:avLst/>
          </a:prstGeom>
          <a:noFill/>
          <a:ln/>
        </p:spPr>
        <p:txBody>
          <a:bodyPr wrap="none" lIns="0" tIns="0" rIns="0" bIns="0" rtlCol="0" anchor="t"/>
          <a:lstStyle/>
          <a:p>
            <a:pPr>
              <a:lnSpc>
                <a:spcPts val="2292"/>
              </a:lnSpc>
            </a:pPr>
            <a:r>
              <a:rPr lang="en-US" sz="2333" dirty="0">
                <a:solidFill>
                  <a:srgbClr val="15213F"/>
                </a:solidFill>
                <a:ea typeface="Roboto Slab" pitchFamily="34" charset="-122"/>
                <a:cs typeface="Roboto Slab" pitchFamily="34" charset="-120"/>
              </a:rPr>
              <a:t>Antibiothérapie</a:t>
            </a:r>
            <a:r>
              <a:rPr lang="en-US" sz="1833" dirty="0">
                <a:solidFill>
                  <a:srgbClr val="15213F"/>
                </a:solidFill>
                <a:ea typeface="Roboto Slab" pitchFamily="34" charset="-122"/>
                <a:cs typeface="Roboto Slab" pitchFamily="34" charset="-120"/>
              </a:rPr>
              <a:t> </a:t>
            </a:r>
            <a:r>
              <a:rPr lang="en-US" sz="2333" dirty="0">
                <a:solidFill>
                  <a:srgbClr val="15213F"/>
                </a:solidFill>
                <a:ea typeface="Roboto Slab" pitchFamily="34" charset="-122"/>
                <a:cs typeface="Roboto Slab" pitchFamily="34" charset="-120"/>
              </a:rPr>
              <a:t>ciblée</a:t>
            </a:r>
            <a:endParaRPr lang="en-US" sz="2333" dirty="0"/>
          </a:p>
        </p:txBody>
      </p:sp>
      <p:sp>
        <p:nvSpPr>
          <p:cNvPr id="9" name="Text 4"/>
          <p:cNvSpPr/>
          <p:nvPr/>
        </p:nvSpPr>
        <p:spPr>
          <a:xfrm>
            <a:off x="4473476" y="5179715"/>
            <a:ext cx="3244949" cy="604838"/>
          </a:xfrm>
          <a:prstGeom prst="rect">
            <a:avLst/>
          </a:prstGeom>
          <a:noFill/>
          <a:ln/>
        </p:spPr>
        <p:txBody>
          <a:bodyPr wrap="square" lIns="0" tIns="0" rIns="0" bIns="0" rtlCol="0" anchor="t"/>
          <a:lstStyle/>
          <a:p>
            <a:pPr>
              <a:lnSpc>
                <a:spcPts val="2375"/>
              </a:lnSpc>
            </a:pPr>
            <a:r>
              <a:rPr lang="en-US" sz="1667" dirty="0">
                <a:solidFill>
                  <a:srgbClr val="15213F"/>
                </a:solidFill>
                <a:ea typeface="Roboto" panose="020B0604020202020204" charset="0"/>
                <a:cs typeface="Roboto" pitchFamily="34" charset="-120"/>
              </a:rPr>
              <a:t>Adaptation du traitement selon antibiogramme</a:t>
            </a:r>
            <a:endParaRPr lang="en-US" sz="1667" dirty="0">
              <a:ea typeface="Roboto" panose="020B0604020202020204" charset="0"/>
            </a:endParaRPr>
          </a:p>
        </p:txBody>
      </p:sp>
      <p:pic>
        <p:nvPicPr>
          <p:cNvPr id="10" name="Image 3" descr="preencoded.png"/>
          <p:cNvPicPr>
            <a:picLocks noChangeAspect="1"/>
          </p:cNvPicPr>
          <p:nvPr/>
        </p:nvPicPr>
        <p:blipFill>
          <a:blip r:embed="rId6"/>
          <a:stretch>
            <a:fillRect/>
          </a:stretch>
        </p:blipFill>
        <p:spPr>
          <a:xfrm>
            <a:off x="7907437" y="3825974"/>
            <a:ext cx="3622973" cy="756047"/>
          </a:xfrm>
          <a:prstGeom prst="rect">
            <a:avLst/>
          </a:prstGeom>
        </p:spPr>
      </p:pic>
      <p:sp>
        <p:nvSpPr>
          <p:cNvPr id="11" name="Text 5"/>
          <p:cNvSpPr/>
          <p:nvPr/>
        </p:nvSpPr>
        <p:spPr>
          <a:xfrm>
            <a:off x="8096449" y="4771033"/>
            <a:ext cx="3244949" cy="590550"/>
          </a:xfrm>
          <a:prstGeom prst="rect">
            <a:avLst/>
          </a:prstGeom>
          <a:noFill/>
          <a:ln/>
        </p:spPr>
        <p:txBody>
          <a:bodyPr wrap="square" lIns="0" tIns="0" rIns="0" bIns="0" rtlCol="0" anchor="t"/>
          <a:lstStyle/>
          <a:p>
            <a:pPr>
              <a:lnSpc>
                <a:spcPts val="2292"/>
              </a:lnSpc>
            </a:pPr>
            <a:r>
              <a:rPr lang="en-US" sz="2333" dirty="0">
                <a:solidFill>
                  <a:srgbClr val="15213F"/>
                </a:solidFill>
                <a:ea typeface="Roboto Slab" pitchFamily="34" charset="-122"/>
                <a:cs typeface="Roboto Slab" pitchFamily="34" charset="-120"/>
              </a:rPr>
              <a:t>Prévention</a:t>
            </a:r>
            <a:r>
              <a:rPr lang="en-US" sz="1833" dirty="0">
                <a:solidFill>
                  <a:srgbClr val="15213F"/>
                </a:solidFill>
                <a:ea typeface="Roboto Slab" pitchFamily="34" charset="-122"/>
                <a:cs typeface="Roboto Slab" pitchFamily="34" charset="-120"/>
              </a:rPr>
              <a:t> </a:t>
            </a:r>
            <a:r>
              <a:rPr lang="en-US" sz="2333" dirty="0">
                <a:solidFill>
                  <a:srgbClr val="15213F"/>
                </a:solidFill>
                <a:ea typeface="Roboto Slab" pitchFamily="34" charset="-122"/>
                <a:cs typeface="Roboto Slab" pitchFamily="34" charset="-120"/>
              </a:rPr>
              <a:t>de l'antibiorésistance</a:t>
            </a:r>
            <a:endParaRPr lang="en-US" sz="2333" dirty="0"/>
          </a:p>
        </p:txBody>
      </p:sp>
      <p:sp>
        <p:nvSpPr>
          <p:cNvPr id="12" name="Text 6"/>
          <p:cNvSpPr/>
          <p:nvPr/>
        </p:nvSpPr>
        <p:spPr>
          <a:xfrm>
            <a:off x="8096449" y="5474990"/>
            <a:ext cx="3244949" cy="604838"/>
          </a:xfrm>
          <a:prstGeom prst="rect">
            <a:avLst/>
          </a:prstGeom>
          <a:noFill/>
          <a:ln/>
        </p:spPr>
        <p:txBody>
          <a:bodyPr wrap="square" lIns="0" tIns="0" rIns="0" bIns="0" rtlCol="0" anchor="t"/>
          <a:lstStyle/>
          <a:p>
            <a:pPr>
              <a:lnSpc>
                <a:spcPts val="2375"/>
              </a:lnSpc>
            </a:pPr>
            <a:r>
              <a:rPr lang="en-US" sz="1667" dirty="0">
                <a:solidFill>
                  <a:srgbClr val="15213F"/>
                </a:solidFill>
                <a:ea typeface="Roboto" pitchFamily="34" charset="-122"/>
                <a:cs typeface="Roboto" pitchFamily="34" charset="-120"/>
              </a:rPr>
              <a:t>Durée optimale et surveillance des effets secondaires</a:t>
            </a:r>
            <a:endParaRPr lang="en-US" sz="1667" dirty="0"/>
          </a:p>
        </p:txBody>
      </p:sp>
      <p:sp>
        <p:nvSpPr>
          <p:cNvPr id="13" name="Rectangle 12">
            <a:extLst>
              <a:ext uri="{FF2B5EF4-FFF2-40B4-BE49-F238E27FC236}">
                <a16:creationId xmlns:a16="http://schemas.microsoft.com/office/drawing/2014/main" id="{2A892D63-EA6A-41B1-A725-BE431246E88E}"/>
              </a:ext>
            </a:extLst>
          </p:cNvPr>
          <p:cNvSpPr/>
          <p:nvPr/>
        </p:nvSpPr>
        <p:spPr>
          <a:xfrm>
            <a:off x="10594259" y="6464710"/>
            <a:ext cx="1515806" cy="3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500"/>
          </a:p>
        </p:txBody>
      </p:sp>
    </p:spTree>
    <p:extLst>
      <p:ext uri="{BB962C8B-B14F-4D97-AF65-F5344CB8AC3E}">
        <p14:creationId xmlns:p14="http://schemas.microsoft.com/office/powerpoint/2010/main" val="3071027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10593" y="480716"/>
            <a:ext cx="6398816" cy="666382"/>
          </a:xfrm>
          <a:prstGeom prst="rect">
            <a:avLst/>
          </a:prstGeom>
          <a:noFill/>
          <a:ln/>
        </p:spPr>
        <p:txBody>
          <a:bodyPr wrap="square" lIns="0" tIns="0" rIns="0" bIns="0" rtlCol="0" anchor="t"/>
          <a:lstStyle/>
          <a:p>
            <a:pPr>
              <a:lnSpc>
                <a:spcPts val="4291"/>
              </a:lnSpc>
            </a:pPr>
            <a:r>
              <a:rPr lang="en-US" sz="3417" b="1" dirty="0">
                <a:solidFill>
                  <a:srgbClr val="3257B8"/>
                </a:solidFill>
                <a:ea typeface="Roboto Slab" pitchFamily="34" charset="-122"/>
                <a:cs typeface="Roboto Slab" pitchFamily="34" charset="-120"/>
              </a:rPr>
              <a:t>Types d'infections traitées en HAD</a:t>
            </a:r>
            <a:endParaRPr lang="en-US" sz="3417" b="1" dirty="0"/>
          </a:p>
        </p:txBody>
      </p:sp>
      <p:sp>
        <p:nvSpPr>
          <p:cNvPr id="4" name="Shape 1"/>
          <p:cNvSpPr/>
          <p:nvPr/>
        </p:nvSpPr>
        <p:spPr>
          <a:xfrm>
            <a:off x="610593" y="1832770"/>
            <a:ext cx="6398816" cy="1005284"/>
          </a:xfrm>
          <a:prstGeom prst="roundRect">
            <a:avLst>
              <a:gd name="adj" fmla="val 2603"/>
            </a:avLst>
          </a:prstGeom>
          <a:solidFill>
            <a:srgbClr val="E9ECF2"/>
          </a:solidFill>
          <a:ln/>
        </p:spPr>
        <p:txBody>
          <a:bodyPr/>
          <a:lstStyle/>
          <a:p>
            <a:endParaRPr lang="fr-BE"/>
          </a:p>
        </p:txBody>
      </p:sp>
      <p:sp>
        <p:nvSpPr>
          <p:cNvPr id="5" name="Text 2"/>
          <p:cNvSpPr/>
          <p:nvPr/>
        </p:nvSpPr>
        <p:spPr>
          <a:xfrm>
            <a:off x="785020" y="2007196"/>
            <a:ext cx="3186509" cy="272554"/>
          </a:xfrm>
          <a:prstGeom prst="rect">
            <a:avLst/>
          </a:prstGeom>
          <a:noFill/>
          <a:ln/>
        </p:spPr>
        <p:txBody>
          <a:bodyPr wrap="none" lIns="0" tIns="0" rIns="0" bIns="0" rtlCol="0" anchor="t"/>
          <a:lstStyle/>
          <a:p>
            <a:pPr>
              <a:lnSpc>
                <a:spcPts val="2125"/>
              </a:lnSpc>
            </a:pPr>
            <a:r>
              <a:rPr lang="en-US" sz="2333" u="sng" dirty="0">
                <a:solidFill>
                  <a:srgbClr val="15213F"/>
                </a:solidFill>
                <a:ea typeface="Roboto Slab" pitchFamily="34" charset="-122"/>
                <a:cs typeface="Roboto Slab" pitchFamily="34" charset="-120"/>
              </a:rPr>
              <a:t>Infections urinaires complexes</a:t>
            </a:r>
            <a:endParaRPr lang="en-US" sz="2333" u="sng" dirty="0"/>
          </a:p>
        </p:txBody>
      </p:sp>
      <p:sp>
        <p:nvSpPr>
          <p:cNvPr id="6" name="Text 3"/>
          <p:cNvSpPr/>
          <p:nvPr/>
        </p:nvSpPr>
        <p:spPr>
          <a:xfrm>
            <a:off x="785019" y="2384425"/>
            <a:ext cx="6049963" cy="279202"/>
          </a:xfrm>
          <a:prstGeom prst="rect">
            <a:avLst/>
          </a:prstGeom>
          <a:noFill/>
          <a:ln/>
        </p:spPr>
        <p:txBody>
          <a:bodyPr wrap="none" lIns="0" tIns="0" rIns="0" bIns="0" rtlCol="0" anchor="t"/>
          <a:lstStyle/>
          <a:p>
            <a:pPr>
              <a:lnSpc>
                <a:spcPts val="2167"/>
              </a:lnSpc>
            </a:pPr>
            <a:r>
              <a:rPr lang="en-US" sz="1667" dirty="0">
                <a:solidFill>
                  <a:srgbClr val="15213F"/>
                </a:solidFill>
                <a:ea typeface="Roboto" pitchFamily="34" charset="-122"/>
                <a:cs typeface="Roboto" pitchFamily="34" charset="-120"/>
              </a:rPr>
              <a:t>Pyélonéphrites, infections sur sondes</a:t>
            </a:r>
            <a:endParaRPr lang="en-US" sz="1667" dirty="0"/>
          </a:p>
        </p:txBody>
      </p:sp>
      <p:sp>
        <p:nvSpPr>
          <p:cNvPr id="7" name="Shape 4"/>
          <p:cNvSpPr/>
          <p:nvPr/>
        </p:nvSpPr>
        <p:spPr>
          <a:xfrm>
            <a:off x="610593" y="3012481"/>
            <a:ext cx="6398816" cy="1005284"/>
          </a:xfrm>
          <a:prstGeom prst="roundRect">
            <a:avLst>
              <a:gd name="adj" fmla="val 2603"/>
            </a:avLst>
          </a:prstGeom>
          <a:solidFill>
            <a:srgbClr val="E9ECF2"/>
          </a:solidFill>
          <a:ln/>
        </p:spPr>
        <p:txBody>
          <a:bodyPr/>
          <a:lstStyle/>
          <a:p>
            <a:endParaRPr lang="fr-BE"/>
          </a:p>
        </p:txBody>
      </p:sp>
      <p:sp>
        <p:nvSpPr>
          <p:cNvPr id="8" name="Text 5"/>
          <p:cNvSpPr/>
          <p:nvPr/>
        </p:nvSpPr>
        <p:spPr>
          <a:xfrm>
            <a:off x="785019" y="3186907"/>
            <a:ext cx="2899867" cy="272554"/>
          </a:xfrm>
          <a:prstGeom prst="rect">
            <a:avLst/>
          </a:prstGeom>
          <a:noFill/>
          <a:ln/>
        </p:spPr>
        <p:txBody>
          <a:bodyPr wrap="none" lIns="0" tIns="0" rIns="0" bIns="0" rtlCol="0" anchor="t"/>
          <a:lstStyle/>
          <a:p>
            <a:pPr>
              <a:lnSpc>
                <a:spcPts val="2125"/>
              </a:lnSpc>
            </a:pPr>
            <a:r>
              <a:rPr lang="en-US" sz="2333" u="sng" dirty="0">
                <a:solidFill>
                  <a:srgbClr val="15213F"/>
                </a:solidFill>
                <a:ea typeface="Roboto Slab" pitchFamily="34" charset="-122"/>
                <a:cs typeface="Roboto Slab" pitchFamily="34" charset="-120"/>
              </a:rPr>
              <a:t>Infections ostéo-articulaires</a:t>
            </a:r>
            <a:endParaRPr lang="en-US" sz="2333" u="sng" dirty="0"/>
          </a:p>
        </p:txBody>
      </p:sp>
      <p:sp>
        <p:nvSpPr>
          <p:cNvPr id="9" name="Text 6"/>
          <p:cNvSpPr/>
          <p:nvPr/>
        </p:nvSpPr>
        <p:spPr>
          <a:xfrm>
            <a:off x="785019" y="3564136"/>
            <a:ext cx="6049963" cy="279202"/>
          </a:xfrm>
          <a:prstGeom prst="rect">
            <a:avLst/>
          </a:prstGeom>
          <a:noFill/>
          <a:ln/>
        </p:spPr>
        <p:txBody>
          <a:bodyPr wrap="none" lIns="0" tIns="0" rIns="0" bIns="0" rtlCol="0" anchor="t"/>
          <a:lstStyle/>
          <a:p>
            <a:pPr>
              <a:lnSpc>
                <a:spcPts val="2167"/>
              </a:lnSpc>
            </a:pPr>
            <a:r>
              <a:rPr lang="en-US" sz="1667" dirty="0">
                <a:solidFill>
                  <a:srgbClr val="15213F"/>
                </a:solidFill>
                <a:ea typeface="Roboto" pitchFamily="34" charset="-122"/>
                <a:cs typeface="Roboto" pitchFamily="34" charset="-120"/>
              </a:rPr>
              <a:t>Post-opératoires, ostéomyélites chroniques</a:t>
            </a:r>
            <a:endParaRPr lang="en-US" sz="1667" dirty="0"/>
          </a:p>
        </p:txBody>
      </p:sp>
      <p:sp>
        <p:nvSpPr>
          <p:cNvPr id="10" name="Shape 7"/>
          <p:cNvSpPr/>
          <p:nvPr/>
        </p:nvSpPr>
        <p:spPr>
          <a:xfrm>
            <a:off x="610593" y="4192191"/>
            <a:ext cx="6398816" cy="1005284"/>
          </a:xfrm>
          <a:prstGeom prst="roundRect">
            <a:avLst>
              <a:gd name="adj" fmla="val 2603"/>
            </a:avLst>
          </a:prstGeom>
          <a:solidFill>
            <a:srgbClr val="E9ECF2"/>
          </a:solidFill>
          <a:ln/>
        </p:spPr>
        <p:txBody>
          <a:bodyPr/>
          <a:lstStyle/>
          <a:p>
            <a:endParaRPr lang="fr-BE"/>
          </a:p>
        </p:txBody>
      </p:sp>
      <p:sp>
        <p:nvSpPr>
          <p:cNvPr id="11" name="Text 8"/>
          <p:cNvSpPr/>
          <p:nvPr/>
        </p:nvSpPr>
        <p:spPr>
          <a:xfrm>
            <a:off x="785020" y="4366618"/>
            <a:ext cx="2839244" cy="272554"/>
          </a:xfrm>
          <a:prstGeom prst="rect">
            <a:avLst/>
          </a:prstGeom>
          <a:noFill/>
          <a:ln/>
        </p:spPr>
        <p:txBody>
          <a:bodyPr wrap="none" lIns="0" tIns="0" rIns="0" bIns="0" rtlCol="0" anchor="t"/>
          <a:lstStyle/>
          <a:p>
            <a:pPr>
              <a:lnSpc>
                <a:spcPts val="2125"/>
              </a:lnSpc>
            </a:pPr>
            <a:r>
              <a:rPr lang="en-US" sz="2333" u="sng" dirty="0">
                <a:solidFill>
                  <a:srgbClr val="15213F"/>
                </a:solidFill>
                <a:ea typeface="Roboto Slab" pitchFamily="34" charset="-122"/>
                <a:cs typeface="Roboto Slab" pitchFamily="34" charset="-120"/>
              </a:rPr>
              <a:t>Infections cutanées sévères</a:t>
            </a:r>
            <a:endParaRPr lang="en-US" sz="2333" u="sng" dirty="0"/>
          </a:p>
        </p:txBody>
      </p:sp>
      <p:sp>
        <p:nvSpPr>
          <p:cNvPr id="12" name="Text 9"/>
          <p:cNvSpPr/>
          <p:nvPr/>
        </p:nvSpPr>
        <p:spPr>
          <a:xfrm>
            <a:off x="785019" y="4743847"/>
            <a:ext cx="6049963" cy="279202"/>
          </a:xfrm>
          <a:prstGeom prst="rect">
            <a:avLst/>
          </a:prstGeom>
          <a:noFill/>
          <a:ln/>
        </p:spPr>
        <p:txBody>
          <a:bodyPr wrap="none" lIns="0" tIns="0" rIns="0" bIns="0" rtlCol="0" anchor="t"/>
          <a:lstStyle/>
          <a:p>
            <a:pPr>
              <a:lnSpc>
                <a:spcPts val="2167"/>
              </a:lnSpc>
            </a:pPr>
            <a:r>
              <a:rPr lang="en-US" sz="1667" dirty="0">
                <a:solidFill>
                  <a:srgbClr val="15213F"/>
                </a:solidFill>
                <a:ea typeface="Roboto" pitchFamily="34" charset="-122"/>
                <a:cs typeface="Roboto" pitchFamily="34" charset="-120"/>
              </a:rPr>
              <a:t>Cellulites, plaies chroniques infectées</a:t>
            </a:r>
            <a:endParaRPr lang="en-US" sz="1667" dirty="0"/>
          </a:p>
        </p:txBody>
      </p:sp>
      <p:sp>
        <p:nvSpPr>
          <p:cNvPr id="13" name="Shape 10"/>
          <p:cNvSpPr/>
          <p:nvPr/>
        </p:nvSpPr>
        <p:spPr>
          <a:xfrm>
            <a:off x="610593" y="5371902"/>
            <a:ext cx="6398816" cy="1005284"/>
          </a:xfrm>
          <a:prstGeom prst="roundRect">
            <a:avLst>
              <a:gd name="adj" fmla="val 2603"/>
            </a:avLst>
          </a:prstGeom>
          <a:solidFill>
            <a:srgbClr val="E9ECF2"/>
          </a:solidFill>
          <a:ln/>
        </p:spPr>
        <p:txBody>
          <a:bodyPr/>
          <a:lstStyle/>
          <a:p>
            <a:endParaRPr lang="fr-BE"/>
          </a:p>
        </p:txBody>
      </p:sp>
      <p:sp>
        <p:nvSpPr>
          <p:cNvPr id="14" name="Text 11"/>
          <p:cNvSpPr/>
          <p:nvPr/>
        </p:nvSpPr>
        <p:spPr>
          <a:xfrm>
            <a:off x="785020" y="5546329"/>
            <a:ext cx="2493169" cy="272554"/>
          </a:xfrm>
          <a:prstGeom prst="rect">
            <a:avLst/>
          </a:prstGeom>
          <a:noFill/>
          <a:ln/>
        </p:spPr>
        <p:txBody>
          <a:bodyPr wrap="none" lIns="0" tIns="0" rIns="0" bIns="0" rtlCol="0" anchor="t"/>
          <a:lstStyle/>
          <a:p>
            <a:pPr>
              <a:lnSpc>
                <a:spcPts val="2125"/>
              </a:lnSpc>
            </a:pPr>
            <a:r>
              <a:rPr lang="en-US" sz="2333" u="sng" dirty="0">
                <a:solidFill>
                  <a:srgbClr val="15213F"/>
                </a:solidFill>
                <a:ea typeface="Roboto Slab" pitchFamily="34" charset="-122"/>
                <a:cs typeface="Roboto Slab" pitchFamily="34" charset="-120"/>
              </a:rPr>
              <a:t>Endocardites stabilisées</a:t>
            </a:r>
            <a:endParaRPr lang="en-US" sz="2333" u="sng" dirty="0"/>
          </a:p>
        </p:txBody>
      </p:sp>
      <p:sp>
        <p:nvSpPr>
          <p:cNvPr id="15" name="Text 12"/>
          <p:cNvSpPr/>
          <p:nvPr/>
        </p:nvSpPr>
        <p:spPr>
          <a:xfrm>
            <a:off x="785019" y="5923557"/>
            <a:ext cx="6049963" cy="279202"/>
          </a:xfrm>
          <a:prstGeom prst="rect">
            <a:avLst/>
          </a:prstGeom>
          <a:noFill/>
          <a:ln/>
        </p:spPr>
        <p:txBody>
          <a:bodyPr wrap="none" lIns="0" tIns="0" rIns="0" bIns="0" rtlCol="0" anchor="t"/>
          <a:lstStyle/>
          <a:p>
            <a:pPr>
              <a:lnSpc>
                <a:spcPts val="2167"/>
              </a:lnSpc>
            </a:pPr>
            <a:r>
              <a:rPr lang="en-US" sz="1667" dirty="0">
                <a:solidFill>
                  <a:srgbClr val="15213F"/>
                </a:solidFill>
                <a:ea typeface="Roboto" pitchFamily="34" charset="-122"/>
                <a:cs typeface="Roboto" pitchFamily="34" charset="-120"/>
              </a:rPr>
              <a:t>Après phase aiguë hospitalière</a:t>
            </a:r>
            <a:endParaRPr lang="en-US" sz="1667" dirty="0"/>
          </a:p>
        </p:txBody>
      </p:sp>
    </p:spTree>
    <p:extLst>
      <p:ext uri="{BB962C8B-B14F-4D97-AF65-F5344CB8AC3E}">
        <p14:creationId xmlns:p14="http://schemas.microsoft.com/office/powerpoint/2010/main" val="3618362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79517" y="749301"/>
            <a:ext cx="6062960" cy="542429"/>
          </a:xfrm>
          <a:prstGeom prst="rect">
            <a:avLst/>
          </a:prstGeom>
          <a:noFill/>
          <a:ln/>
        </p:spPr>
        <p:txBody>
          <a:bodyPr wrap="none" lIns="0" tIns="0" rIns="0" bIns="0" rtlCol="0" anchor="t"/>
          <a:lstStyle/>
          <a:p>
            <a:pPr>
              <a:lnSpc>
                <a:spcPts val="4250"/>
              </a:lnSpc>
            </a:pPr>
            <a:r>
              <a:rPr lang="en-US" sz="3417" b="1" dirty="0">
                <a:solidFill>
                  <a:srgbClr val="3257B8"/>
                </a:solidFill>
                <a:ea typeface="Roboto Slab" pitchFamily="34" charset="-122"/>
                <a:cs typeface="Roboto Slab" pitchFamily="34" charset="-120"/>
              </a:rPr>
              <a:t>Notre approche collaboratrice</a:t>
            </a:r>
            <a:endParaRPr lang="en-US" sz="3417" b="1" dirty="0"/>
          </a:p>
        </p:txBody>
      </p:sp>
      <p:sp>
        <p:nvSpPr>
          <p:cNvPr id="4" name="Shape 1"/>
          <p:cNvSpPr/>
          <p:nvPr/>
        </p:nvSpPr>
        <p:spPr>
          <a:xfrm>
            <a:off x="5179517" y="1552080"/>
            <a:ext cx="173533" cy="1041499"/>
          </a:xfrm>
          <a:prstGeom prst="roundRect">
            <a:avLst>
              <a:gd name="adj" fmla="val 15005"/>
            </a:avLst>
          </a:prstGeom>
          <a:solidFill>
            <a:srgbClr val="E9ECF2"/>
          </a:solidFill>
          <a:ln/>
        </p:spPr>
        <p:txBody>
          <a:bodyPr/>
          <a:lstStyle/>
          <a:p>
            <a:endParaRPr lang="fr-BE"/>
          </a:p>
        </p:txBody>
      </p:sp>
      <p:sp>
        <p:nvSpPr>
          <p:cNvPr id="5" name="Text 2"/>
          <p:cNvSpPr/>
          <p:nvPr/>
        </p:nvSpPr>
        <p:spPr>
          <a:xfrm>
            <a:off x="5526583" y="1725613"/>
            <a:ext cx="2169815" cy="271165"/>
          </a:xfrm>
          <a:prstGeom prst="rect">
            <a:avLst/>
          </a:prstGeom>
          <a:noFill/>
          <a:ln/>
        </p:spPr>
        <p:txBody>
          <a:bodyPr wrap="none" lIns="0" tIns="0" rIns="0" bIns="0" rtlCol="0" anchor="t"/>
          <a:lstStyle/>
          <a:p>
            <a:pPr>
              <a:lnSpc>
                <a:spcPts val="2125"/>
              </a:lnSpc>
            </a:pPr>
            <a:r>
              <a:rPr lang="en-US" sz="2000" b="1" dirty="0">
                <a:solidFill>
                  <a:srgbClr val="15213F"/>
                </a:solidFill>
                <a:ea typeface="Roboto Slab" pitchFamily="34" charset="-122"/>
                <a:cs typeface="Roboto Slab" pitchFamily="34" charset="-120"/>
              </a:rPr>
              <a:t>Évaluation initiale</a:t>
            </a:r>
            <a:endParaRPr lang="en-US" sz="2000" b="1" dirty="0"/>
          </a:p>
        </p:txBody>
      </p:sp>
      <p:sp>
        <p:nvSpPr>
          <p:cNvPr id="6" name="Text 3"/>
          <p:cNvSpPr/>
          <p:nvPr/>
        </p:nvSpPr>
        <p:spPr>
          <a:xfrm>
            <a:off x="5526583" y="2100858"/>
            <a:ext cx="6057900" cy="277813"/>
          </a:xfrm>
          <a:prstGeom prst="rect">
            <a:avLst/>
          </a:prstGeom>
          <a:noFill/>
          <a:ln/>
        </p:spPr>
        <p:txBody>
          <a:bodyPr wrap="none" lIns="0" tIns="0" rIns="0" bIns="0" rtlCol="0" anchor="t"/>
          <a:lstStyle/>
          <a:p>
            <a:pPr>
              <a:lnSpc>
                <a:spcPts val="2167"/>
              </a:lnSpc>
            </a:pPr>
            <a:r>
              <a:rPr lang="en-US" sz="1333" dirty="0">
                <a:solidFill>
                  <a:srgbClr val="15213F"/>
                </a:solidFill>
                <a:latin typeface="Roboto" pitchFamily="34" charset="0"/>
                <a:ea typeface="Roboto" pitchFamily="34" charset="-122"/>
                <a:cs typeface="Roboto" pitchFamily="34" charset="-120"/>
              </a:rPr>
              <a:t>Critères d'éligibilité et stabilité du patient</a:t>
            </a:r>
            <a:endParaRPr lang="en-US" sz="1333" dirty="0"/>
          </a:p>
        </p:txBody>
      </p:sp>
      <p:sp>
        <p:nvSpPr>
          <p:cNvPr id="7" name="Shape 4"/>
          <p:cNvSpPr/>
          <p:nvPr/>
        </p:nvSpPr>
        <p:spPr>
          <a:xfrm>
            <a:off x="5439867" y="2723754"/>
            <a:ext cx="173533" cy="1041499"/>
          </a:xfrm>
          <a:prstGeom prst="roundRect">
            <a:avLst>
              <a:gd name="adj" fmla="val 15005"/>
            </a:avLst>
          </a:prstGeom>
          <a:solidFill>
            <a:srgbClr val="E9ECF2"/>
          </a:solidFill>
          <a:ln/>
        </p:spPr>
        <p:txBody>
          <a:bodyPr/>
          <a:lstStyle/>
          <a:p>
            <a:endParaRPr lang="fr-BE"/>
          </a:p>
        </p:txBody>
      </p:sp>
      <p:sp>
        <p:nvSpPr>
          <p:cNvPr id="8" name="Text 5"/>
          <p:cNvSpPr/>
          <p:nvPr/>
        </p:nvSpPr>
        <p:spPr>
          <a:xfrm>
            <a:off x="5786933" y="2897287"/>
            <a:ext cx="2169815" cy="271165"/>
          </a:xfrm>
          <a:prstGeom prst="rect">
            <a:avLst/>
          </a:prstGeom>
          <a:noFill/>
          <a:ln/>
        </p:spPr>
        <p:txBody>
          <a:bodyPr wrap="none" lIns="0" tIns="0" rIns="0" bIns="0" rtlCol="0" anchor="t"/>
          <a:lstStyle/>
          <a:p>
            <a:pPr>
              <a:lnSpc>
                <a:spcPts val="2125"/>
              </a:lnSpc>
            </a:pPr>
            <a:r>
              <a:rPr lang="en-US" sz="2000" b="1" dirty="0">
                <a:solidFill>
                  <a:srgbClr val="15213F"/>
                </a:solidFill>
                <a:ea typeface="Roboto Slab" pitchFamily="34" charset="-122"/>
                <a:cs typeface="Roboto Slab" pitchFamily="34" charset="-120"/>
              </a:rPr>
              <a:t>Élaboration du plan</a:t>
            </a:r>
            <a:endParaRPr lang="en-US" sz="2000" b="1" dirty="0"/>
          </a:p>
        </p:txBody>
      </p:sp>
      <p:sp>
        <p:nvSpPr>
          <p:cNvPr id="9" name="Text 6"/>
          <p:cNvSpPr/>
          <p:nvPr/>
        </p:nvSpPr>
        <p:spPr>
          <a:xfrm>
            <a:off x="5786933" y="3272532"/>
            <a:ext cx="5797550" cy="277813"/>
          </a:xfrm>
          <a:prstGeom prst="rect">
            <a:avLst/>
          </a:prstGeom>
          <a:noFill/>
          <a:ln/>
        </p:spPr>
        <p:txBody>
          <a:bodyPr wrap="none" lIns="0" tIns="0" rIns="0" bIns="0" rtlCol="0" anchor="t"/>
          <a:lstStyle/>
          <a:p>
            <a:pPr>
              <a:lnSpc>
                <a:spcPts val="2167"/>
              </a:lnSpc>
            </a:pPr>
            <a:r>
              <a:rPr lang="en-US" sz="1667" dirty="0">
                <a:solidFill>
                  <a:srgbClr val="15213F"/>
                </a:solidFill>
                <a:ea typeface="Roboto" pitchFamily="34" charset="-122"/>
                <a:cs typeface="Roboto" pitchFamily="34" charset="-120"/>
              </a:rPr>
              <a:t>Protocole de soins personnalisé et coordonné</a:t>
            </a:r>
            <a:endParaRPr lang="en-US" sz="1667" dirty="0"/>
          </a:p>
        </p:txBody>
      </p:sp>
      <p:sp>
        <p:nvSpPr>
          <p:cNvPr id="10" name="Shape 7"/>
          <p:cNvSpPr/>
          <p:nvPr/>
        </p:nvSpPr>
        <p:spPr>
          <a:xfrm>
            <a:off x="5700217" y="3895428"/>
            <a:ext cx="173533" cy="1041499"/>
          </a:xfrm>
          <a:prstGeom prst="roundRect">
            <a:avLst>
              <a:gd name="adj" fmla="val 15005"/>
            </a:avLst>
          </a:prstGeom>
          <a:solidFill>
            <a:srgbClr val="E9ECF2"/>
          </a:solidFill>
          <a:ln/>
        </p:spPr>
        <p:txBody>
          <a:bodyPr/>
          <a:lstStyle/>
          <a:p>
            <a:endParaRPr lang="fr-BE"/>
          </a:p>
        </p:txBody>
      </p:sp>
      <p:sp>
        <p:nvSpPr>
          <p:cNvPr id="11" name="Text 8"/>
          <p:cNvSpPr/>
          <p:nvPr/>
        </p:nvSpPr>
        <p:spPr>
          <a:xfrm>
            <a:off x="6047283" y="4068961"/>
            <a:ext cx="2169815" cy="271165"/>
          </a:xfrm>
          <a:prstGeom prst="rect">
            <a:avLst/>
          </a:prstGeom>
          <a:noFill/>
          <a:ln/>
        </p:spPr>
        <p:txBody>
          <a:bodyPr wrap="none" lIns="0" tIns="0" rIns="0" bIns="0" rtlCol="0" anchor="t"/>
          <a:lstStyle/>
          <a:p>
            <a:pPr>
              <a:lnSpc>
                <a:spcPts val="2125"/>
              </a:lnSpc>
            </a:pPr>
            <a:r>
              <a:rPr lang="en-US" sz="2000" b="1" dirty="0">
                <a:solidFill>
                  <a:srgbClr val="15213F"/>
                </a:solidFill>
                <a:ea typeface="Roboto Slab" pitchFamily="34" charset="-122"/>
                <a:cs typeface="Roboto Slab" pitchFamily="34" charset="-120"/>
              </a:rPr>
              <a:t>Mise en œuvre</a:t>
            </a:r>
            <a:endParaRPr lang="en-US" sz="2000" b="1" dirty="0"/>
          </a:p>
        </p:txBody>
      </p:sp>
      <p:sp>
        <p:nvSpPr>
          <p:cNvPr id="12" name="Text 9"/>
          <p:cNvSpPr/>
          <p:nvPr/>
        </p:nvSpPr>
        <p:spPr>
          <a:xfrm>
            <a:off x="6047283" y="4444207"/>
            <a:ext cx="5537200" cy="277813"/>
          </a:xfrm>
          <a:prstGeom prst="rect">
            <a:avLst/>
          </a:prstGeom>
          <a:noFill/>
          <a:ln/>
        </p:spPr>
        <p:txBody>
          <a:bodyPr wrap="none" lIns="0" tIns="0" rIns="0" bIns="0" rtlCol="0" anchor="t"/>
          <a:lstStyle/>
          <a:p>
            <a:pPr>
              <a:lnSpc>
                <a:spcPts val="2167"/>
              </a:lnSpc>
            </a:pPr>
            <a:r>
              <a:rPr lang="en-US" sz="1667" dirty="0">
                <a:solidFill>
                  <a:srgbClr val="15213F"/>
                </a:solidFill>
                <a:ea typeface="Roboto" pitchFamily="34" charset="-122"/>
                <a:cs typeface="Roboto" pitchFamily="34" charset="-120"/>
              </a:rPr>
              <a:t>Transfert sécurisé et début des soins à domicile</a:t>
            </a:r>
            <a:endParaRPr lang="en-US" sz="1667" dirty="0"/>
          </a:p>
        </p:txBody>
      </p:sp>
      <p:sp>
        <p:nvSpPr>
          <p:cNvPr id="13" name="Shape 10"/>
          <p:cNvSpPr/>
          <p:nvPr/>
        </p:nvSpPr>
        <p:spPr>
          <a:xfrm>
            <a:off x="5960666" y="5067102"/>
            <a:ext cx="173533" cy="1041499"/>
          </a:xfrm>
          <a:prstGeom prst="roundRect">
            <a:avLst>
              <a:gd name="adj" fmla="val 15005"/>
            </a:avLst>
          </a:prstGeom>
          <a:solidFill>
            <a:srgbClr val="E9ECF2"/>
          </a:solidFill>
          <a:ln/>
        </p:spPr>
        <p:txBody>
          <a:bodyPr/>
          <a:lstStyle/>
          <a:p>
            <a:endParaRPr lang="fr-BE"/>
          </a:p>
        </p:txBody>
      </p:sp>
      <p:sp>
        <p:nvSpPr>
          <p:cNvPr id="14" name="Text 11"/>
          <p:cNvSpPr/>
          <p:nvPr/>
        </p:nvSpPr>
        <p:spPr>
          <a:xfrm>
            <a:off x="6307733" y="5240635"/>
            <a:ext cx="2169815" cy="271165"/>
          </a:xfrm>
          <a:prstGeom prst="rect">
            <a:avLst/>
          </a:prstGeom>
          <a:noFill/>
          <a:ln/>
        </p:spPr>
        <p:txBody>
          <a:bodyPr wrap="none" lIns="0" tIns="0" rIns="0" bIns="0" rtlCol="0" anchor="t"/>
          <a:lstStyle/>
          <a:p>
            <a:pPr>
              <a:lnSpc>
                <a:spcPts val="2125"/>
              </a:lnSpc>
            </a:pPr>
            <a:r>
              <a:rPr lang="en-US" sz="2000" b="1" dirty="0">
                <a:solidFill>
                  <a:srgbClr val="15213F"/>
                </a:solidFill>
                <a:ea typeface="Roboto" panose="020B0604020202020204" charset="0"/>
                <a:cs typeface="Roboto Slab" pitchFamily="34" charset="-120"/>
              </a:rPr>
              <a:t>Suivi et adaptation</a:t>
            </a:r>
            <a:endParaRPr lang="en-US" sz="2000" b="1" dirty="0">
              <a:ea typeface="Roboto" panose="020B0604020202020204" charset="0"/>
            </a:endParaRPr>
          </a:p>
        </p:txBody>
      </p:sp>
      <p:sp>
        <p:nvSpPr>
          <p:cNvPr id="15" name="Text 12"/>
          <p:cNvSpPr/>
          <p:nvPr/>
        </p:nvSpPr>
        <p:spPr>
          <a:xfrm>
            <a:off x="6307733" y="5615881"/>
            <a:ext cx="5276751" cy="277813"/>
          </a:xfrm>
          <a:prstGeom prst="rect">
            <a:avLst/>
          </a:prstGeom>
          <a:noFill/>
          <a:ln/>
        </p:spPr>
        <p:txBody>
          <a:bodyPr wrap="none" lIns="0" tIns="0" rIns="0" bIns="0" rtlCol="0" anchor="t"/>
          <a:lstStyle/>
          <a:p>
            <a:pPr>
              <a:lnSpc>
                <a:spcPts val="2167"/>
              </a:lnSpc>
            </a:pPr>
            <a:r>
              <a:rPr lang="en-US" sz="1667" dirty="0">
                <a:solidFill>
                  <a:srgbClr val="15213F"/>
                </a:solidFill>
                <a:ea typeface="Roboto" pitchFamily="34" charset="-122"/>
                <a:cs typeface="Roboto" pitchFamily="34" charset="-120"/>
              </a:rPr>
              <a:t>Évaluations régulières et ajustements thérapeutiques</a:t>
            </a:r>
            <a:endParaRPr lang="en-US" sz="1667" dirty="0"/>
          </a:p>
        </p:txBody>
      </p:sp>
      <p:sp>
        <p:nvSpPr>
          <p:cNvPr id="16" name="Rectangle 15">
            <a:extLst>
              <a:ext uri="{FF2B5EF4-FFF2-40B4-BE49-F238E27FC236}">
                <a16:creationId xmlns:a16="http://schemas.microsoft.com/office/drawing/2014/main" id="{1E654295-D72B-467F-9926-605DB642C173}"/>
              </a:ext>
            </a:extLst>
          </p:cNvPr>
          <p:cNvSpPr/>
          <p:nvPr/>
        </p:nvSpPr>
        <p:spPr>
          <a:xfrm>
            <a:off x="10594259" y="6464710"/>
            <a:ext cx="1515806" cy="3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500"/>
          </a:p>
        </p:txBody>
      </p:sp>
    </p:spTree>
    <p:extLst>
      <p:ext uri="{BB962C8B-B14F-4D97-AF65-F5344CB8AC3E}">
        <p14:creationId xmlns:p14="http://schemas.microsoft.com/office/powerpoint/2010/main" val="2295487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1546027"/>
            <a:ext cx="6297018" cy="2362597"/>
          </a:xfrm>
          <a:prstGeom prst="rect">
            <a:avLst/>
          </a:prstGeom>
          <a:noFill/>
          <a:ln/>
        </p:spPr>
        <p:txBody>
          <a:bodyPr wrap="square" lIns="0" tIns="0" rIns="0" bIns="0" rtlCol="0" anchor="t"/>
          <a:lstStyle/>
          <a:p>
            <a:pPr>
              <a:lnSpc>
                <a:spcPts val="4625"/>
              </a:lnSpc>
            </a:pPr>
            <a:r>
              <a:rPr lang="en-US" sz="3708" dirty="0">
                <a:solidFill>
                  <a:srgbClr val="091C53"/>
                </a:solidFill>
                <a:ea typeface="Instrument Sans Semi Bold" pitchFamily="34" charset="-122"/>
                <a:cs typeface="Instrument Sans Semi Bold" pitchFamily="34" charset="-120"/>
              </a:rPr>
              <a:t>L'Hospitalisation à Domicile : une prise en charge hospitalière au cœur de </a:t>
            </a:r>
            <a:r>
              <a:rPr lang="en-US" sz="3708" b="1" u="sng" dirty="0">
                <a:solidFill>
                  <a:srgbClr val="091C53"/>
                </a:solidFill>
                <a:ea typeface="Instrument Sans Semi Bold" pitchFamily="34" charset="-122"/>
                <a:cs typeface="Instrument Sans Semi Bold" pitchFamily="34" charset="-120"/>
              </a:rPr>
              <a:t>la première ligne</a:t>
            </a:r>
            <a:endParaRPr lang="en-US" sz="3708" b="1" u="sng" dirty="0"/>
          </a:p>
        </p:txBody>
      </p:sp>
      <p:sp>
        <p:nvSpPr>
          <p:cNvPr id="5" name="Text 2"/>
          <p:cNvSpPr/>
          <p:nvPr/>
        </p:nvSpPr>
        <p:spPr>
          <a:xfrm>
            <a:off x="661492" y="4707136"/>
            <a:ext cx="6297018" cy="604838"/>
          </a:xfrm>
          <a:prstGeom prst="rect">
            <a:avLst/>
          </a:prstGeom>
          <a:noFill/>
          <a:ln/>
        </p:spPr>
        <p:txBody>
          <a:bodyPr wrap="square" lIns="0" tIns="0" rIns="0" bIns="0" rtlCol="0" anchor="t"/>
          <a:lstStyle/>
          <a:p>
            <a:pPr>
              <a:lnSpc>
                <a:spcPts val="2375"/>
              </a:lnSpc>
            </a:pPr>
            <a:endParaRPr lang="en-US"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1365" y="472480"/>
            <a:ext cx="4295973" cy="536972"/>
          </a:xfrm>
          <a:prstGeom prst="rect">
            <a:avLst/>
          </a:prstGeom>
          <a:noFill/>
          <a:ln/>
        </p:spPr>
        <p:txBody>
          <a:bodyPr wrap="none" lIns="0" tIns="0" rIns="0" bIns="0" rtlCol="0" anchor="t"/>
          <a:lstStyle/>
          <a:p>
            <a:pPr>
              <a:lnSpc>
                <a:spcPts val="4208"/>
              </a:lnSpc>
            </a:pPr>
            <a:r>
              <a:rPr lang="en-US" sz="3375" dirty="0">
                <a:solidFill>
                  <a:srgbClr val="091C53"/>
                </a:solidFill>
                <a:ea typeface="Instrument Sans Semi Bold" pitchFamily="34" charset="-122"/>
                <a:cs typeface="Instrument Sans Semi Bold" pitchFamily="34" charset="-120"/>
              </a:rPr>
              <a:t>Introduction à l'HAD</a:t>
            </a:r>
            <a:endParaRPr lang="en-US" sz="3375" dirty="0"/>
          </a:p>
        </p:txBody>
      </p:sp>
      <p:sp>
        <p:nvSpPr>
          <p:cNvPr id="3" name="Text 1"/>
          <p:cNvSpPr/>
          <p:nvPr/>
        </p:nvSpPr>
        <p:spPr>
          <a:xfrm>
            <a:off x="601365" y="1421706"/>
            <a:ext cx="5285085" cy="824806"/>
          </a:xfrm>
          <a:prstGeom prst="rect">
            <a:avLst/>
          </a:prstGeom>
          <a:noFill/>
          <a:ln/>
        </p:spPr>
        <p:txBody>
          <a:bodyPr wrap="square" lIns="0" tIns="0" rIns="0" bIns="0" rtlCol="0" anchor="t"/>
          <a:lstStyle/>
          <a:p>
            <a:r>
              <a:rPr lang="en-US" sz="2000" dirty="0">
                <a:solidFill>
                  <a:srgbClr val="1E3063"/>
                </a:solidFill>
                <a:ea typeface="Instrument Sans Medium" pitchFamily="34" charset="-122"/>
                <a:cs typeface="Instrument Sans Medium" pitchFamily="34" charset="-120"/>
              </a:rPr>
              <a:t>L'HAD permet de dispenser à domicile des soins habituellement réalisés à l'hôpital, assurant ainsi la continuité des soins tout en maintenant le patient dans son environnement familier.</a:t>
            </a:r>
            <a:endParaRPr lang="en-US" sz="2000" dirty="0"/>
          </a:p>
        </p:txBody>
      </p:sp>
      <p:sp>
        <p:nvSpPr>
          <p:cNvPr id="4" name="Text 2"/>
          <p:cNvSpPr/>
          <p:nvPr/>
        </p:nvSpPr>
        <p:spPr>
          <a:xfrm>
            <a:off x="595015" y="2952251"/>
            <a:ext cx="5285085" cy="549870"/>
          </a:xfrm>
          <a:prstGeom prst="rect">
            <a:avLst/>
          </a:prstGeom>
          <a:noFill/>
          <a:ln/>
        </p:spPr>
        <p:txBody>
          <a:bodyPr wrap="square" lIns="0" tIns="0" rIns="0" bIns="0" rtlCol="0" anchor="t"/>
          <a:lstStyle/>
          <a:p>
            <a:r>
              <a:rPr lang="en-US" sz="2000" dirty="0">
                <a:solidFill>
                  <a:srgbClr val="1E3063"/>
                </a:solidFill>
                <a:ea typeface="Instrument Sans Medium" pitchFamily="34" charset="-122"/>
                <a:cs typeface="Instrument Sans Medium" pitchFamily="34" charset="-120"/>
              </a:rPr>
              <a:t>Cette approche repose sur un </a:t>
            </a:r>
            <a:r>
              <a:rPr lang="en-US" sz="2000" b="1" dirty="0">
                <a:solidFill>
                  <a:srgbClr val="1E3063"/>
                </a:solidFill>
                <a:ea typeface="Instrument Sans Medium" pitchFamily="34" charset="-122"/>
                <a:cs typeface="Instrument Sans Medium" pitchFamily="34" charset="-120"/>
              </a:rPr>
              <a:t>partenariat essentiel</a:t>
            </a:r>
            <a:r>
              <a:rPr lang="en-US" sz="2000" dirty="0">
                <a:solidFill>
                  <a:srgbClr val="1E3063"/>
                </a:solidFill>
                <a:ea typeface="Instrument Sans Medium" pitchFamily="34" charset="-122"/>
                <a:cs typeface="Instrument Sans Medium" pitchFamily="34" charset="-120"/>
              </a:rPr>
              <a:t> avec vous, le </a:t>
            </a:r>
            <a:r>
              <a:rPr lang="en-US" sz="2000" b="1" dirty="0">
                <a:solidFill>
                  <a:srgbClr val="1E3063"/>
                </a:solidFill>
                <a:ea typeface="Instrument Sans Medium" pitchFamily="34" charset="-122"/>
                <a:cs typeface="Instrument Sans Medium" pitchFamily="34" charset="-120"/>
              </a:rPr>
              <a:t>médecin généraliste</a:t>
            </a:r>
            <a:r>
              <a:rPr lang="en-US" sz="2000" dirty="0">
                <a:solidFill>
                  <a:srgbClr val="1E3063"/>
                </a:solidFill>
                <a:ea typeface="Instrument Sans Medium" pitchFamily="34" charset="-122"/>
                <a:cs typeface="Instrument Sans Medium" pitchFamily="34" charset="-120"/>
              </a:rPr>
              <a:t>, pour garantir une </a:t>
            </a:r>
            <a:r>
              <a:rPr lang="en-US" sz="2000" b="1" dirty="0">
                <a:solidFill>
                  <a:srgbClr val="1E3063"/>
                </a:solidFill>
                <a:ea typeface="Instrument Sans Medium" pitchFamily="34" charset="-122"/>
                <a:cs typeface="Instrument Sans Medium" pitchFamily="34" charset="-120"/>
              </a:rPr>
              <a:t>prise en charge optimale</a:t>
            </a:r>
            <a:r>
              <a:rPr lang="en-US" sz="2000" dirty="0">
                <a:solidFill>
                  <a:srgbClr val="1E3063"/>
                </a:solidFill>
                <a:ea typeface="Instrument Sans Medium" pitchFamily="34" charset="-122"/>
                <a:cs typeface="Instrument Sans Medium" pitchFamily="34" charset="-120"/>
              </a:rPr>
              <a:t>.</a:t>
            </a:r>
            <a:endParaRPr lang="en-US" sz="2000" dirty="0"/>
          </a:p>
        </p:txBody>
      </p:sp>
      <p:pic>
        <p:nvPicPr>
          <p:cNvPr id="5" name="Image 0" descr="preencoded.png"/>
          <p:cNvPicPr>
            <a:picLocks noChangeAspect="1"/>
          </p:cNvPicPr>
          <p:nvPr/>
        </p:nvPicPr>
        <p:blipFill>
          <a:blip r:embed="rId3"/>
          <a:stretch>
            <a:fillRect/>
          </a:stretch>
        </p:blipFill>
        <p:spPr>
          <a:xfrm>
            <a:off x="6311900" y="1460401"/>
            <a:ext cx="5285085" cy="528508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1945" y="504726"/>
            <a:ext cx="7601843" cy="573187"/>
          </a:xfrm>
          <a:prstGeom prst="rect">
            <a:avLst/>
          </a:prstGeom>
          <a:noFill/>
          <a:ln/>
        </p:spPr>
        <p:txBody>
          <a:bodyPr wrap="none" lIns="0" tIns="0" rIns="0" bIns="0" rtlCol="0" anchor="t"/>
          <a:lstStyle/>
          <a:p>
            <a:pPr>
              <a:lnSpc>
                <a:spcPts val="4500"/>
              </a:lnSpc>
            </a:pPr>
            <a:r>
              <a:rPr lang="en-US" sz="3583" dirty="0">
                <a:solidFill>
                  <a:srgbClr val="091C53"/>
                </a:solidFill>
                <a:ea typeface="Instrument Sans Semi Bold" pitchFamily="34" charset="-122"/>
                <a:cs typeface="Instrument Sans Semi Bold" pitchFamily="34" charset="-120"/>
              </a:rPr>
              <a:t>Dans quels cas proposer une HAD ?</a:t>
            </a:r>
            <a:endParaRPr lang="en-US" sz="3583" dirty="0"/>
          </a:p>
        </p:txBody>
      </p:sp>
      <p:sp>
        <p:nvSpPr>
          <p:cNvPr id="3" name="Shape 1"/>
          <p:cNvSpPr/>
          <p:nvPr/>
        </p:nvSpPr>
        <p:spPr>
          <a:xfrm>
            <a:off x="641945" y="1719759"/>
            <a:ext cx="3513733" cy="2524323"/>
          </a:xfrm>
          <a:prstGeom prst="roundRect">
            <a:avLst>
              <a:gd name="adj" fmla="val 4830"/>
            </a:avLst>
          </a:prstGeom>
          <a:solidFill>
            <a:srgbClr val="FFFFFF"/>
          </a:solidFill>
          <a:ln/>
        </p:spPr>
        <p:txBody>
          <a:bodyPr/>
          <a:lstStyle/>
          <a:p>
            <a:endParaRPr lang="fr-BE"/>
          </a:p>
        </p:txBody>
      </p:sp>
      <p:sp>
        <p:nvSpPr>
          <p:cNvPr id="4" name="Shape 2"/>
          <p:cNvSpPr/>
          <p:nvPr/>
        </p:nvSpPr>
        <p:spPr>
          <a:xfrm>
            <a:off x="641945" y="1694358"/>
            <a:ext cx="3513733" cy="101600"/>
          </a:xfrm>
          <a:prstGeom prst="roundRect">
            <a:avLst>
              <a:gd name="adj" fmla="val 162477"/>
            </a:avLst>
          </a:prstGeom>
          <a:solidFill>
            <a:srgbClr val="84C1FA"/>
          </a:solidFill>
          <a:ln/>
        </p:spPr>
        <p:txBody>
          <a:bodyPr/>
          <a:lstStyle/>
          <a:p>
            <a:endParaRPr lang="fr-BE"/>
          </a:p>
        </p:txBody>
      </p:sp>
      <p:sp>
        <p:nvSpPr>
          <p:cNvPr id="5" name="Shape 3"/>
          <p:cNvSpPr/>
          <p:nvPr/>
        </p:nvSpPr>
        <p:spPr>
          <a:xfrm>
            <a:off x="2123728" y="1444724"/>
            <a:ext cx="550168" cy="550168"/>
          </a:xfrm>
          <a:prstGeom prst="roundRect">
            <a:avLst>
              <a:gd name="adj" fmla="val 138503"/>
            </a:avLst>
          </a:prstGeom>
          <a:solidFill>
            <a:srgbClr val="84C1FA"/>
          </a:solidFill>
          <a:ln/>
        </p:spPr>
        <p:txBody>
          <a:bodyPr/>
          <a:lstStyle/>
          <a:p>
            <a:endParaRPr lang="fr-BE"/>
          </a:p>
        </p:txBody>
      </p:sp>
      <p:pic>
        <p:nvPicPr>
          <p:cNvPr id="6" name="Image 0" descr="preencoded.png"/>
          <p:cNvPicPr>
            <a:picLocks noChangeAspect="1"/>
          </p:cNvPicPr>
          <p:nvPr/>
        </p:nvPicPr>
        <p:blipFill>
          <a:blip r:embed="rId3"/>
          <a:stretch>
            <a:fillRect/>
          </a:stretch>
        </p:blipFill>
        <p:spPr>
          <a:xfrm>
            <a:off x="2288729" y="1582242"/>
            <a:ext cx="220068" cy="275034"/>
          </a:xfrm>
          <a:prstGeom prst="rect">
            <a:avLst/>
          </a:prstGeom>
        </p:spPr>
      </p:pic>
      <p:sp>
        <p:nvSpPr>
          <p:cNvPr id="7" name="Text 4"/>
          <p:cNvSpPr/>
          <p:nvPr/>
        </p:nvSpPr>
        <p:spPr>
          <a:xfrm>
            <a:off x="850702" y="2178249"/>
            <a:ext cx="3096220" cy="573088"/>
          </a:xfrm>
          <a:prstGeom prst="rect">
            <a:avLst/>
          </a:prstGeom>
          <a:noFill/>
          <a:ln/>
        </p:spPr>
        <p:txBody>
          <a:bodyPr wrap="square" lIns="0" tIns="0" rIns="0" bIns="0" rtlCol="0" anchor="t"/>
          <a:lstStyle/>
          <a:p>
            <a:pPr>
              <a:lnSpc>
                <a:spcPts val="2250"/>
              </a:lnSpc>
            </a:pPr>
            <a:r>
              <a:rPr lang="en-US" sz="1792" b="1" dirty="0">
                <a:solidFill>
                  <a:srgbClr val="FF0000"/>
                </a:solidFill>
                <a:ea typeface="Instrument Sans Semi Bold" pitchFamily="34" charset="-122"/>
                <a:cs typeface="Instrument Sans Semi Bold" pitchFamily="34" charset="-120"/>
              </a:rPr>
              <a:t>Antibiothérapies intraveineuses</a:t>
            </a:r>
            <a:endParaRPr lang="en-US" sz="1792" b="1" dirty="0">
              <a:solidFill>
                <a:srgbClr val="FF0000"/>
              </a:solidFill>
            </a:endParaRPr>
          </a:p>
        </p:txBody>
      </p:sp>
      <p:sp>
        <p:nvSpPr>
          <p:cNvPr id="8" name="Text 5"/>
          <p:cNvSpPr/>
          <p:nvPr/>
        </p:nvSpPr>
        <p:spPr>
          <a:xfrm>
            <a:off x="850702" y="2861369"/>
            <a:ext cx="3096220" cy="1173957"/>
          </a:xfrm>
          <a:prstGeom prst="rect">
            <a:avLst/>
          </a:prstGeom>
          <a:noFill/>
          <a:ln/>
        </p:spPr>
        <p:txBody>
          <a:bodyPr wrap="square" lIns="0" tIns="0" rIns="0" bIns="0" rtlCol="0" anchor="t"/>
          <a:lstStyle/>
          <a:p>
            <a:pPr>
              <a:lnSpc>
                <a:spcPts val="2292"/>
              </a:lnSpc>
            </a:pPr>
            <a:r>
              <a:rPr lang="en-US" sz="1417" dirty="0">
                <a:solidFill>
                  <a:srgbClr val="1E3063"/>
                </a:solidFill>
                <a:ea typeface="Instrument Sans Medium" pitchFamily="34" charset="-122"/>
                <a:cs typeface="Instrument Sans Medium" pitchFamily="34" charset="-120"/>
              </a:rPr>
              <a:t>Traitement des infections sévères nécessitant une administration par voie intraveineuse sur plusieurs jours</a:t>
            </a:r>
            <a:endParaRPr lang="en-US" sz="1417" dirty="0"/>
          </a:p>
        </p:txBody>
      </p:sp>
      <p:sp>
        <p:nvSpPr>
          <p:cNvPr id="9" name="Shape 6"/>
          <p:cNvSpPr/>
          <p:nvPr/>
        </p:nvSpPr>
        <p:spPr>
          <a:xfrm>
            <a:off x="4339034" y="1719759"/>
            <a:ext cx="3513832" cy="2524323"/>
          </a:xfrm>
          <a:prstGeom prst="roundRect">
            <a:avLst>
              <a:gd name="adj" fmla="val 4830"/>
            </a:avLst>
          </a:prstGeom>
          <a:solidFill>
            <a:srgbClr val="FFFFFF"/>
          </a:solidFill>
          <a:ln/>
        </p:spPr>
        <p:txBody>
          <a:bodyPr/>
          <a:lstStyle/>
          <a:p>
            <a:endParaRPr lang="fr-BE"/>
          </a:p>
        </p:txBody>
      </p:sp>
      <p:sp>
        <p:nvSpPr>
          <p:cNvPr id="10" name="Shape 7"/>
          <p:cNvSpPr/>
          <p:nvPr/>
        </p:nvSpPr>
        <p:spPr>
          <a:xfrm>
            <a:off x="4339034" y="1694358"/>
            <a:ext cx="3513832" cy="101600"/>
          </a:xfrm>
          <a:prstGeom prst="roundRect">
            <a:avLst>
              <a:gd name="adj" fmla="val 162477"/>
            </a:avLst>
          </a:prstGeom>
          <a:solidFill>
            <a:srgbClr val="84C1FA"/>
          </a:solidFill>
          <a:ln/>
        </p:spPr>
        <p:txBody>
          <a:bodyPr/>
          <a:lstStyle/>
          <a:p>
            <a:endParaRPr lang="fr-BE"/>
          </a:p>
        </p:txBody>
      </p:sp>
      <p:sp>
        <p:nvSpPr>
          <p:cNvPr id="11" name="Shape 8"/>
          <p:cNvSpPr/>
          <p:nvPr/>
        </p:nvSpPr>
        <p:spPr>
          <a:xfrm>
            <a:off x="5820817" y="1444724"/>
            <a:ext cx="550168" cy="550168"/>
          </a:xfrm>
          <a:prstGeom prst="roundRect">
            <a:avLst>
              <a:gd name="adj" fmla="val 138503"/>
            </a:avLst>
          </a:prstGeom>
          <a:solidFill>
            <a:srgbClr val="84C1FA"/>
          </a:solidFill>
          <a:ln/>
        </p:spPr>
        <p:txBody>
          <a:bodyPr/>
          <a:lstStyle/>
          <a:p>
            <a:endParaRPr lang="fr-BE"/>
          </a:p>
        </p:txBody>
      </p:sp>
      <p:pic>
        <p:nvPicPr>
          <p:cNvPr id="12" name="Image 1" descr="preencoded.png"/>
          <p:cNvPicPr>
            <a:picLocks noChangeAspect="1"/>
          </p:cNvPicPr>
          <p:nvPr/>
        </p:nvPicPr>
        <p:blipFill>
          <a:blip r:embed="rId4"/>
          <a:stretch>
            <a:fillRect/>
          </a:stretch>
        </p:blipFill>
        <p:spPr>
          <a:xfrm>
            <a:off x="5985818" y="1582242"/>
            <a:ext cx="220068" cy="275034"/>
          </a:xfrm>
          <a:prstGeom prst="rect">
            <a:avLst/>
          </a:prstGeom>
        </p:spPr>
      </p:pic>
      <p:sp>
        <p:nvSpPr>
          <p:cNvPr id="13" name="Text 9"/>
          <p:cNvSpPr/>
          <p:nvPr/>
        </p:nvSpPr>
        <p:spPr>
          <a:xfrm>
            <a:off x="4547791" y="2178249"/>
            <a:ext cx="3096319" cy="573088"/>
          </a:xfrm>
          <a:prstGeom prst="rect">
            <a:avLst/>
          </a:prstGeom>
          <a:noFill/>
          <a:ln/>
        </p:spPr>
        <p:txBody>
          <a:bodyPr wrap="square" lIns="0" tIns="0" rIns="0" bIns="0" rtlCol="0" anchor="t"/>
          <a:lstStyle/>
          <a:p>
            <a:pPr>
              <a:lnSpc>
                <a:spcPts val="2250"/>
              </a:lnSpc>
            </a:pPr>
            <a:r>
              <a:rPr lang="en-US" sz="1792" dirty="0">
                <a:solidFill>
                  <a:srgbClr val="1E3063"/>
                </a:solidFill>
                <a:ea typeface="Instrument Sans Semi Bold" pitchFamily="34" charset="-122"/>
                <a:cs typeface="Instrument Sans Semi Bold" pitchFamily="34" charset="-120"/>
              </a:rPr>
              <a:t>Plaies complexes / soins de stomie</a:t>
            </a:r>
            <a:endParaRPr lang="en-US" sz="1792" dirty="0"/>
          </a:p>
        </p:txBody>
      </p:sp>
      <p:sp>
        <p:nvSpPr>
          <p:cNvPr id="14" name="Text 10"/>
          <p:cNvSpPr/>
          <p:nvPr/>
        </p:nvSpPr>
        <p:spPr>
          <a:xfrm>
            <a:off x="4547791" y="2861369"/>
            <a:ext cx="3096319" cy="1173957"/>
          </a:xfrm>
          <a:prstGeom prst="rect">
            <a:avLst/>
          </a:prstGeom>
          <a:noFill/>
          <a:ln/>
        </p:spPr>
        <p:txBody>
          <a:bodyPr wrap="square" lIns="0" tIns="0" rIns="0" bIns="0" rtlCol="0" anchor="t"/>
          <a:lstStyle/>
          <a:p>
            <a:pPr>
              <a:lnSpc>
                <a:spcPts val="2292"/>
              </a:lnSpc>
            </a:pPr>
            <a:r>
              <a:rPr lang="en-US" sz="1417" dirty="0">
                <a:solidFill>
                  <a:srgbClr val="1E3063"/>
                </a:solidFill>
                <a:ea typeface="Instrument Sans Medium" pitchFamily="34" charset="-122"/>
                <a:cs typeface="Instrument Sans Medium" pitchFamily="34" charset="-120"/>
              </a:rPr>
              <a:t>Prise en charge des plaies chroniques, post-opératoires ou stomies nécessitant une expertise spécifique</a:t>
            </a:r>
            <a:endParaRPr lang="en-US" sz="1417" dirty="0"/>
          </a:p>
        </p:txBody>
      </p:sp>
      <p:sp>
        <p:nvSpPr>
          <p:cNvPr id="15" name="Shape 11"/>
          <p:cNvSpPr/>
          <p:nvPr/>
        </p:nvSpPr>
        <p:spPr>
          <a:xfrm>
            <a:off x="8036223" y="1719759"/>
            <a:ext cx="3513733" cy="2524323"/>
          </a:xfrm>
          <a:prstGeom prst="roundRect">
            <a:avLst>
              <a:gd name="adj" fmla="val 4830"/>
            </a:avLst>
          </a:prstGeom>
          <a:solidFill>
            <a:srgbClr val="FFFFFF"/>
          </a:solidFill>
          <a:ln/>
        </p:spPr>
        <p:txBody>
          <a:bodyPr/>
          <a:lstStyle/>
          <a:p>
            <a:endParaRPr lang="fr-BE"/>
          </a:p>
        </p:txBody>
      </p:sp>
      <p:sp>
        <p:nvSpPr>
          <p:cNvPr id="16" name="Shape 12"/>
          <p:cNvSpPr/>
          <p:nvPr/>
        </p:nvSpPr>
        <p:spPr>
          <a:xfrm>
            <a:off x="8036223" y="1694358"/>
            <a:ext cx="3513733" cy="101600"/>
          </a:xfrm>
          <a:prstGeom prst="roundRect">
            <a:avLst>
              <a:gd name="adj" fmla="val 162477"/>
            </a:avLst>
          </a:prstGeom>
          <a:solidFill>
            <a:srgbClr val="84C1FA"/>
          </a:solidFill>
          <a:ln/>
        </p:spPr>
        <p:txBody>
          <a:bodyPr/>
          <a:lstStyle/>
          <a:p>
            <a:endParaRPr lang="fr-BE"/>
          </a:p>
        </p:txBody>
      </p:sp>
      <p:sp>
        <p:nvSpPr>
          <p:cNvPr id="17" name="Shape 13"/>
          <p:cNvSpPr/>
          <p:nvPr/>
        </p:nvSpPr>
        <p:spPr>
          <a:xfrm>
            <a:off x="9518005" y="1444724"/>
            <a:ext cx="550168" cy="550168"/>
          </a:xfrm>
          <a:prstGeom prst="roundRect">
            <a:avLst>
              <a:gd name="adj" fmla="val 138503"/>
            </a:avLst>
          </a:prstGeom>
          <a:solidFill>
            <a:srgbClr val="84C1FA"/>
          </a:solidFill>
          <a:ln/>
        </p:spPr>
        <p:txBody>
          <a:bodyPr/>
          <a:lstStyle/>
          <a:p>
            <a:endParaRPr lang="fr-BE"/>
          </a:p>
        </p:txBody>
      </p:sp>
      <p:pic>
        <p:nvPicPr>
          <p:cNvPr id="18" name="Image 2" descr="preencoded.png"/>
          <p:cNvPicPr>
            <a:picLocks noChangeAspect="1"/>
          </p:cNvPicPr>
          <p:nvPr/>
        </p:nvPicPr>
        <p:blipFill>
          <a:blip r:embed="rId5"/>
          <a:stretch>
            <a:fillRect/>
          </a:stretch>
        </p:blipFill>
        <p:spPr>
          <a:xfrm>
            <a:off x="9683006" y="1582242"/>
            <a:ext cx="220068" cy="275034"/>
          </a:xfrm>
          <a:prstGeom prst="rect">
            <a:avLst/>
          </a:prstGeom>
        </p:spPr>
      </p:pic>
      <p:sp>
        <p:nvSpPr>
          <p:cNvPr id="19" name="Text 14"/>
          <p:cNvSpPr/>
          <p:nvPr/>
        </p:nvSpPr>
        <p:spPr>
          <a:xfrm>
            <a:off x="8244979" y="2178249"/>
            <a:ext cx="2292648" cy="286544"/>
          </a:xfrm>
          <a:prstGeom prst="rect">
            <a:avLst/>
          </a:prstGeom>
          <a:noFill/>
          <a:ln/>
        </p:spPr>
        <p:txBody>
          <a:bodyPr wrap="none" lIns="0" tIns="0" rIns="0" bIns="0" rtlCol="0" anchor="t"/>
          <a:lstStyle/>
          <a:p>
            <a:pPr>
              <a:lnSpc>
                <a:spcPts val="2250"/>
              </a:lnSpc>
            </a:pPr>
            <a:r>
              <a:rPr lang="en-US" sz="1792" dirty="0">
                <a:solidFill>
                  <a:srgbClr val="1E3063"/>
                </a:solidFill>
                <a:ea typeface="Instrument Sans Semi Bold" pitchFamily="34" charset="-122"/>
                <a:cs typeface="Instrument Sans Semi Bold" pitchFamily="34" charset="-120"/>
              </a:rPr>
              <a:t>Soins palliatifs</a:t>
            </a:r>
            <a:endParaRPr lang="en-US" sz="1792" dirty="0"/>
          </a:p>
        </p:txBody>
      </p:sp>
      <p:sp>
        <p:nvSpPr>
          <p:cNvPr id="20" name="Text 15"/>
          <p:cNvSpPr/>
          <p:nvPr/>
        </p:nvSpPr>
        <p:spPr>
          <a:xfrm>
            <a:off x="8244979" y="2574826"/>
            <a:ext cx="3096220" cy="880468"/>
          </a:xfrm>
          <a:prstGeom prst="rect">
            <a:avLst/>
          </a:prstGeom>
          <a:noFill/>
          <a:ln/>
        </p:spPr>
        <p:txBody>
          <a:bodyPr wrap="square" lIns="0" tIns="0" rIns="0" bIns="0" rtlCol="0" anchor="t"/>
          <a:lstStyle/>
          <a:p>
            <a:pPr>
              <a:lnSpc>
                <a:spcPts val="2292"/>
              </a:lnSpc>
            </a:pPr>
            <a:r>
              <a:rPr lang="en-US" sz="1417" dirty="0">
                <a:solidFill>
                  <a:srgbClr val="1E3063"/>
                </a:solidFill>
                <a:ea typeface="Instrument Sans Medium" pitchFamily="34" charset="-122"/>
                <a:cs typeface="Instrument Sans Medium" pitchFamily="34" charset="-120"/>
              </a:rPr>
              <a:t>Accompagnement de fin de vie dans le confort du domicile avec gestion optimale des symptômes</a:t>
            </a:r>
            <a:endParaRPr lang="en-US" sz="1417" dirty="0"/>
          </a:p>
        </p:txBody>
      </p:sp>
      <p:sp>
        <p:nvSpPr>
          <p:cNvPr id="21" name="Shape 16"/>
          <p:cNvSpPr/>
          <p:nvPr/>
        </p:nvSpPr>
        <p:spPr>
          <a:xfrm>
            <a:off x="641945" y="4702472"/>
            <a:ext cx="5362278" cy="1650802"/>
          </a:xfrm>
          <a:prstGeom prst="roundRect">
            <a:avLst>
              <a:gd name="adj" fmla="val 7386"/>
            </a:avLst>
          </a:prstGeom>
          <a:solidFill>
            <a:srgbClr val="FFFFFF"/>
          </a:solidFill>
          <a:ln/>
        </p:spPr>
        <p:txBody>
          <a:bodyPr/>
          <a:lstStyle/>
          <a:p>
            <a:endParaRPr lang="fr-BE"/>
          </a:p>
        </p:txBody>
      </p:sp>
      <p:sp>
        <p:nvSpPr>
          <p:cNvPr id="22" name="Shape 17"/>
          <p:cNvSpPr/>
          <p:nvPr/>
        </p:nvSpPr>
        <p:spPr>
          <a:xfrm>
            <a:off x="641945" y="4677073"/>
            <a:ext cx="5362278" cy="101600"/>
          </a:xfrm>
          <a:prstGeom prst="roundRect">
            <a:avLst>
              <a:gd name="adj" fmla="val 162477"/>
            </a:avLst>
          </a:prstGeom>
          <a:solidFill>
            <a:srgbClr val="84C1FA"/>
          </a:solidFill>
          <a:ln/>
        </p:spPr>
        <p:txBody>
          <a:bodyPr/>
          <a:lstStyle/>
          <a:p>
            <a:endParaRPr lang="fr-BE"/>
          </a:p>
        </p:txBody>
      </p:sp>
      <p:sp>
        <p:nvSpPr>
          <p:cNvPr id="23" name="Shape 18"/>
          <p:cNvSpPr/>
          <p:nvPr/>
        </p:nvSpPr>
        <p:spPr>
          <a:xfrm>
            <a:off x="3047950" y="4427439"/>
            <a:ext cx="550168" cy="550168"/>
          </a:xfrm>
          <a:prstGeom prst="roundRect">
            <a:avLst>
              <a:gd name="adj" fmla="val 138503"/>
            </a:avLst>
          </a:prstGeom>
          <a:solidFill>
            <a:srgbClr val="84C1FA"/>
          </a:solidFill>
          <a:ln/>
        </p:spPr>
        <p:txBody>
          <a:bodyPr/>
          <a:lstStyle/>
          <a:p>
            <a:endParaRPr lang="fr-BE"/>
          </a:p>
        </p:txBody>
      </p:sp>
      <p:pic>
        <p:nvPicPr>
          <p:cNvPr id="24" name="Image 3" descr="preencoded.png"/>
          <p:cNvPicPr>
            <a:picLocks noChangeAspect="1"/>
          </p:cNvPicPr>
          <p:nvPr/>
        </p:nvPicPr>
        <p:blipFill>
          <a:blip r:embed="rId6"/>
          <a:stretch>
            <a:fillRect/>
          </a:stretch>
        </p:blipFill>
        <p:spPr>
          <a:xfrm>
            <a:off x="3212951" y="4564956"/>
            <a:ext cx="220068" cy="275034"/>
          </a:xfrm>
          <a:prstGeom prst="rect">
            <a:avLst/>
          </a:prstGeom>
        </p:spPr>
      </p:pic>
      <p:sp>
        <p:nvSpPr>
          <p:cNvPr id="25" name="Text 19"/>
          <p:cNvSpPr/>
          <p:nvPr/>
        </p:nvSpPr>
        <p:spPr>
          <a:xfrm>
            <a:off x="850702" y="5160963"/>
            <a:ext cx="2526507" cy="286544"/>
          </a:xfrm>
          <a:prstGeom prst="rect">
            <a:avLst/>
          </a:prstGeom>
          <a:noFill/>
          <a:ln/>
        </p:spPr>
        <p:txBody>
          <a:bodyPr wrap="none" lIns="0" tIns="0" rIns="0" bIns="0" rtlCol="0" anchor="t"/>
          <a:lstStyle/>
          <a:p>
            <a:pPr>
              <a:lnSpc>
                <a:spcPts val="2250"/>
              </a:lnSpc>
            </a:pPr>
            <a:r>
              <a:rPr lang="en-US" sz="1792" dirty="0">
                <a:solidFill>
                  <a:srgbClr val="1E3063"/>
                </a:solidFill>
                <a:ea typeface="Instrument Sans Semi Bold" pitchFamily="34" charset="-122"/>
                <a:cs typeface="Instrument Sans Semi Bold" pitchFamily="34" charset="-120"/>
              </a:rPr>
              <a:t>Traitements injectables</a:t>
            </a:r>
            <a:endParaRPr lang="en-US" sz="1792" dirty="0"/>
          </a:p>
        </p:txBody>
      </p:sp>
      <p:sp>
        <p:nvSpPr>
          <p:cNvPr id="26" name="Text 20"/>
          <p:cNvSpPr/>
          <p:nvPr/>
        </p:nvSpPr>
        <p:spPr>
          <a:xfrm>
            <a:off x="850702" y="5557540"/>
            <a:ext cx="4944765" cy="586978"/>
          </a:xfrm>
          <a:prstGeom prst="rect">
            <a:avLst/>
          </a:prstGeom>
          <a:noFill/>
          <a:ln/>
        </p:spPr>
        <p:txBody>
          <a:bodyPr wrap="square" lIns="0" tIns="0" rIns="0" bIns="0" rtlCol="0" anchor="t"/>
          <a:lstStyle/>
          <a:p>
            <a:pPr>
              <a:lnSpc>
                <a:spcPts val="2292"/>
              </a:lnSpc>
            </a:pPr>
            <a:r>
              <a:rPr lang="en-US" sz="1417" dirty="0">
                <a:solidFill>
                  <a:srgbClr val="1E3063"/>
                </a:solidFill>
                <a:ea typeface="Instrument Sans Medium" pitchFamily="34" charset="-122"/>
                <a:cs typeface="Instrument Sans Medium" pitchFamily="34" charset="-120"/>
              </a:rPr>
              <a:t>Administration et suivi de médicaments complexes (chimiothérapie, nutrition parentérale, etc.)</a:t>
            </a:r>
            <a:endParaRPr lang="en-US" sz="1417" dirty="0"/>
          </a:p>
        </p:txBody>
      </p:sp>
      <p:sp>
        <p:nvSpPr>
          <p:cNvPr id="27" name="Shape 21"/>
          <p:cNvSpPr/>
          <p:nvPr/>
        </p:nvSpPr>
        <p:spPr>
          <a:xfrm>
            <a:off x="6187579" y="4702472"/>
            <a:ext cx="5362377" cy="1650802"/>
          </a:xfrm>
          <a:prstGeom prst="roundRect">
            <a:avLst>
              <a:gd name="adj" fmla="val 7386"/>
            </a:avLst>
          </a:prstGeom>
          <a:solidFill>
            <a:srgbClr val="FFFFFF"/>
          </a:solidFill>
          <a:ln/>
        </p:spPr>
        <p:txBody>
          <a:bodyPr/>
          <a:lstStyle/>
          <a:p>
            <a:endParaRPr lang="fr-BE"/>
          </a:p>
        </p:txBody>
      </p:sp>
      <p:sp>
        <p:nvSpPr>
          <p:cNvPr id="28" name="Shape 22"/>
          <p:cNvSpPr/>
          <p:nvPr/>
        </p:nvSpPr>
        <p:spPr>
          <a:xfrm>
            <a:off x="6187579" y="4677073"/>
            <a:ext cx="5362377" cy="101600"/>
          </a:xfrm>
          <a:prstGeom prst="roundRect">
            <a:avLst>
              <a:gd name="adj" fmla="val 162477"/>
            </a:avLst>
          </a:prstGeom>
          <a:solidFill>
            <a:srgbClr val="84C1FA"/>
          </a:solidFill>
          <a:ln/>
        </p:spPr>
        <p:txBody>
          <a:bodyPr/>
          <a:lstStyle/>
          <a:p>
            <a:endParaRPr lang="fr-BE"/>
          </a:p>
        </p:txBody>
      </p:sp>
      <p:sp>
        <p:nvSpPr>
          <p:cNvPr id="29" name="Shape 23"/>
          <p:cNvSpPr/>
          <p:nvPr/>
        </p:nvSpPr>
        <p:spPr>
          <a:xfrm>
            <a:off x="8593684" y="4427439"/>
            <a:ext cx="550168" cy="550168"/>
          </a:xfrm>
          <a:prstGeom prst="roundRect">
            <a:avLst>
              <a:gd name="adj" fmla="val 138503"/>
            </a:avLst>
          </a:prstGeom>
          <a:solidFill>
            <a:srgbClr val="84C1FA"/>
          </a:solidFill>
          <a:ln/>
        </p:spPr>
        <p:txBody>
          <a:bodyPr/>
          <a:lstStyle/>
          <a:p>
            <a:endParaRPr lang="fr-BE"/>
          </a:p>
        </p:txBody>
      </p:sp>
      <p:pic>
        <p:nvPicPr>
          <p:cNvPr id="30" name="Image 4" descr="preencoded.png"/>
          <p:cNvPicPr>
            <a:picLocks noChangeAspect="1"/>
          </p:cNvPicPr>
          <p:nvPr/>
        </p:nvPicPr>
        <p:blipFill>
          <a:blip r:embed="rId7"/>
          <a:stretch>
            <a:fillRect/>
          </a:stretch>
        </p:blipFill>
        <p:spPr>
          <a:xfrm>
            <a:off x="8758684" y="4564956"/>
            <a:ext cx="220068" cy="275034"/>
          </a:xfrm>
          <a:prstGeom prst="rect">
            <a:avLst/>
          </a:prstGeom>
        </p:spPr>
      </p:pic>
      <p:sp>
        <p:nvSpPr>
          <p:cNvPr id="31" name="Text 24"/>
          <p:cNvSpPr/>
          <p:nvPr/>
        </p:nvSpPr>
        <p:spPr>
          <a:xfrm>
            <a:off x="6396335" y="5160963"/>
            <a:ext cx="2473722" cy="286544"/>
          </a:xfrm>
          <a:prstGeom prst="rect">
            <a:avLst/>
          </a:prstGeom>
          <a:noFill/>
          <a:ln/>
        </p:spPr>
        <p:txBody>
          <a:bodyPr wrap="none" lIns="0" tIns="0" rIns="0" bIns="0" rtlCol="0" anchor="t"/>
          <a:lstStyle/>
          <a:p>
            <a:pPr>
              <a:lnSpc>
                <a:spcPts val="2250"/>
              </a:lnSpc>
            </a:pPr>
            <a:r>
              <a:rPr lang="en-US" sz="1792" dirty="0">
                <a:solidFill>
                  <a:srgbClr val="1E3063"/>
                </a:solidFill>
                <a:ea typeface="Instrument Sans Semi Bold" pitchFamily="34" charset="-122"/>
                <a:cs typeface="Instrument Sans Semi Bold" pitchFamily="34" charset="-120"/>
              </a:rPr>
              <a:t>Retour post-opératoire</a:t>
            </a:r>
            <a:endParaRPr lang="en-US" sz="1792" dirty="0"/>
          </a:p>
        </p:txBody>
      </p:sp>
      <p:sp>
        <p:nvSpPr>
          <p:cNvPr id="32" name="Text 25"/>
          <p:cNvSpPr/>
          <p:nvPr/>
        </p:nvSpPr>
        <p:spPr>
          <a:xfrm>
            <a:off x="6396336" y="5557540"/>
            <a:ext cx="4944864" cy="586978"/>
          </a:xfrm>
          <a:prstGeom prst="rect">
            <a:avLst/>
          </a:prstGeom>
          <a:noFill/>
          <a:ln/>
        </p:spPr>
        <p:txBody>
          <a:bodyPr wrap="square" lIns="0" tIns="0" rIns="0" bIns="0" rtlCol="0" anchor="t"/>
          <a:lstStyle/>
          <a:p>
            <a:pPr>
              <a:lnSpc>
                <a:spcPts val="2292"/>
              </a:lnSpc>
            </a:pPr>
            <a:r>
              <a:rPr lang="en-US" sz="1417" dirty="0">
                <a:solidFill>
                  <a:srgbClr val="1E3063"/>
                </a:solidFill>
                <a:ea typeface="Instrument Sans Medium" pitchFamily="34" charset="-122"/>
                <a:cs typeface="Instrument Sans Medium" pitchFamily="34" charset="-120"/>
              </a:rPr>
              <a:t>Sortie précoce après chirurgie avec surveillance et soins spécifiques à domicile</a:t>
            </a:r>
            <a:endParaRPr lang="en-US" sz="1417"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39651" y="424061"/>
            <a:ext cx="4851896" cy="481906"/>
          </a:xfrm>
          <a:prstGeom prst="rect">
            <a:avLst/>
          </a:prstGeom>
          <a:noFill/>
          <a:ln/>
        </p:spPr>
        <p:txBody>
          <a:bodyPr wrap="none" lIns="0" tIns="0" rIns="0" bIns="0" rtlCol="0" anchor="t"/>
          <a:lstStyle/>
          <a:p>
            <a:pPr>
              <a:lnSpc>
                <a:spcPts val="3792"/>
              </a:lnSpc>
            </a:pPr>
            <a:r>
              <a:rPr lang="en-US" sz="3667" dirty="0">
                <a:solidFill>
                  <a:srgbClr val="091C53"/>
                </a:solidFill>
                <a:ea typeface="Instrument Sans Semi Bold" pitchFamily="34" charset="-122"/>
                <a:cs typeface="Instrument Sans Semi Bold" pitchFamily="34" charset="-120"/>
              </a:rPr>
              <a:t>Le rôle du médecin traitant</a:t>
            </a:r>
            <a:endParaRPr lang="en-US" sz="3667" dirty="0"/>
          </a:p>
        </p:txBody>
      </p:sp>
      <p:sp>
        <p:nvSpPr>
          <p:cNvPr id="3" name="Shape 1"/>
          <p:cNvSpPr/>
          <p:nvPr/>
        </p:nvSpPr>
        <p:spPr>
          <a:xfrm>
            <a:off x="539651" y="1392585"/>
            <a:ext cx="77093" cy="77093"/>
          </a:xfrm>
          <a:prstGeom prst="roundRect">
            <a:avLst>
              <a:gd name="adj" fmla="val 494206"/>
            </a:avLst>
          </a:prstGeom>
          <a:solidFill>
            <a:srgbClr val="84C1FA"/>
          </a:solidFill>
          <a:ln/>
        </p:spPr>
        <p:txBody>
          <a:bodyPr/>
          <a:lstStyle/>
          <a:p>
            <a:endParaRPr lang="fr-BE"/>
          </a:p>
        </p:txBody>
      </p:sp>
      <p:sp>
        <p:nvSpPr>
          <p:cNvPr id="4" name="Text 2"/>
          <p:cNvSpPr/>
          <p:nvPr/>
        </p:nvSpPr>
        <p:spPr>
          <a:xfrm>
            <a:off x="770930" y="1236940"/>
            <a:ext cx="1967111" cy="240903"/>
          </a:xfrm>
          <a:prstGeom prst="rect">
            <a:avLst/>
          </a:prstGeom>
          <a:noFill/>
          <a:ln/>
        </p:spPr>
        <p:txBody>
          <a:bodyPr wrap="none" lIns="0" tIns="0" rIns="0" bIns="0" rtlCol="0" anchor="t"/>
          <a:lstStyle/>
          <a:p>
            <a:pPr>
              <a:lnSpc>
                <a:spcPts val="1875"/>
              </a:lnSpc>
            </a:pPr>
            <a:r>
              <a:rPr lang="en-US" sz="2333" dirty="0">
                <a:solidFill>
                  <a:srgbClr val="1E3063"/>
                </a:solidFill>
                <a:ea typeface="Instrument Sans Semi Bold" pitchFamily="34" charset="-122"/>
                <a:cs typeface="Instrument Sans Semi Bold" pitchFamily="34" charset="-120"/>
              </a:rPr>
              <a:t>Médecin de référence</a:t>
            </a:r>
            <a:endParaRPr lang="en-US" sz="2333" dirty="0"/>
          </a:p>
        </p:txBody>
      </p:sp>
      <p:sp>
        <p:nvSpPr>
          <p:cNvPr id="5" name="Text 3"/>
          <p:cNvSpPr/>
          <p:nvPr/>
        </p:nvSpPr>
        <p:spPr>
          <a:xfrm>
            <a:off x="770930" y="1632030"/>
            <a:ext cx="5136952" cy="493316"/>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Vous restez le </a:t>
            </a:r>
            <a:r>
              <a:rPr lang="en-US" sz="1667" b="1" dirty="0">
                <a:solidFill>
                  <a:srgbClr val="1E3063"/>
                </a:solidFill>
                <a:ea typeface="Instrument Sans Medium" pitchFamily="34" charset="-122"/>
                <a:cs typeface="Instrument Sans Medium" pitchFamily="34" charset="-120"/>
              </a:rPr>
              <a:t>médecin principal du patient</a:t>
            </a:r>
            <a:r>
              <a:rPr lang="en-US" sz="1667" dirty="0">
                <a:solidFill>
                  <a:srgbClr val="1E3063"/>
                </a:solidFill>
                <a:ea typeface="Instrument Sans Medium" pitchFamily="34" charset="-122"/>
                <a:cs typeface="Instrument Sans Medium" pitchFamily="34" charset="-120"/>
              </a:rPr>
              <a:t>, avec une connaissance approfondie de son historique médical et de son contexte familial</a:t>
            </a:r>
            <a:endParaRPr lang="en-US" sz="1667" dirty="0"/>
          </a:p>
        </p:txBody>
      </p:sp>
      <p:sp>
        <p:nvSpPr>
          <p:cNvPr id="6" name="Shape 4"/>
          <p:cNvSpPr/>
          <p:nvPr/>
        </p:nvSpPr>
        <p:spPr>
          <a:xfrm>
            <a:off x="539651" y="2589362"/>
            <a:ext cx="77093" cy="77093"/>
          </a:xfrm>
          <a:prstGeom prst="roundRect">
            <a:avLst>
              <a:gd name="adj" fmla="val 494206"/>
            </a:avLst>
          </a:prstGeom>
          <a:solidFill>
            <a:srgbClr val="84C1FA"/>
          </a:solidFill>
          <a:ln/>
        </p:spPr>
        <p:txBody>
          <a:bodyPr/>
          <a:lstStyle/>
          <a:p>
            <a:endParaRPr lang="fr-BE"/>
          </a:p>
        </p:txBody>
      </p:sp>
      <p:sp>
        <p:nvSpPr>
          <p:cNvPr id="7" name="Text 5"/>
          <p:cNvSpPr/>
          <p:nvPr/>
        </p:nvSpPr>
        <p:spPr>
          <a:xfrm>
            <a:off x="770930" y="2507457"/>
            <a:ext cx="1927622" cy="240903"/>
          </a:xfrm>
          <a:prstGeom prst="rect">
            <a:avLst/>
          </a:prstGeom>
          <a:noFill/>
          <a:ln/>
        </p:spPr>
        <p:txBody>
          <a:bodyPr wrap="none" lIns="0" tIns="0" rIns="0" bIns="0" rtlCol="0" anchor="t"/>
          <a:lstStyle/>
          <a:p>
            <a:pPr>
              <a:lnSpc>
                <a:spcPts val="1875"/>
              </a:lnSpc>
            </a:pPr>
            <a:r>
              <a:rPr lang="en-US" sz="2333" dirty="0">
                <a:solidFill>
                  <a:srgbClr val="1E3063"/>
                </a:solidFill>
                <a:ea typeface="Instrument Sans Semi Bold" pitchFamily="34" charset="-122"/>
                <a:cs typeface="Instrument Sans Semi Bold" pitchFamily="34" charset="-120"/>
              </a:rPr>
              <a:t>Suivi flexible</a:t>
            </a:r>
            <a:endParaRPr lang="en-US" sz="2333" dirty="0"/>
          </a:p>
        </p:txBody>
      </p:sp>
      <p:sp>
        <p:nvSpPr>
          <p:cNvPr id="8" name="Text 6"/>
          <p:cNvSpPr/>
          <p:nvPr/>
        </p:nvSpPr>
        <p:spPr>
          <a:xfrm>
            <a:off x="770930" y="2902545"/>
            <a:ext cx="5136952" cy="493316"/>
          </a:xfrm>
          <a:prstGeom prst="rect">
            <a:avLst/>
          </a:prstGeom>
          <a:noFill/>
          <a:ln/>
        </p:spPr>
        <p:txBody>
          <a:bodyPr wrap="square" lIns="0" tIns="0" rIns="0" bIns="0" rtlCol="0" anchor="t"/>
          <a:lstStyle/>
          <a:p>
            <a:r>
              <a:rPr lang="en-US" sz="1667" b="1" dirty="0">
                <a:solidFill>
                  <a:srgbClr val="1E3063"/>
                </a:solidFill>
                <a:ea typeface="Instrument Sans Medium" pitchFamily="34" charset="-122"/>
                <a:cs typeface="Instrument Sans Medium" pitchFamily="34" charset="-120"/>
              </a:rPr>
              <a:t>Aucun suivi journalier requis </a:t>
            </a:r>
            <a:r>
              <a:rPr lang="en-US" sz="1667" dirty="0">
                <a:solidFill>
                  <a:srgbClr val="1E3063"/>
                </a:solidFill>
                <a:ea typeface="Instrument Sans Medium" pitchFamily="34" charset="-122"/>
                <a:cs typeface="Instrument Sans Medium" pitchFamily="34" charset="-120"/>
              </a:rPr>
              <a:t>: le suivi quotidien est assuré par l'infirmière conventionnée avec l'hôpital</a:t>
            </a:r>
            <a:endParaRPr lang="en-US" sz="1667" dirty="0"/>
          </a:p>
        </p:txBody>
      </p:sp>
      <p:sp>
        <p:nvSpPr>
          <p:cNvPr id="9" name="Shape 7"/>
          <p:cNvSpPr/>
          <p:nvPr/>
        </p:nvSpPr>
        <p:spPr>
          <a:xfrm>
            <a:off x="539651" y="3786138"/>
            <a:ext cx="77093" cy="77093"/>
          </a:xfrm>
          <a:prstGeom prst="roundRect">
            <a:avLst>
              <a:gd name="adj" fmla="val 494206"/>
            </a:avLst>
          </a:prstGeom>
          <a:solidFill>
            <a:srgbClr val="84C1FA"/>
          </a:solidFill>
          <a:ln/>
        </p:spPr>
        <p:txBody>
          <a:bodyPr/>
          <a:lstStyle/>
          <a:p>
            <a:endParaRPr lang="fr-BE"/>
          </a:p>
        </p:txBody>
      </p:sp>
      <p:sp>
        <p:nvSpPr>
          <p:cNvPr id="10" name="Text 8"/>
          <p:cNvSpPr/>
          <p:nvPr/>
        </p:nvSpPr>
        <p:spPr>
          <a:xfrm>
            <a:off x="770930" y="3704233"/>
            <a:ext cx="1927622" cy="240903"/>
          </a:xfrm>
          <a:prstGeom prst="rect">
            <a:avLst/>
          </a:prstGeom>
          <a:noFill/>
          <a:ln/>
        </p:spPr>
        <p:txBody>
          <a:bodyPr wrap="none" lIns="0" tIns="0" rIns="0" bIns="0" rtlCol="0" anchor="t"/>
          <a:lstStyle/>
          <a:p>
            <a:pPr>
              <a:lnSpc>
                <a:spcPts val="1875"/>
              </a:lnSpc>
            </a:pPr>
            <a:r>
              <a:rPr lang="en-US" sz="2333" dirty="0">
                <a:solidFill>
                  <a:srgbClr val="1E3063"/>
                </a:solidFill>
                <a:ea typeface="Instrument Sans Semi Bold" pitchFamily="34" charset="-122"/>
                <a:cs typeface="Instrument Sans Semi Bold" pitchFamily="34" charset="-120"/>
              </a:rPr>
              <a:t>Information continue</a:t>
            </a:r>
            <a:endParaRPr lang="en-US" sz="2333" dirty="0"/>
          </a:p>
        </p:txBody>
      </p:sp>
      <p:sp>
        <p:nvSpPr>
          <p:cNvPr id="11" name="Text 9"/>
          <p:cNvSpPr/>
          <p:nvPr/>
        </p:nvSpPr>
        <p:spPr>
          <a:xfrm>
            <a:off x="770930" y="4099322"/>
            <a:ext cx="5136952" cy="493316"/>
          </a:xfrm>
          <a:prstGeom prst="rect">
            <a:avLst/>
          </a:prstGeom>
          <a:noFill/>
          <a:ln/>
        </p:spPr>
        <p:txBody>
          <a:bodyPr wrap="square" lIns="0" tIns="0" rIns="0" bIns="0" rtlCol="0" anchor="t"/>
          <a:lstStyle/>
          <a:p>
            <a:r>
              <a:rPr lang="en-US" sz="1667" dirty="0">
                <a:solidFill>
                  <a:srgbClr val="1E3063"/>
                </a:solidFill>
                <a:ea typeface="Instrument Sans Medium" pitchFamily="34" charset="-122"/>
                <a:cs typeface="Instrument Sans Medium" pitchFamily="34" charset="-120"/>
              </a:rPr>
              <a:t>Possibilité d'être </a:t>
            </a:r>
            <a:r>
              <a:rPr lang="en-US" sz="1667" b="1" dirty="0">
                <a:solidFill>
                  <a:srgbClr val="1E3063"/>
                </a:solidFill>
                <a:ea typeface="Instrument Sans Medium" pitchFamily="34" charset="-122"/>
                <a:cs typeface="Instrument Sans Medium" pitchFamily="34" charset="-120"/>
              </a:rPr>
              <a:t>informé</a:t>
            </a:r>
            <a:r>
              <a:rPr lang="en-US" sz="1667" dirty="0">
                <a:solidFill>
                  <a:srgbClr val="1E3063"/>
                </a:solidFill>
                <a:ea typeface="Instrument Sans Medium" pitchFamily="34" charset="-122"/>
                <a:cs typeface="Instrument Sans Medium" pitchFamily="34" charset="-120"/>
              </a:rPr>
              <a:t> à tout moment de l'évolution du patient via notre </a:t>
            </a:r>
            <a:r>
              <a:rPr lang="en-US" sz="1667" b="1" dirty="0">
                <a:solidFill>
                  <a:srgbClr val="1E3063"/>
                </a:solidFill>
                <a:ea typeface="Instrument Sans Medium" pitchFamily="34" charset="-122"/>
                <a:cs typeface="Instrument Sans Medium" pitchFamily="34" charset="-120"/>
              </a:rPr>
              <a:t>système de communication sécurisé</a:t>
            </a:r>
            <a:endParaRPr lang="en-US" sz="1667" b="1" dirty="0"/>
          </a:p>
        </p:txBody>
      </p:sp>
      <p:sp>
        <p:nvSpPr>
          <p:cNvPr id="12" name="Shape 10"/>
          <p:cNvSpPr/>
          <p:nvPr/>
        </p:nvSpPr>
        <p:spPr>
          <a:xfrm>
            <a:off x="539651" y="4982914"/>
            <a:ext cx="77093" cy="77093"/>
          </a:xfrm>
          <a:prstGeom prst="roundRect">
            <a:avLst>
              <a:gd name="adj" fmla="val 494206"/>
            </a:avLst>
          </a:prstGeom>
          <a:solidFill>
            <a:srgbClr val="84C1FA"/>
          </a:solidFill>
          <a:ln/>
        </p:spPr>
        <p:txBody>
          <a:bodyPr/>
          <a:lstStyle/>
          <a:p>
            <a:endParaRPr lang="fr-BE"/>
          </a:p>
        </p:txBody>
      </p:sp>
      <p:sp>
        <p:nvSpPr>
          <p:cNvPr id="13" name="Text 11"/>
          <p:cNvSpPr/>
          <p:nvPr/>
        </p:nvSpPr>
        <p:spPr>
          <a:xfrm>
            <a:off x="770930" y="4901009"/>
            <a:ext cx="2445246" cy="240903"/>
          </a:xfrm>
          <a:prstGeom prst="rect">
            <a:avLst/>
          </a:prstGeom>
          <a:noFill/>
          <a:ln/>
        </p:spPr>
        <p:txBody>
          <a:bodyPr wrap="none" lIns="0" tIns="0" rIns="0" bIns="0" rtlCol="0" anchor="t"/>
          <a:lstStyle/>
          <a:p>
            <a:pPr>
              <a:lnSpc>
                <a:spcPts val="1875"/>
              </a:lnSpc>
            </a:pPr>
            <a:r>
              <a:rPr lang="en-US" sz="2333" dirty="0">
                <a:solidFill>
                  <a:srgbClr val="1E3063"/>
                </a:solidFill>
                <a:ea typeface="Instrument Sans Semi Bold" pitchFamily="34" charset="-122"/>
                <a:cs typeface="Instrument Sans Semi Bold" pitchFamily="34" charset="-120"/>
              </a:rPr>
              <a:t>Support médical spécialisé</a:t>
            </a:r>
            <a:endParaRPr lang="en-US" sz="2333" dirty="0"/>
          </a:p>
        </p:txBody>
      </p:sp>
      <p:sp>
        <p:nvSpPr>
          <p:cNvPr id="14" name="Text 12"/>
          <p:cNvSpPr/>
          <p:nvPr/>
        </p:nvSpPr>
        <p:spPr>
          <a:xfrm>
            <a:off x="770930" y="5296099"/>
            <a:ext cx="5136952" cy="493316"/>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Le médecin coordinateur HAD vous contacte en cas de besoin et reste disponible pour toute question</a:t>
            </a:r>
            <a:endParaRPr lang="en-US" sz="1667" dirty="0"/>
          </a:p>
        </p:txBody>
      </p:sp>
      <p:pic>
        <p:nvPicPr>
          <p:cNvPr id="15" name="Image 0" descr="preencoded.png"/>
          <p:cNvPicPr>
            <a:picLocks noChangeAspect="1"/>
          </p:cNvPicPr>
          <p:nvPr/>
        </p:nvPicPr>
        <p:blipFill>
          <a:blip r:embed="rId3"/>
          <a:stretch>
            <a:fillRect/>
          </a:stretch>
        </p:blipFill>
        <p:spPr>
          <a:xfrm>
            <a:off x="6290470" y="1310680"/>
            <a:ext cx="5368231" cy="536823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58000"/>
          </a:xfrm>
          <a:prstGeom prst="rect">
            <a:avLst/>
          </a:prstGeom>
        </p:spPr>
      </p:pic>
      <p:sp>
        <p:nvSpPr>
          <p:cNvPr id="3" name="Text 0"/>
          <p:cNvSpPr/>
          <p:nvPr/>
        </p:nvSpPr>
        <p:spPr>
          <a:xfrm>
            <a:off x="4800600" y="420291"/>
            <a:ext cx="7063658" cy="953493"/>
          </a:xfrm>
          <a:prstGeom prst="rect">
            <a:avLst/>
          </a:prstGeom>
          <a:noFill/>
          <a:ln/>
        </p:spPr>
        <p:txBody>
          <a:bodyPr wrap="square" lIns="0" tIns="0" rIns="0" bIns="0" rtlCol="0" anchor="t"/>
          <a:lstStyle/>
          <a:p>
            <a:pPr>
              <a:lnSpc>
                <a:spcPts val="3750"/>
              </a:lnSpc>
            </a:pPr>
            <a:r>
              <a:rPr lang="en-US" sz="3000" dirty="0">
                <a:solidFill>
                  <a:srgbClr val="091C53"/>
                </a:solidFill>
                <a:ea typeface="Instrument Sans Semi Bold" pitchFamily="34" charset="-122"/>
                <a:cs typeface="Instrument Sans Semi Bold" pitchFamily="34" charset="-120"/>
              </a:rPr>
              <a:t>Comment fonctionne la coordination HAD ?</a:t>
            </a:r>
            <a:endParaRPr lang="en-US" sz="3000" dirty="0"/>
          </a:p>
        </p:txBody>
      </p:sp>
      <p:sp>
        <p:nvSpPr>
          <p:cNvPr id="4" name="Shape 1"/>
          <p:cNvSpPr/>
          <p:nvPr/>
        </p:nvSpPr>
        <p:spPr>
          <a:xfrm>
            <a:off x="5105996" y="1602582"/>
            <a:ext cx="152499" cy="1122958"/>
          </a:xfrm>
          <a:prstGeom prst="roundRect">
            <a:avLst>
              <a:gd name="adj" fmla="val 90044"/>
            </a:avLst>
          </a:prstGeom>
          <a:solidFill>
            <a:srgbClr val="CEE6FD"/>
          </a:solidFill>
          <a:ln/>
        </p:spPr>
        <p:txBody>
          <a:bodyPr/>
          <a:lstStyle/>
          <a:p>
            <a:endParaRPr lang="fr-BE"/>
          </a:p>
        </p:txBody>
      </p:sp>
      <p:sp>
        <p:nvSpPr>
          <p:cNvPr id="5" name="Text 2"/>
          <p:cNvSpPr/>
          <p:nvPr/>
        </p:nvSpPr>
        <p:spPr>
          <a:xfrm>
            <a:off x="5410994" y="1755081"/>
            <a:ext cx="1907183" cy="238323"/>
          </a:xfrm>
          <a:prstGeom prst="rect">
            <a:avLst/>
          </a:prstGeom>
          <a:noFill/>
          <a:ln/>
        </p:spPr>
        <p:txBody>
          <a:bodyPr wrap="none" lIns="0" tIns="0" rIns="0" bIns="0" rtlCol="0" anchor="t"/>
          <a:lstStyle/>
          <a:p>
            <a:pPr>
              <a:lnSpc>
                <a:spcPts val="1875"/>
              </a:lnSpc>
            </a:pPr>
            <a:r>
              <a:rPr lang="en-US" sz="2333" dirty="0">
                <a:solidFill>
                  <a:srgbClr val="1E3063"/>
                </a:solidFill>
                <a:ea typeface="Instrument Sans Semi Bold" pitchFamily="34" charset="-122"/>
                <a:cs typeface="Instrument Sans Semi Bold" pitchFamily="34" charset="-120"/>
              </a:rPr>
              <a:t>Initiation</a:t>
            </a:r>
            <a:endParaRPr lang="en-US" sz="2333" dirty="0"/>
          </a:p>
        </p:txBody>
      </p:sp>
      <p:sp>
        <p:nvSpPr>
          <p:cNvPr id="6" name="Text 3"/>
          <p:cNvSpPr/>
          <p:nvPr/>
        </p:nvSpPr>
        <p:spPr>
          <a:xfrm>
            <a:off x="5410995" y="2084883"/>
            <a:ext cx="6247011" cy="488157"/>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Demande initiée par un médecin hospitalier lors d'une hospitalisation ou d'une consultation</a:t>
            </a:r>
            <a:endParaRPr lang="en-US" sz="1667" dirty="0"/>
          </a:p>
        </p:txBody>
      </p:sp>
      <p:sp>
        <p:nvSpPr>
          <p:cNvPr id="7" name="Shape 4"/>
          <p:cNvSpPr/>
          <p:nvPr/>
        </p:nvSpPr>
        <p:spPr>
          <a:xfrm>
            <a:off x="5334795" y="2839939"/>
            <a:ext cx="152499" cy="1122958"/>
          </a:xfrm>
          <a:prstGeom prst="roundRect">
            <a:avLst>
              <a:gd name="adj" fmla="val 90044"/>
            </a:avLst>
          </a:prstGeom>
          <a:solidFill>
            <a:srgbClr val="CEE6FD"/>
          </a:solidFill>
          <a:ln/>
        </p:spPr>
        <p:txBody>
          <a:bodyPr/>
          <a:lstStyle/>
          <a:p>
            <a:endParaRPr lang="fr-BE"/>
          </a:p>
        </p:txBody>
      </p:sp>
      <p:sp>
        <p:nvSpPr>
          <p:cNvPr id="8" name="Text 5"/>
          <p:cNvSpPr/>
          <p:nvPr/>
        </p:nvSpPr>
        <p:spPr>
          <a:xfrm>
            <a:off x="5639793" y="2992438"/>
            <a:ext cx="1907183" cy="238323"/>
          </a:xfrm>
          <a:prstGeom prst="rect">
            <a:avLst/>
          </a:prstGeom>
          <a:noFill/>
          <a:ln/>
        </p:spPr>
        <p:txBody>
          <a:bodyPr wrap="none" lIns="0" tIns="0" rIns="0" bIns="0" rtlCol="0" anchor="t"/>
          <a:lstStyle/>
          <a:p>
            <a:pPr>
              <a:lnSpc>
                <a:spcPts val="1875"/>
              </a:lnSpc>
            </a:pPr>
            <a:r>
              <a:rPr lang="en-US" sz="2333" dirty="0">
                <a:solidFill>
                  <a:srgbClr val="1E3063"/>
                </a:solidFill>
                <a:ea typeface="Instrument Sans Semi Bold" pitchFamily="34" charset="-122"/>
                <a:cs typeface="Instrument Sans Semi Bold" pitchFamily="34" charset="-120"/>
              </a:rPr>
              <a:t>Évaluation</a:t>
            </a:r>
            <a:endParaRPr lang="en-US" sz="2333" dirty="0"/>
          </a:p>
        </p:txBody>
      </p:sp>
      <p:sp>
        <p:nvSpPr>
          <p:cNvPr id="9" name="Text 6"/>
          <p:cNvSpPr/>
          <p:nvPr/>
        </p:nvSpPr>
        <p:spPr>
          <a:xfrm>
            <a:off x="5639793" y="3322241"/>
            <a:ext cx="6018213" cy="488157"/>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L'équipe infirmière HAD évalue la faisabilité et contacte le médecin traitant pour accord</a:t>
            </a:r>
            <a:endParaRPr lang="en-US" sz="1667" dirty="0"/>
          </a:p>
        </p:txBody>
      </p:sp>
      <p:sp>
        <p:nvSpPr>
          <p:cNvPr id="10" name="Shape 7"/>
          <p:cNvSpPr/>
          <p:nvPr/>
        </p:nvSpPr>
        <p:spPr>
          <a:xfrm>
            <a:off x="5563692" y="4077295"/>
            <a:ext cx="152499" cy="1122958"/>
          </a:xfrm>
          <a:prstGeom prst="roundRect">
            <a:avLst>
              <a:gd name="adj" fmla="val 90044"/>
            </a:avLst>
          </a:prstGeom>
          <a:solidFill>
            <a:srgbClr val="CEE6FD"/>
          </a:solidFill>
          <a:ln/>
        </p:spPr>
        <p:txBody>
          <a:bodyPr/>
          <a:lstStyle/>
          <a:p>
            <a:endParaRPr lang="fr-BE"/>
          </a:p>
        </p:txBody>
      </p:sp>
      <p:sp>
        <p:nvSpPr>
          <p:cNvPr id="11" name="Text 8"/>
          <p:cNvSpPr/>
          <p:nvPr/>
        </p:nvSpPr>
        <p:spPr>
          <a:xfrm>
            <a:off x="5868690" y="4229794"/>
            <a:ext cx="1907183" cy="238323"/>
          </a:xfrm>
          <a:prstGeom prst="rect">
            <a:avLst/>
          </a:prstGeom>
          <a:noFill/>
          <a:ln/>
        </p:spPr>
        <p:txBody>
          <a:bodyPr wrap="none" lIns="0" tIns="0" rIns="0" bIns="0" rtlCol="0" anchor="t"/>
          <a:lstStyle/>
          <a:p>
            <a:pPr>
              <a:lnSpc>
                <a:spcPts val="1875"/>
              </a:lnSpc>
            </a:pPr>
            <a:r>
              <a:rPr lang="en-US" sz="2333" dirty="0">
                <a:solidFill>
                  <a:srgbClr val="1E3063"/>
                </a:solidFill>
                <a:ea typeface="Instrument Sans Semi Bold" pitchFamily="34" charset="-122"/>
                <a:cs typeface="Instrument Sans Semi Bold" pitchFamily="34" charset="-120"/>
              </a:rPr>
              <a:t>Coordination</a:t>
            </a:r>
            <a:endParaRPr lang="en-US" sz="2333" dirty="0"/>
          </a:p>
        </p:txBody>
      </p:sp>
      <p:sp>
        <p:nvSpPr>
          <p:cNvPr id="12" name="Text 9"/>
          <p:cNvSpPr/>
          <p:nvPr/>
        </p:nvSpPr>
        <p:spPr>
          <a:xfrm>
            <a:off x="5868690" y="4559597"/>
            <a:ext cx="5789315" cy="488157"/>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Organisation logistique complète (matériel médical, médicaments, planning infirmier)</a:t>
            </a:r>
            <a:endParaRPr lang="en-US" sz="1667" dirty="0"/>
          </a:p>
        </p:txBody>
      </p:sp>
      <p:sp>
        <p:nvSpPr>
          <p:cNvPr id="13" name="Shape 10"/>
          <p:cNvSpPr/>
          <p:nvPr/>
        </p:nvSpPr>
        <p:spPr>
          <a:xfrm>
            <a:off x="5792491" y="5314653"/>
            <a:ext cx="152499" cy="1122958"/>
          </a:xfrm>
          <a:prstGeom prst="roundRect">
            <a:avLst>
              <a:gd name="adj" fmla="val 90044"/>
            </a:avLst>
          </a:prstGeom>
          <a:solidFill>
            <a:srgbClr val="CEE6FD"/>
          </a:solidFill>
          <a:ln/>
        </p:spPr>
        <p:txBody>
          <a:bodyPr/>
          <a:lstStyle/>
          <a:p>
            <a:endParaRPr lang="fr-BE"/>
          </a:p>
        </p:txBody>
      </p:sp>
      <p:sp>
        <p:nvSpPr>
          <p:cNvPr id="14" name="Text 11"/>
          <p:cNvSpPr/>
          <p:nvPr/>
        </p:nvSpPr>
        <p:spPr>
          <a:xfrm>
            <a:off x="6097489" y="5467152"/>
            <a:ext cx="1907183" cy="238323"/>
          </a:xfrm>
          <a:prstGeom prst="rect">
            <a:avLst/>
          </a:prstGeom>
          <a:noFill/>
          <a:ln/>
        </p:spPr>
        <p:txBody>
          <a:bodyPr wrap="none" lIns="0" tIns="0" rIns="0" bIns="0" rtlCol="0" anchor="t"/>
          <a:lstStyle/>
          <a:p>
            <a:pPr>
              <a:lnSpc>
                <a:spcPts val="1875"/>
              </a:lnSpc>
            </a:pPr>
            <a:r>
              <a:rPr lang="en-US" sz="2333" dirty="0">
                <a:solidFill>
                  <a:srgbClr val="1E3063"/>
                </a:solidFill>
                <a:ea typeface="Instrument Sans Semi Bold" pitchFamily="34" charset="-122"/>
                <a:cs typeface="Instrument Sans Semi Bold" pitchFamily="34" charset="-120"/>
              </a:rPr>
              <a:t>Suivi</a:t>
            </a:r>
            <a:endParaRPr lang="en-US" sz="2333" dirty="0"/>
          </a:p>
        </p:txBody>
      </p:sp>
      <p:sp>
        <p:nvSpPr>
          <p:cNvPr id="15" name="Text 12"/>
          <p:cNvSpPr/>
          <p:nvPr/>
        </p:nvSpPr>
        <p:spPr>
          <a:xfrm>
            <a:off x="6097488" y="5796955"/>
            <a:ext cx="5560517" cy="488157"/>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Lien permanent avec le médecin traitant et adaptation du plan de soins selon l'évolution</a:t>
            </a:r>
            <a:endParaRPr lang="en-US" sz="1667"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1365" y="472480"/>
            <a:ext cx="4295973" cy="536972"/>
          </a:xfrm>
          <a:prstGeom prst="rect">
            <a:avLst/>
          </a:prstGeom>
          <a:noFill/>
          <a:ln/>
        </p:spPr>
        <p:txBody>
          <a:bodyPr wrap="none" lIns="0" tIns="0" rIns="0" bIns="0" rtlCol="0" anchor="t"/>
          <a:lstStyle/>
          <a:p>
            <a:pPr>
              <a:lnSpc>
                <a:spcPts val="4208"/>
              </a:lnSpc>
            </a:pPr>
            <a:r>
              <a:rPr lang="en-US" sz="3375" dirty="0">
                <a:solidFill>
                  <a:srgbClr val="091C53"/>
                </a:solidFill>
                <a:ea typeface="Instrument Sans Semi Bold" pitchFamily="34" charset="-122"/>
                <a:cs typeface="Instrument Sans Semi Bold" pitchFamily="34" charset="-120"/>
              </a:rPr>
              <a:t>Conclusion</a:t>
            </a:r>
            <a:endParaRPr lang="en-US" sz="3375" dirty="0"/>
          </a:p>
        </p:txBody>
      </p:sp>
      <p:pic>
        <p:nvPicPr>
          <p:cNvPr id="3" name="Image 0" descr="preencoded.png"/>
          <p:cNvPicPr>
            <a:picLocks noChangeAspect="1"/>
          </p:cNvPicPr>
          <p:nvPr/>
        </p:nvPicPr>
        <p:blipFill>
          <a:blip r:embed="rId3"/>
          <a:stretch>
            <a:fillRect/>
          </a:stretch>
        </p:blipFill>
        <p:spPr>
          <a:xfrm>
            <a:off x="601365" y="1460401"/>
            <a:ext cx="5285085" cy="5285085"/>
          </a:xfrm>
          <a:prstGeom prst="rect">
            <a:avLst/>
          </a:prstGeom>
        </p:spPr>
      </p:pic>
      <p:sp>
        <p:nvSpPr>
          <p:cNvPr id="4" name="Text 1"/>
          <p:cNvSpPr/>
          <p:nvPr/>
        </p:nvSpPr>
        <p:spPr>
          <a:xfrm>
            <a:off x="6096000" y="1409334"/>
            <a:ext cx="5285085" cy="274935"/>
          </a:xfrm>
          <a:prstGeom prst="rect">
            <a:avLst/>
          </a:prstGeom>
          <a:noFill/>
          <a:ln/>
        </p:spPr>
        <p:txBody>
          <a:bodyPr wrap="none" lIns="0" tIns="0" rIns="0" bIns="0" rtlCol="0" anchor="t"/>
          <a:lstStyle/>
          <a:p>
            <a:pPr>
              <a:lnSpc>
                <a:spcPts val="2125"/>
              </a:lnSpc>
            </a:pPr>
            <a:r>
              <a:rPr lang="en-US" sz="2000" dirty="0">
                <a:solidFill>
                  <a:srgbClr val="1E3063"/>
                </a:solidFill>
                <a:ea typeface="Instrument Sans Medium" pitchFamily="34" charset="-122"/>
                <a:cs typeface="Instrument Sans Medium" pitchFamily="34" charset="-120"/>
              </a:rPr>
              <a:t>L'HAD permet un soin humain, coordonné et efficace qui :</a:t>
            </a:r>
            <a:endParaRPr lang="en-US" sz="2000" dirty="0"/>
          </a:p>
        </p:txBody>
      </p:sp>
      <p:sp>
        <p:nvSpPr>
          <p:cNvPr id="5" name="Text 2"/>
          <p:cNvSpPr/>
          <p:nvPr/>
        </p:nvSpPr>
        <p:spPr>
          <a:xfrm>
            <a:off x="6311900" y="1851223"/>
            <a:ext cx="5285085" cy="549870"/>
          </a:xfrm>
          <a:prstGeom prst="rect">
            <a:avLst/>
          </a:prstGeom>
          <a:noFill/>
          <a:ln/>
        </p:spPr>
        <p:txBody>
          <a:bodyPr wrap="square" lIns="0" tIns="0" rIns="0" bIns="0" rtlCol="0" anchor="t"/>
          <a:lstStyle/>
          <a:p>
            <a:pPr marL="285739" indent="-285739">
              <a:lnSpc>
                <a:spcPts val="2125"/>
              </a:lnSpc>
              <a:buSzPct val="100000"/>
              <a:buChar char="•"/>
            </a:pPr>
            <a:r>
              <a:rPr lang="en-US" sz="1667" dirty="0">
                <a:solidFill>
                  <a:srgbClr val="1E3063"/>
                </a:solidFill>
                <a:ea typeface="Instrument Sans Medium" pitchFamily="34" charset="-122"/>
                <a:cs typeface="Instrument Sans Medium" pitchFamily="34" charset="-120"/>
              </a:rPr>
              <a:t>Favorise le rétablissement du patient dans son environnement familier</a:t>
            </a:r>
            <a:endParaRPr lang="en-US" sz="1667" dirty="0"/>
          </a:p>
        </p:txBody>
      </p:sp>
      <p:sp>
        <p:nvSpPr>
          <p:cNvPr id="6" name="Text 3"/>
          <p:cNvSpPr/>
          <p:nvPr/>
        </p:nvSpPr>
        <p:spPr>
          <a:xfrm>
            <a:off x="6311900" y="2461220"/>
            <a:ext cx="5285085" cy="274935"/>
          </a:xfrm>
          <a:prstGeom prst="rect">
            <a:avLst/>
          </a:prstGeom>
          <a:noFill/>
          <a:ln/>
        </p:spPr>
        <p:txBody>
          <a:bodyPr wrap="none" lIns="0" tIns="0" rIns="0" bIns="0" rtlCol="0" anchor="t"/>
          <a:lstStyle/>
          <a:p>
            <a:pPr marL="285739" indent="-285739">
              <a:lnSpc>
                <a:spcPts val="2125"/>
              </a:lnSpc>
              <a:buSzPct val="100000"/>
              <a:buChar char="•"/>
            </a:pPr>
            <a:r>
              <a:rPr lang="en-US" sz="1667" dirty="0">
                <a:solidFill>
                  <a:srgbClr val="1E3063"/>
                </a:solidFill>
                <a:ea typeface="Instrument Sans Medium" pitchFamily="34" charset="-122"/>
                <a:cs typeface="Instrument Sans Medium" pitchFamily="34" charset="-120"/>
              </a:rPr>
              <a:t>Réduit les risques liés aux hospitalisations prolongées</a:t>
            </a:r>
            <a:endParaRPr lang="en-US" sz="1667" dirty="0"/>
          </a:p>
        </p:txBody>
      </p:sp>
      <p:sp>
        <p:nvSpPr>
          <p:cNvPr id="7" name="Text 4"/>
          <p:cNvSpPr/>
          <p:nvPr/>
        </p:nvSpPr>
        <p:spPr>
          <a:xfrm>
            <a:off x="6311900" y="2796282"/>
            <a:ext cx="5285085" cy="274935"/>
          </a:xfrm>
          <a:prstGeom prst="rect">
            <a:avLst/>
          </a:prstGeom>
          <a:noFill/>
          <a:ln/>
        </p:spPr>
        <p:txBody>
          <a:bodyPr wrap="none" lIns="0" tIns="0" rIns="0" bIns="0" rtlCol="0" anchor="t"/>
          <a:lstStyle/>
          <a:p>
            <a:pPr marL="285739" indent="-285739">
              <a:lnSpc>
                <a:spcPts val="2125"/>
              </a:lnSpc>
              <a:buSzPct val="100000"/>
              <a:buChar char="•"/>
            </a:pPr>
            <a:r>
              <a:rPr lang="en-US" sz="1667" dirty="0">
                <a:solidFill>
                  <a:srgbClr val="1E3063"/>
                </a:solidFill>
                <a:ea typeface="Instrument Sans Medium" pitchFamily="34" charset="-122"/>
                <a:cs typeface="Instrument Sans Medium" pitchFamily="34" charset="-120"/>
              </a:rPr>
              <a:t>Soutient l'autonomie du patient et le rôle central de sa famille</a:t>
            </a:r>
            <a:endParaRPr lang="en-US" sz="1667" dirty="0"/>
          </a:p>
        </p:txBody>
      </p:sp>
      <p:sp>
        <p:nvSpPr>
          <p:cNvPr id="8" name="Text 5"/>
          <p:cNvSpPr/>
          <p:nvPr/>
        </p:nvSpPr>
        <p:spPr>
          <a:xfrm>
            <a:off x="6311900" y="3131344"/>
            <a:ext cx="5285085" cy="549870"/>
          </a:xfrm>
          <a:prstGeom prst="rect">
            <a:avLst/>
          </a:prstGeom>
          <a:noFill/>
          <a:ln/>
        </p:spPr>
        <p:txBody>
          <a:bodyPr wrap="square" lIns="0" tIns="0" rIns="0" bIns="0" rtlCol="0" anchor="t"/>
          <a:lstStyle/>
          <a:p>
            <a:pPr marL="285739" indent="-285739">
              <a:lnSpc>
                <a:spcPts val="2125"/>
              </a:lnSpc>
              <a:buSzPct val="100000"/>
              <a:buChar char="•"/>
            </a:pPr>
            <a:r>
              <a:rPr lang="en-US" sz="1667" dirty="0">
                <a:solidFill>
                  <a:srgbClr val="1E3063"/>
                </a:solidFill>
                <a:ea typeface="Instrument Sans Medium" pitchFamily="34" charset="-122"/>
                <a:cs typeface="Instrument Sans Medium" pitchFamily="34" charset="-120"/>
              </a:rPr>
              <a:t>Valorise votre rôle de médecin traitant dans la coordination des soins</a:t>
            </a:r>
            <a:endParaRPr lang="en-US" sz="1667" dirty="0"/>
          </a:p>
        </p:txBody>
      </p:sp>
      <p:sp>
        <p:nvSpPr>
          <p:cNvPr id="9" name="Text 6"/>
          <p:cNvSpPr/>
          <p:nvPr/>
        </p:nvSpPr>
        <p:spPr>
          <a:xfrm>
            <a:off x="6311900" y="4024248"/>
            <a:ext cx="5285085" cy="549870"/>
          </a:xfrm>
          <a:prstGeom prst="rect">
            <a:avLst/>
          </a:prstGeom>
          <a:noFill/>
          <a:ln/>
        </p:spPr>
        <p:txBody>
          <a:bodyPr wrap="square" lIns="0" tIns="0" rIns="0" bIns="0" rtlCol="0" anchor="t"/>
          <a:lstStyle/>
          <a:p>
            <a:pPr>
              <a:lnSpc>
                <a:spcPts val="2125"/>
              </a:lnSpc>
            </a:pPr>
            <a:r>
              <a:rPr lang="en-US" sz="2000" dirty="0">
                <a:solidFill>
                  <a:srgbClr val="1E3063"/>
                </a:solidFill>
                <a:ea typeface="Instrument Sans Medium" pitchFamily="34" charset="-122"/>
                <a:cs typeface="Instrument Sans Medium" pitchFamily="34" charset="-120"/>
              </a:rPr>
              <a:t>Ensemble, nous pouvons offrir une alternative de qualité à l'hospitalisation conventionnelle</a:t>
            </a:r>
            <a:endParaRPr lang="en-US"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58000"/>
          </a:xfrm>
          <a:prstGeom prst="rect">
            <a:avLst/>
          </a:prstGeom>
        </p:spPr>
      </p:pic>
      <p:sp>
        <p:nvSpPr>
          <p:cNvPr id="3" name="Text 0"/>
          <p:cNvSpPr/>
          <p:nvPr/>
        </p:nvSpPr>
        <p:spPr>
          <a:xfrm>
            <a:off x="5233492" y="2259013"/>
            <a:ext cx="6297018" cy="1033463"/>
          </a:xfrm>
          <a:prstGeom prst="rect">
            <a:avLst/>
          </a:prstGeom>
          <a:noFill/>
          <a:ln/>
        </p:spPr>
        <p:txBody>
          <a:bodyPr wrap="squar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HAD en MRS : Une Continuité de Soins au Cœur du Lieu de Vie</a:t>
            </a:r>
            <a:endParaRPr lang="en-US" sz="3250" dirty="0"/>
          </a:p>
        </p:txBody>
      </p:sp>
      <p:sp>
        <p:nvSpPr>
          <p:cNvPr id="4" name="Text 1"/>
          <p:cNvSpPr/>
          <p:nvPr/>
        </p:nvSpPr>
        <p:spPr>
          <a:xfrm>
            <a:off x="5233492" y="3540522"/>
            <a:ext cx="6297018" cy="1058466"/>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L'Hospitalisation à Domicile (HAD) en Maison de Repos et de Soins (MRS) représente une approche innovante qui concilie expertise hospitalière et maintien dans un environnement de vie familier. Cette modalité de soins permet d'optimiser les parcours patients tout en garantissant la qualité et la sécurité thérapeutique.</a:t>
            </a:r>
            <a:endParaRPr lang="en-US" sz="1667"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1053009"/>
            <a:ext cx="6297018" cy="1033463"/>
          </a:xfrm>
          <a:prstGeom prst="rect">
            <a:avLst/>
          </a:prstGeom>
          <a:noFill/>
          <a:ln/>
        </p:spPr>
        <p:txBody>
          <a:bodyPr wrap="square" lIns="0" tIns="0" rIns="0" bIns="0" rtlCol="0" anchor="t"/>
          <a:lstStyle/>
          <a:p>
            <a:pPr>
              <a:lnSpc>
                <a:spcPts val="4042"/>
              </a:lnSpc>
            </a:pPr>
            <a:r>
              <a:rPr lang="en-US" sz="3667" b="1" dirty="0">
                <a:solidFill>
                  <a:srgbClr val="443728"/>
                </a:solidFill>
                <a:ea typeface="Crimson Pro Bold" pitchFamily="34" charset="-122"/>
                <a:cs typeface="Crimson Pro Bold" pitchFamily="34" charset="-120"/>
              </a:rPr>
              <a:t>Cadre réglementaire de l'hospitalisation à domicile</a:t>
            </a:r>
            <a:endParaRPr lang="en-US" sz="3667" dirty="0"/>
          </a:p>
        </p:txBody>
      </p:sp>
      <p:sp>
        <p:nvSpPr>
          <p:cNvPr id="4" name="Shape 1"/>
          <p:cNvSpPr/>
          <p:nvPr/>
        </p:nvSpPr>
        <p:spPr>
          <a:xfrm>
            <a:off x="661492" y="2334519"/>
            <a:ext cx="3065859" cy="2270256"/>
          </a:xfrm>
          <a:prstGeom prst="roundRect">
            <a:avLst>
              <a:gd name="adj" fmla="val 3389"/>
            </a:avLst>
          </a:prstGeom>
          <a:solidFill>
            <a:srgbClr val="FFFCFA"/>
          </a:solidFill>
          <a:ln w="22860">
            <a:solidFill>
              <a:srgbClr val="D1C8C6"/>
            </a:solidFill>
            <a:prstDash val="solid"/>
          </a:ln>
        </p:spPr>
        <p:txBody>
          <a:bodyPr/>
          <a:lstStyle/>
          <a:p>
            <a:endParaRPr lang="fr-BE"/>
          </a:p>
        </p:txBody>
      </p:sp>
      <p:sp>
        <p:nvSpPr>
          <p:cNvPr id="5" name="Text 2"/>
          <p:cNvSpPr/>
          <p:nvPr/>
        </p:nvSpPr>
        <p:spPr>
          <a:xfrm>
            <a:off x="845840" y="2518867"/>
            <a:ext cx="2067421"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Définition légale</a:t>
            </a:r>
            <a:endParaRPr lang="en-US" sz="2333" dirty="0"/>
          </a:p>
        </p:txBody>
      </p:sp>
      <p:sp>
        <p:nvSpPr>
          <p:cNvPr id="6" name="Text 3"/>
          <p:cNvSpPr/>
          <p:nvPr/>
        </p:nvSpPr>
        <p:spPr>
          <a:xfrm>
            <a:off x="845840" y="2876550"/>
            <a:ext cx="2697163" cy="1323082"/>
          </a:xfrm>
          <a:prstGeom prst="rect">
            <a:avLst/>
          </a:prstGeom>
          <a:noFill/>
          <a:ln/>
        </p:spPr>
        <p:txBody>
          <a:bodyPr wrap="square" lIns="0" tIns="0" rIns="0" bIns="0" rtlCol="0" anchor="t"/>
          <a:lstStyle/>
          <a:p>
            <a:pPr>
              <a:lnSpc>
                <a:spcPts val="2083"/>
              </a:lnSpc>
            </a:pPr>
            <a:r>
              <a:rPr lang="en-US" sz="1667" dirty="0">
                <a:solidFill>
                  <a:srgbClr val="443728"/>
                </a:solidFill>
                <a:ea typeface="Open Sans" pitchFamily="34" charset="-122"/>
                <a:cs typeface="Open Sans" pitchFamily="34" charset="-120"/>
              </a:rPr>
              <a:t>Soins administrés dans le lieu de vie du bénéficiaire respectant la réglementation et les normes de qualité et sécurité, sinon hospitalisation classique requise.</a:t>
            </a:r>
            <a:endParaRPr lang="en-US" sz="1667" dirty="0"/>
          </a:p>
        </p:txBody>
      </p:sp>
      <p:sp>
        <p:nvSpPr>
          <p:cNvPr id="7" name="Shape 4"/>
          <p:cNvSpPr/>
          <p:nvPr/>
        </p:nvSpPr>
        <p:spPr>
          <a:xfrm>
            <a:off x="3892650" y="2334519"/>
            <a:ext cx="3065859" cy="2049463"/>
          </a:xfrm>
          <a:prstGeom prst="roundRect">
            <a:avLst>
              <a:gd name="adj" fmla="val 3389"/>
            </a:avLst>
          </a:prstGeom>
          <a:solidFill>
            <a:srgbClr val="FFFCFA"/>
          </a:solidFill>
          <a:ln w="22860">
            <a:solidFill>
              <a:srgbClr val="D1C8C6"/>
            </a:solidFill>
            <a:prstDash val="solid"/>
          </a:ln>
        </p:spPr>
        <p:txBody>
          <a:bodyPr/>
          <a:lstStyle/>
          <a:p>
            <a:endParaRPr lang="fr-BE"/>
          </a:p>
        </p:txBody>
      </p:sp>
      <p:sp>
        <p:nvSpPr>
          <p:cNvPr id="8" name="Text 5"/>
          <p:cNvSpPr/>
          <p:nvPr/>
        </p:nvSpPr>
        <p:spPr>
          <a:xfrm>
            <a:off x="4076998" y="2518867"/>
            <a:ext cx="2067421"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Formes de traitement</a:t>
            </a:r>
            <a:endParaRPr lang="en-US" sz="2333" dirty="0"/>
          </a:p>
        </p:txBody>
      </p:sp>
      <p:sp>
        <p:nvSpPr>
          <p:cNvPr id="9" name="Text 6"/>
          <p:cNvSpPr/>
          <p:nvPr/>
        </p:nvSpPr>
        <p:spPr>
          <a:xfrm>
            <a:off x="4076998" y="2876550"/>
            <a:ext cx="2697163" cy="1058466"/>
          </a:xfrm>
          <a:prstGeom prst="rect">
            <a:avLst/>
          </a:prstGeom>
          <a:noFill/>
          <a:ln/>
        </p:spPr>
        <p:txBody>
          <a:bodyPr wrap="square" lIns="0" tIns="0" rIns="0" bIns="0" rtlCol="0" anchor="t"/>
          <a:lstStyle/>
          <a:p>
            <a:pPr>
              <a:lnSpc>
                <a:spcPts val="2083"/>
              </a:lnSpc>
            </a:pPr>
            <a:r>
              <a:rPr lang="en-US" sz="1667" dirty="0">
                <a:solidFill>
                  <a:srgbClr val="443728"/>
                </a:solidFill>
                <a:ea typeface="Open Sans" pitchFamily="34" charset="-122"/>
                <a:cs typeface="Open Sans" pitchFamily="34" charset="-120"/>
              </a:rPr>
              <a:t>Traitement antibiotique par voie intraveineuse (minimum 5 jours) et administration parentérale anticancéreuse (minimum 3 jours).</a:t>
            </a:r>
            <a:endParaRPr lang="en-US" sz="1667" dirty="0"/>
          </a:p>
        </p:txBody>
      </p:sp>
      <p:sp>
        <p:nvSpPr>
          <p:cNvPr id="10" name="Shape 7"/>
          <p:cNvSpPr/>
          <p:nvPr/>
        </p:nvSpPr>
        <p:spPr>
          <a:xfrm>
            <a:off x="661492" y="4975344"/>
            <a:ext cx="6297018" cy="1255613"/>
          </a:xfrm>
          <a:prstGeom prst="roundRect">
            <a:avLst>
              <a:gd name="adj" fmla="val 5532"/>
            </a:avLst>
          </a:prstGeom>
          <a:solidFill>
            <a:srgbClr val="FFFCFA"/>
          </a:solidFill>
          <a:ln w="22860">
            <a:solidFill>
              <a:srgbClr val="D1C8C6"/>
            </a:solidFill>
            <a:prstDash val="solid"/>
          </a:ln>
        </p:spPr>
        <p:txBody>
          <a:bodyPr/>
          <a:lstStyle/>
          <a:p>
            <a:endParaRPr lang="fr-BE"/>
          </a:p>
        </p:txBody>
      </p:sp>
      <p:sp>
        <p:nvSpPr>
          <p:cNvPr id="11" name="Text 8"/>
          <p:cNvSpPr/>
          <p:nvPr/>
        </p:nvSpPr>
        <p:spPr>
          <a:xfrm>
            <a:off x="845840" y="5159693"/>
            <a:ext cx="2067421"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Médicaments autorisés</a:t>
            </a:r>
            <a:endParaRPr lang="en-US" sz="2333" dirty="0"/>
          </a:p>
        </p:txBody>
      </p:sp>
      <p:sp>
        <p:nvSpPr>
          <p:cNvPr id="12" name="Text 9"/>
          <p:cNvSpPr/>
          <p:nvPr/>
        </p:nvSpPr>
        <p:spPr>
          <a:xfrm>
            <a:off x="845840" y="5517376"/>
            <a:ext cx="5928320" cy="529233"/>
          </a:xfrm>
          <a:prstGeom prst="rect">
            <a:avLst/>
          </a:prstGeom>
          <a:noFill/>
          <a:ln/>
        </p:spPr>
        <p:txBody>
          <a:bodyPr wrap="square" lIns="0" tIns="0" rIns="0" bIns="0" rtlCol="0" anchor="t"/>
          <a:lstStyle/>
          <a:p>
            <a:pPr>
              <a:lnSpc>
                <a:spcPts val="2083"/>
              </a:lnSpc>
            </a:pPr>
            <a:r>
              <a:rPr lang="en-US" sz="1667" dirty="0">
                <a:solidFill>
                  <a:srgbClr val="443728"/>
                </a:solidFill>
                <a:ea typeface="Open Sans" pitchFamily="34" charset="-122"/>
                <a:cs typeface="Open Sans" pitchFamily="34" charset="-120"/>
              </a:rPr>
              <a:t>Liste finalisée des principes actifs modifiable par le ministre de la Santé publique selon conditions strictes de l'article 3.</a:t>
            </a:r>
            <a:endParaRPr lang="en-US" sz="1667" dirty="0"/>
          </a:p>
        </p:txBody>
      </p:sp>
    </p:spTree>
    <p:extLst>
      <p:ext uri="{BB962C8B-B14F-4D97-AF65-F5344CB8AC3E}">
        <p14:creationId xmlns:p14="http://schemas.microsoft.com/office/powerpoint/2010/main" val="1763042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824408"/>
            <a:ext cx="6776839" cy="516732"/>
          </a:xfrm>
          <a:prstGeom prst="rect">
            <a:avLst/>
          </a:prstGeom>
          <a:noFill/>
          <a:ln/>
        </p:spPr>
        <p:txBody>
          <a:bodyPr wrap="non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Philosophie et Objectifs Identiques</a:t>
            </a:r>
            <a:endParaRPr lang="en-US" sz="3250" dirty="0"/>
          </a:p>
        </p:txBody>
      </p:sp>
      <p:sp>
        <p:nvSpPr>
          <p:cNvPr id="3" name="Shape 1"/>
          <p:cNvSpPr/>
          <p:nvPr/>
        </p:nvSpPr>
        <p:spPr>
          <a:xfrm>
            <a:off x="661492" y="1671836"/>
            <a:ext cx="3512741" cy="2401987"/>
          </a:xfrm>
          <a:prstGeom prst="roundRect">
            <a:avLst>
              <a:gd name="adj" fmla="val 6197"/>
            </a:avLst>
          </a:prstGeom>
          <a:solidFill>
            <a:srgbClr val="CEE6FD"/>
          </a:solidFill>
          <a:ln/>
        </p:spPr>
        <p:txBody>
          <a:bodyPr/>
          <a:lstStyle/>
          <a:p>
            <a:endParaRPr lang="fr-BE"/>
          </a:p>
        </p:txBody>
      </p:sp>
      <p:sp>
        <p:nvSpPr>
          <p:cNvPr id="4" name="Shape 2"/>
          <p:cNvSpPr/>
          <p:nvPr/>
        </p:nvSpPr>
        <p:spPr>
          <a:xfrm>
            <a:off x="826791" y="1837135"/>
            <a:ext cx="496094" cy="496094"/>
          </a:xfrm>
          <a:prstGeom prst="roundRect">
            <a:avLst>
              <a:gd name="adj" fmla="val 15358451"/>
            </a:avLst>
          </a:prstGeom>
          <a:solidFill>
            <a:srgbClr val="84C1FA"/>
          </a:solidFill>
          <a:ln/>
        </p:spPr>
        <p:txBody>
          <a:bodyPr/>
          <a:lstStyle/>
          <a:p>
            <a:endParaRPr lang="fr-BE"/>
          </a:p>
        </p:txBody>
      </p:sp>
      <p:pic>
        <p:nvPicPr>
          <p:cNvPr id="5" name="Image 0" descr="preencoded.png"/>
          <p:cNvPicPr>
            <a:picLocks noChangeAspect="1"/>
          </p:cNvPicPr>
          <p:nvPr/>
        </p:nvPicPr>
        <p:blipFill>
          <a:blip r:embed="rId3"/>
          <a:stretch>
            <a:fillRect/>
          </a:stretch>
        </p:blipFill>
        <p:spPr>
          <a:xfrm>
            <a:off x="963216" y="1945581"/>
            <a:ext cx="223243" cy="279103"/>
          </a:xfrm>
          <a:prstGeom prst="rect">
            <a:avLst/>
          </a:prstGeom>
        </p:spPr>
      </p:pic>
      <p:sp>
        <p:nvSpPr>
          <p:cNvPr id="6" name="Text 3"/>
          <p:cNvSpPr/>
          <p:nvPr/>
        </p:nvSpPr>
        <p:spPr>
          <a:xfrm>
            <a:off x="826791" y="2498527"/>
            <a:ext cx="3182144" cy="516930"/>
          </a:xfrm>
          <a:prstGeom prst="rect">
            <a:avLst/>
          </a:prstGeom>
          <a:noFill/>
          <a:ln/>
        </p:spPr>
        <p:txBody>
          <a:bodyPr wrap="square" lIns="0" tIns="0" rIns="0" bIns="0" rtlCol="0" anchor="t"/>
          <a:lstStyle/>
          <a:p>
            <a:pPr>
              <a:lnSpc>
                <a:spcPts val="2000"/>
              </a:lnSpc>
            </a:pPr>
            <a:r>
              <a:rPr lang="en-US" sz="1625" dirty="0">
                <a:solidFill>
                  <a:srgbClr val="1E3063"/>
                </a:solidFill>
                <a:ea typeface="Instrument Sans Semi Bold" pitchFamily="34" charset="-122"/>
                <a:cs typeface="Instrument Sans Semi Bold" pitchFamily="34" charset="-120"/>
              </a:rPr>
              <a:t>Éviter l'Hospitalisation Prolongée</a:t>
            </a:r>
            <a:endParaRPr lang="en-US" sz="1625" dirty="0"/>
          </a:p>
        </p:txBody>
      </p:sp>
      <p:sp>
        <p:nvSpPr>
          <p:cNvPr id="7" name="Text 4"/>
          <p:cNvSpPr/>
          <p:nvPr/>
        </p:nvSpPr>
        <p:spPr>
          <a:xfrm>
            <a:off x="826791" y="3114676"/>
            <a:ext cx="3182144" cy="793849"/>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Réduction des séjours hospitaliers inutiles tout en maintenant une qualité de soins optimale</a:t>
            </a:r>
            <a:endParaRPr lang="en-US" sz="1667" dirty="0"/>
          </a:p>
        </p:txBody>
      </p:sp>
      <p:sp>
        <p:nvSpPr>
          <p:cNvPr id="8" name="Shape 5"/>
          <p:cNvSpPr/>
          <p:nvPr/>
        </p:nvSpPr>
        <p:spPr>
          <a:xfrm>
            <a:off x="4339531" y="1671836"/>
            <a:ext cx="3512840" cy="2401987"/>
          </a:xfrm>
          <a:prstGeom prst="roundRect">
            <a:avLst>
              <a:gd name="adj" fmla="val 6197"/>
            </a:avLst>
          </a:prstGeom>
          <a:solidFill>
            <a:srgbClr val="CEE6FD"/>
          </a:solidFill>
          <a:ln/>
        </p:spPr>
        <p:txBody>
          <a:bodyPr/>
          <a:lstStyle/>
          <a:p>
            <a:endParaRPr lang="fr-BE"/>
          </a:p>
        </p:txBody>
      </p:sp>
      <p:sp>
        <p:nvSpPr>
          <p:cNvPr id="9" name="Shape 6"/>
          <p:cNvSpPr/>
          <p:nvPr/>
        </p:nvSpPr>
        <p:spPr>
          <a:xfrm>
            <a:off x="4504830" y="1837135"/>
            <a:ext cx="496094" cy="496094"/>
          </a:xfrm>
          <a:prstGeom prst="roundRect">
            <a:avLst>
              <a:gd name="adj" fmla="val 15358451"/>
            </a:avLst>
          </a:prstGeom>
          <a:solidFill>
            <a:srgbClr val="84C1FA"/>
          </a:solidFill>
          <a:ln/>
        </p:spPr>
        <p:txBody>
          <a:bodyPr/>
          <a:lstStyle/>
          <a:p>
            <a:endParaRPr lang="fr-BE"/>
          </a:p>
        </p:txBody>
      </p:sp>
      <p:pic>
        <p:nvPicPr>
          <p:cNvPr id="10" name="Image 1" descr="preencoded.png"/>
          <p:cNvPicPr>
            <a:picLocks noChangeAspect="1"/>
          </p:cNvPicPr>
          <p:nvPr/>
        </p:nvPicPr>
        <p:blipFill>
          <a:blip r:embed="rId4"/>
          <a:stretch>
            <a:fillRect/>
          </a:stretch>
        </p:blipFill>
        <p:spPr>
          <a:xfrm>
            <a:off x="4641255" y="1945581"/>
            <a:ext cx="223243" cy="279103"/>
          </a:xfrm>
          <a:prstGeom prst="rect">
            <a:avLst/>
          </a:prstGeom>
        </p:spPr>
      </p:pic>
      <p:sp>
        <p:nvSpPr>
          <p:cNvPr id="11" name="Text 7"/>
          <p:cNvSpPr/>
          <p:nvPr/>
        </p:nvSpPr>
        <p:spPr>
          <a:xfrm>
            <a:off x="4504829" y="2498527"/>
            <a:ext cx="3033415" cy="258465"/>
          </a:xfrm>
          <a:prstGeom prst="rect">
            <a:avLst/>
          </a:prstGeom>
          <a:noFill/>
          <a:ln/>
        </p:spPr>
        <p:txBody>
          <a:bodyPr wrap="none" lIns="0" tIns="0" rIns="0" bIns="0" rtlCol="0" anchor="t"/>
          <a:lstStyle/>
          <a:p>
            <a:pPr>
              <a:lnSpc>
                <a:spcPts val="2000"/>
              </a:lnSpc>
            </a:pPr>
            <a:r>
              <a:rPr lang="en-US" sz="1625" dirty="0">
                <a:solidFill>
                  <a:srgbClr val="1E3063"/>
                </a:solidFill>
                <a:ea typeface="Instrument Sans Semi Bold" pitchFamily="34" charset="-122"/>
                <a:cs typeface="Instrument Sans Semi Bold" pitchFamily="34" charset="-120"/>
              </a:rPr>
              <a:t>Continuité de Soins Complexes</a:t>
            </a:r>
            <a:endParaRPr lang="en-US" sz="1625" dirty="0"/>
          </a:p>
        </p:txBody>
      </p:sp>
      <p:sp>
        <p:nvSpPr>
          <p:cNvPr id="12" name="Text 8"/>
          <p:cNvSpPr/>
          <p:nvPr/>
        </p:nvSpPr>
        <p:spPr>
          <a:xfrm>
            <a:off x="4504829" y="2856211"/>
            <a:ext cx="3182243" cy="793849"/>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Antibiothérapie intraveineuse, pansements VAC, nutrition parentérale et autres traitements spécialisés</a:t>
            </a:r>
            <a:endParaRPr lang="en-US" sz="1667" dirty="0"/>
          </a:p>
        </p:txBody>
      </p:sp>
      <p:sp>
        <p:nvSpPr>
          <p:cNvPr id="13" name="Shape 9"/>
          <p:cNvSpPr/>
          <p:nvPr/>
        </p:nvSpPr>
        <p:spPr>
          <a:xfrm>
            <a:off x="8017670" y="1671836"/>
            <a:ext cx="3512741" cy="2401987"/>
          </a:xfrm>
          <a:prstGeom prst="roundRect">
            <a:avLst>
              <a:gd name="adj" fmla="val 6197"/>
            </a:avLst>
          </a:prstGeom>
          <a:solidFill>
            <a:srgbClr val="CEE6FD"/>
          </a:solidFill>
          <a:ln/>
        </p:spPr>
        <p:txBody>
          <a:bodyPr/>
          <a:lstStyle/>
          <a:p>
            <a:endParaRPr lang="fr-BE"/>
          </a:p>
        </p:txBody>
      </p:sp>
      <p:sp>
        <p:nvSpPr>
          <p:cNvPr id="14" name="Shape 10"/>
          <p:cNvSpPr/>
          <p:nvPr/>
        </p:nvSpPr>
        <p:spPr>
          <a:xfrm>
            <a:off x="8182968" y="1837135"/>
            <a:ext cx="496094" cy="496094"/>
          </a:xfrm>
          <a:prstGeom prst="roundRect">
            <a:avLst>
              <a:gd name="adj" fmla="val 15358451"/>
            </a:avLst>
          </a:prstGeom>
          <a:solidFill>
            <a:srgbClr val="84C1FA"/>
          </a:solidFill>
          <a:ln/>
        </p:spPr>
        <p:txBody>
          <a:bodyPr/>
          <a:lstStyle/>
          <a:p>
            <a:endParaRPr lang="fr-BE"/>
          </a:p>
        </p:txBody>
      </p:sp>
      <p:pic>
        <p:nvPicPr>
          <p:cNvPr id="15" name="Image 2" descr="preencoded.png"/>
          <p:cNvPicPr>
            <a:picLocks noChangeAspect="1"/>
          </p:cNvPicPr>
          <p:nvPr/>
        </p:nvPicPr>
        <p:blipFill>
          <a:blip r:embed="rId5"/>
          <a:stretch>
            <a:fillRect/>
          </a:stretch>
        </p:blipFill>
        <p:spPr>
          <a:xfrm>
            <a:off x="8319394" y="1945581"/>
            <a:ext cx="223243" cy="279103"/>
          </a:xfrm>
          <a:prstGeom prst="rect">
            <a:avLst/>
          </a:prstGeom>
        </p:spPr>
      </p:pic>
      <p:sp>
        <p:nvSpPr>
          <p:cNvPr id="16" name="Text 11"/>
          <p:cNvSpPr/>
          <p:nvPr/>
        </p:nvSpPr>
        <p:spPr>
          <a:xfrm>
            <a:off x="8182968" y="2498527"/>
            <a:ext cx="3065363" cy="258465"/>
          </a:xfrm>
          <a:prstGeom prst="rect">
            <a:avLst/>
          </a:prstGeom>
          <a:noFill/>
          <a:ln/>
        </p:spPr>
        <p:txBody>
          <a:bodyPr wrap="none" lIns="0" tIns="0" rIns="0" bIns="0" rtlCol="0" anchor="t"/>
          <a:lstStyle/>
          <a:p>
            <a:pPr>
              <a:lnSpc>
                <a:spcPts val="2000"/>
              </a:lnSpc>
            </a:pPr>
            <a:r>
              <a:rPr lang="en-US" sz="1625" dirty="0">
                <a:solidFill>
                  <a:srgbClr val="1E3063"/>
                </a:solidFill>
                <a:ea typeface="Instrument Sans Semi Bold" pitchFamily="34" charset="-122"/>
                <a:cs typeface="Instrument Sans Semi Bold" pitchFamily="34" charset="-120"/>
              </a:rPr>
              <a:t>Critères d'Admission Uniformes</a:t>
            </a:r>
            <a:endParaRPr lang="en-US" sz="1625" dirty="0"/>
          </a:p>
        </p:txBody>
      </p:sp>
      <p:sp>
        <p:nvSpPr>
          <p:cNvPr id="17" name="Text 12"/>
          <p:cNvSpPr/>
          <p:nvPr/>
        </p:nvSpPr>
        <p:spPr>
          <a:xfrm>
            <a:off x="8182968" y="2856211"/>
            <a:ext cx="3182144" cy="793849"/>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Protocoles thérapeutiques et critères médicaux identiques entre domicile et MRS</a:t>
            </a:r>
            <a:endParaRPr lang="en-US" sz="1667" dirty="0"/>
          </a:p>
        </p:txBody>
      </p:sp>
      <p:sp>
        <p:nvSpPr>
          <p:cNvPr id="18" name="Text 13"/>
          <p:cNvSpPr/>
          <p:nvPr/>
        </p:nvSpPr>
        <p:spPr>
          <a:xfrm>
            <a:off x="661492" y="4259858"/>
            <a:ext cx="10869018" cy="1058466"/>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La </a:t>
            </a:r>
            <a:r>
              <a:rPr lang="en-US" sz="1667" dirty="0">
                <a:solidFill>
                  <a:srgbClr val="1E3063"/>
                </a:solidFill>
                <a:highlight>
                  <a:srgbClr val="E8EEFC"/>
                </a:highlight>
                <a:ea typeface="Instrument Sans Medium" pitchFamily="34" charset="-122"/>
                <a:cs typeface="Instrument Sans Medium" pitchFamily="34" charset="-120"/>
              </a:rPr>
              <a:t>HAD en MRS</a:t>
            </a:r>
            <a:r>
              <a:rPr lang="en-US" sz="1667" dirty="0">
                <a:solidFill>
                  <a:srgbClr val="1E3063"/>
                </a:solidFill>
                <a:ea typeface="Instrument Sans Medium" pitchFamily="34" charset="-122"/>
                <a:cs typeface="Instrument Sans Medium" pitchFamily="34" charset="-120"/>
              </a:rPr>
              <a:t> poursuit exactement les mêmes objectifs thérapeutiques qu'au domicile traditionnel. Elle vise à </a:t>
            </a:r>
            <a:r>
              <a:rPr lang="en-US" sz="1667" b="1" dirty="0">
                <a:solidFill>
                  <a:srgbClr val="1E3063"/>
                </a:solidFill>
                <a:ea typeface="Instrument Sans Medium" pitchFamily="34" charset="-122"/>
                <a:cs typeface="Instrument Sans Medium" pitchFamily="34" charset="-120"/>
              </a:rPr>
              <a:t>éviter une hospitalisation prolongée</a:t>
            </a:r>
            <a:r>
              <a:rPr lang="en-US" sz="1667" dirty="0">
                <a:solidFill>
                  <a:srgbClr val="1E3063"/>
                </a:solidFill>
                <a:ea typeface="Instrument Sans Medium" pitchFamily="34" charset="-122"/>
                <a:cs typeface="Instrument Sans Medium" pitchFamily="34" charset="-120"/>
              </a:rPr>
              <a:t> lorsque l'état du patient le permet, ou à </a:t>
            </a:r>
            <a:r>
              <a:rPr lang="en-US" sz="1667" b="1" dirty="0">
                <a:solidFill>
                  <a:srgbClr val="1E3063"/>
                </a:solidFill>
                <a:ea typeface="Instrument Sans Medium" pitchFamily="34" charset="-122"/>
                <a:cs typeface="Instrument Sans Medium" pitchFamily="34" charset="-120"/>
              </a:rPr>
              <a:t>assurer une continuité de soins hospitaliers complexes</a:t>
            </a:r>
            <a:r>
              <a:rPr lang="en-US" sz="1667" dirty="0">
                <a:solidFill>
                  <a:srgbClr val="1E3063"/>
                </a:solidFill>
                <a:ea typeface="Instrument Sans Medium" pitchFamily="34" charset="-122"/>
                <a:cs typeface="Instrument Sans Medium" pitchFamily="34" charset="-120"/>
              </a:rPr>
              <a:t> dans un environnement adapté. Les indications médicales restent rigoureusement identiques : antibiothérapie intraveineuse, pansements sous vide (VAC), nutrition parentérale, chimiothérapie, soins palliatifs, entre autres.</a:t>
            </a:r>
            <a:endParaRPr lang="en-US" sz="1667" dirty="0"/>
          </a:p>
        </p:txBody>
      </p:sp>
      <p:sp>
        <p:nvSpPr>
          <p:cNvPr id="19" name="Text 14"/>
          <p:cNvSpPr/>
          <p:nvPr/>
        </p:nvSpPr>
        <p:spPr>
          <a:xfrm>
            <a:off x="661492" y="5504359"/>
            <a:ext cx="10869018"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Les </a:t>
            </a:r>
            <a:r>
              <a:rPr lang="en-US" sz="1667" dirty="0">
                <a:solidFill>
                  <a:srgbClr val="0540AD"/>
                </a:solidFill>
                <a:ea typeface="Instrument Sans Medium" pitchFamily="34" charset="-122"/>
                <a:cs typeface="Instrument Sans Medium" pitchFamily="34" charset="-120"/>
              </a:rPr>
              <a:t>critères médicaux d'admission</a:t>
            </a:r>
            <a:r>
              <a:rPr lang="en-US" sz="1667" dirty="0">
                <a:solidFill>
                  <a:srgbClr val="1E3063"/>
                </a:solidFill>
                <a:ea typeface="Instrument Sans Medium" pitchFamily="34" charset="-122"/>
                <a:cs typeface="Instrument Sans Medium" pitchFamily="34" charset="-120"/>
              </a:rPr>
              <a:t> et les </a:t>
            </a:r>
            <a:r>
              <a:rPr lang="en-US" sz="1667" dirty="0">
                <a:solidFill>
                  <a:srgbClr val="0540AD"/>
                </a:solidFill>
                <a:ea typeface="Instrument Sans Medium" pitchFamily="34" charset="-122"/>
                <a:cs typeface="Instrument Sans Medium" pitchFamily="34" charset="-120"/>
              </a:rPr>
              <a:t>protocoles thérapeutiques</a:t>
            </a:r>
            <a:r>
              <a:rPr lang="en-US" sz="1667" dirty="0">
                <a:solidFill>
                  <a:srgbClr val="1E3063"/>
                </a:solidFill>
                <a:ea typeface="Instrument Sans Medium" pitchFamily="34" charset="-122"/>
                <a:cs typeface="Instrument Sans Medium" pitchFamily="34" charset="-120"/>
              </a:rPr>
              <a:t> appliqués sont strictement les mêmes que pour une HAD à domicile, garantissant ainsi une équité de soins et une standardisation des pratiques, quel que soit le lieu de vie du patient.</a:t>
            </a:r>
            <a:endParaRPr lang="en-US" sz="1667"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69503" y="322758"/>
            <a:ext cx="5596732" cy="366812"/>
          </a:xfrm>
          <a:prstGeom prst="rect">
            <a:avLst/>
          </a:prstGeom>
          <a:noFill/>
          <a:ln/>
        </p:spPr>
        <p:txBody>
          <a:bodyPr wrap="none" lIns="0" tIns="0" rIns="0" bIns="0" rtlCol="0" anchor="t"/>
          <a:lstStyle/>
          <a:p>
            <a:pPr>
              <a:lnSpc>
                <a:spcPts val="2875"/>
              </a:lnSpc>
            </a:pPr>
            <a:r>
              <a:rPr lang="en-US" sz="3000" dirty="0">
                <a:solidFill>
                  <a:srgbClr val="091C53"/>
                </a:solidFill>
                <a:ea typeface="Instrument Sans Semi Bold" pitchFamily="34" charset="-122"/>
                <a:cs typeface="Instrument Sans Semi Bold" pitchFamily="34" charset="-120"/>
              </a:rPr>
              <a:t>Différences Organisationnelles Majeures</a:t>
            </a:r>
            <a:endParaRPr lang="en-US" sz="3000" dirty="0"/>
          </a:p>
        </p:txBody>
      </p:sp>
      <p:sp>
        <p:nvSpPr>
          <p:cNvPr id="3" name="Text 1"/>
          <p:cNvSpPr/>
          <p:nvPr/>
        </p:nvSpPr>
        <p:spPr>
          <a:xfrm>
            <a:off x="469504" y="982960"/>
            <a:ext cx="3178671" cy="220068"/>
          </a:xfrm>
          <a:prstGeom prst="rect">
            <a:avLst/>
          </a:prstGeom>
          <a:noFill/>
          <a:ln/>
        </p:spPr>
        <p:txBody>
          <a:bodyPr wrap="none" lIns="0" tIns="0" rIns="0" bIns="0" rtlCol="0" anchor="t"/>
          <a:lstStyle/>
          <a:p>
            <a:pPr>
              <a:lnSpc>
                <a:spcPts val="1708"/>
              </a:lnSpc>
            </a:pPr>
            <a:r>
              <a:rPr lang="en-US" sz="2333" dirty="0">
                <a:solidFill>
                  <a:srgbClr val="091C53"/>
                </a:solidFill>
                <a:ea typeface="Instrument Sans Semi Bold" pitchFamily="34" charset="-122"/>
                <a:cs typeface="Instrument Sans Semi Bold" pitchFamily="34" charset="-120"/>
              </a:rPr>
              <a:t>Spécificités de la Coordination en MRS</a:t>
            </a:r>
            <a:endParaRPr lang="en-US" sz="2333" dirty="0"/>
          </a:p>
        </p:txBody>
      </p:sp>
      <p:sp>
        <p:nvSpPr>
          <p:cNvPr id="4" name="Text 2"/>
          <p:cNvSpPr/>
          <p:nvPr/>
        </p:nvSpPr>
        <p:spPr>
          <a:xfrm>
            <a:off x="469504" y="1375526"/>
            <a:ext cx="6637238" cy="375444"/>
          </a:xfrm>
          <a:prstGeom prst="rect">
            <a:avLst/>
          </a:prstGeom>
          <a:noFill/>
          <a:ln/>
        </p:spPr>
        <p:txBody>
          <a:bodyPr wrap="square" lIns="0" tIns="0" rIns="0" bIns="0" rtlCol="0" anchor="t"/>
          <a:lstStyle/>
          <a:p>
            <a:r>
              <a:rPr lang="en-US" sz="1667" dirty="0">
                <a:solidFill>
                  <a:srgbClr val="1E3063"/>
                </a:solidFill>
                <a:ea typeface="Instrument Sans Medium" pitchFamily="34" charset="-122"/>
                <a:cs typeface="Instrument Sans Medium" pitchFamily="34" charset="-120"/>
              </a:rPr>
              <a:t>Contrairement au domicile traditionnel, le </a:t>
            </a:r>
            <a:r>
              <a:rPr lang="en-US" sz="1667" b="1" dirty="0">
                <a:solidFill>
                  <a:srgbClr val="1E3063"/>
                </a:solidFill>
                <a:ea typeface="Instrument Sans Medium" pitchFamily="34" charset="-122"/>
                <a:cs typeface="Instrument Sans Medium" pitchFamily="34" charset="-120"/>
              </a:rPr>
              <a:t>cadre infirmier est déjà présent 24h/24 en MRS</a:t>
            </a:r>
            <a:r>
              <a:rPr lang="en-US" sz="1667" dirty="0">
                <a:solidFill>
                  <a:srgbClr val="1E3063"/>
                </a:solidFill>
                <a:ea typeface="Instrument Sans Medium" pitchFamily="34" charset="-122"/>
                <a:cs typeface="Instrument Sans Medium" pitchFamily="34" charset="-120"/>
              </a:rPr>
              <a:t>. Cette présence permanente modifie fondamentalement l'organisation de la HAD, qui peut alors se concentrer sur des aspects plus stratégiques.</a:t>
            </a:r>
            <a:endParaRPr lang="en-US" sz="1667" dirty="0"/>
          </a:p>
        </p:txBody>
      </p:sp>
      <p:sp>
        <p:nvSpPr>
          <p:cNvPr id="5" name="Text 3"/>
          <p:cNvSpPr/>
          <p:nvPr/>
        </p:nvSpPr>
        <p:spPr>
          <a:xfrm>
            <a:off x="469504" y="2959411"/>
            <a:ext cx="6637238" cy="187722"/>
          </a:xfrm>
          <a:prstGeom prst="rect">
            <a:avLst/>
          </a:prstGeom>
          <a:noFill/>
          <a:ln/>
        </p:spPr>
        <p:txBody>
          <a:bodyPr wrap="none" lIns="0" tIns="0" rIns="0" bIns="0" rtlCol="0" anchor="t"/>
          <a:lstStyle/>
          <a:p>
            <a:pPr>
              <a:lnSpc>
                <a:spcPts val="1458"/>
              </a:lnSpc>
            </a:pPr>
            <a:r>
              <a:rPr lang="en-US" sz="1667" dirty="0">
                <a:solidFill>
                  <a:srgbClr val="1E3063"/>
                </a:solidFill>
                <a:ea typeface="Instrument Sans Medium" pitchFamily="34" charset="-122"/>
                <a:cs typeface="Instrument Sans Medium" pitchFamily="34" charset="-120"/>
              </a:rPr>
              <a:t>La coordination HAD recentre ses efforts sur :</a:t>
            </a:r>
            <a:endParaRPr lang="en-US" sz="1667" dirty="0"/>
          </a:p>
        </p:txBody>
      </p:sp>
      <p:sp>
        <p:nvSpPr>
          <p:cNvPr id="6" name="Text 4"/>
          <p:cNvSpPr/>
          <p:nvPr/>
        </p:nvSpPr>
        <p:spPr>
          <a:xfrm>
            <a:off x="469504" y="3252702"/>
            <a:ext cx="6637238" cy="187722"/>
          </a:xfrm>
          <a:prstGeom prst="rect">
            <a:avLst/>
          </a:prstGeom>
          <a:noFill/>
          <a:ln/>
        </p:spPr>
        <p:txBody>
          <a:bodyPr wrap="none" lIns="0" tIns="0" rIns="0" bIns="0" rtlCol="0" anchor="t"/>
          <a:lstStyle/>
          <a:p>
            <a:pPr marL="285739" indent="-285739">
              <a:lnSpc>
                <a:spcPts val="1458"/>
              </a:lnSpc>
              <a:buSzPct val="100000"/>
              <a:buChar char="•"/>
            </a:pPr>
            <a:r>
              <a:rPr lang="en-US" sz="1667" dirty="0">
                <a:solidFill>
                  <a:srgbClr val="84C1FA"/>
                </a:solidFill>
                <a:ea typeface="Instrument Sans Medium" pitchFamily="34" charset="-122"/>
                <a:cs typeface="Instrument Sans Medium" pitchFamily="34" charset="-120"/>
              </a:rPr>
              <a:t>Supervision médicale spécialisée</a:t>
            </a:r>
            <a:endParaRPr lang="en-US" sz="1667" dirty="0"/>
          </a:p>
        </p:txBody>
      </p:sp>
      <p:sp>
        <p:nvSpPr>
          <p:cNvPr id="7" name="Text 5"/>
          <p:cNvSpPr/>
          <p:nvPr/>
        </p:nvSpPr>
        <p:spPr>
          <a:xfrm>
            <a:off x="469504" y="3481500"/>
            <a:ext cx="6637238" cy="187722"/>
          </a:xfrm>
          <a:prstGeom prst="rect">
            <a:avLst/>
          </a:prstGeom>
          <a:noFill/>
          <a:ln/>
        </p:spPr>
        <p:txBody>
          <a:bodyPr wrap="none" lIns="0" tIns="0" rIns="0" bIns="0" rtlCol="0" anchor="t"/>
          <a:lstStyle/>
          <a:p>
            <a:pPr marL="285739" indent="-285739">
              <a:lnSpc>
                <a:spcPts val="1458"/>
              </a:lnSpc>
              <a:buSzPct val="100000"/>
              <a:buChar char="•"/>
            </a:pPr>
            <a:r>
              <a:rPr lang="en-US" sz="1667" dirty="0">
                <a:solidFill>
                  <a:srgbClr val="84C1FA"/>
                </a:solidFill>
                <a:ea typeface="Instrument Sans Medium" pitchFamily="34" charset="-122"/>
                <a:cs typeface="Instrument Sans Medium" pitchFamily="34" charset="-120"/>
              </a:rPr>
              <a:t>Élaboration et validation des prescriptions</a:t>
            </a:r>
            <a:endParaRPr lang="en-US" sz="1667" dirty="0"/>
          </a:p>
        </p:txBody>
      </p:sp>
      <p:sp>
        <p:nvSpPr>
          <p:cNvPr id="8" name="Text 6"/>
          <p:cNvSpPr/>
          <p:nvPr/>
        </p:nvSpPr>
        <p:spPr>
          <a:xfrm>
            <a:off x="469504" y="3710298"/>
            <a:ext cx="6637238" cy="187722"/>
          </a:xfrm>
          <a:prstGeom prst="rect">
            <a:avLst/>
          </a:prstGeom>
          <a:noFill/>
          <a:ln/>
        </p:spPr>
        <p:txBody>
          <a:bodyPr wrap="none" lIns="0" tIns="0" rIns="0" bIns="0" rtlCol="0" anchor="t"/>
          <a:lstStyle/>
          <a:p>
            <a:pPr marL="285739" indent="-285739">
              <a:lnSpc>
                <a:spcPts val="1458"/>
              </a:lnSpc>
              <a:buSzPct val="100000"/>
              <a:buChar char="•"/>
            </a:pPr>
            <a:r>
              <a:rPr lang="en-US" sz="1667" dirty="0">
                <a:solidFill>
                  <a:srgbClr val="84C1FA"/>
                </a:solidFill>
                <a:ea typeface="Instrument Sans Medium" pitchFamily="34" charset="-122"/>
                <a:cs typeface="Instrument Sans Medium" pitchFamily="34" charset="-120"/>
              </a:rPr>
              <a:t>Organisation logistique des traitements</a:t>
            </a:r>
            <a:endParaRPr lang="en-US" sz="1667" dirty="0"/>
          </a:p>
        </p:txBody>
      </p:sp>
      <p:sp>
        <p:nvSpPr>
          <p:cNvPr id="9" name="Text 7"/>
          <p:cNvSpPr/>
          <p:nvPr/>
        </p:nvSpPr>
        <p:spPr>
          <a:xfrm>
            <a:off x="469504" y="3939097"/>
            <a:ext cx="6637238" cy="187722"/>
          </a:xfrm>
          <a:prstGeom prst="rect">
            <a:avLst/>
          </a:prstGeom>
          <a:noFill/>
          <a:ln/>
        </p:spPr>
        <p:txBody>
          <a:bodyPr wrap="none" lIns="0" tIns="0" rIns="0" bIns="0" rtlCol="0" anchor="t"/>
          <a:lstStyle/>
          <a:p>
            <a:pPr marL="285739" indent="-285739">
              <a:lnSpc>
                <a:spcPts val="1458"/>
              </a:lnSpc>
              <a:buSzPct val="100000"/>
              <a:buChar char="•"/>
            </a:pPr>
            <a:r>
              <a:rPr lang="en-US" sz="1667" dirty="0">
                <a:solidFill>
                  <a:srgbClr val="84C1FA"/>
                </a:solidFill>
                <a:ea typeface="Instrument Sans Medium" pitchFamily="34" charset="-122"/>
                <a:cs typeface="Instrument Sans Medium" pitchFamily="34" charset="-120"/>
              </a:rPr>
              <a:t>Traçabilité thérapeutique rigoureuse</a:t>
            </a:r>
            <a:endParaRPr lang="en-US" sz="1667" dirty="0"/>
          </a:p>
        </p:txBody>
      </p:sp>
      <p:sp>
        <p:nvSpPr>
          <p:cNvPr id="10" name="Text 8"/>
          <p:cNvSpPr/>
          <p:nvPr/>
        </p:nvSpPr>
        <p:spPr>
          <a:xfrm>
            <a:off x="461896" y="4404656"/>
            <a:ext cx="6637238" cy="375444"/>
          </a:xfrm>
          <a:prstGeom prst="rect">
            <a:avLst/>
          </a:prstGeom>
          <a:noFill/>
          <a:ln/>
        </p:spPr>
        <p:txBody>
          <a:bodyPr wrap="square" lIns="0" tIns="0" rIns="0" bIns="0" rtlCol="0" anchor="t"/>
          <a:lstStyle/>
          <a:p>
            <a:r>
              <a:rPr lang="en-US" sz="1667" dirty="0">
                <a:solidFill>
                  <a:srgbClr val="1E3063"/>
                </a:solidFill>
                <a:ea typeface="Instrument Sans Medium" pitchFamily="34" charset="-122"/>
                <a:cs typeface="Instrument Sans Medium" pitchFamily="34" charset="-120"/>
              </a:rPr>
              <a:t>Le </a:t>
            </a:r>
            <a:r>
              <a:rPr lang="en-US" sz="1667" b="1" dirty="0">
                <a:solidFill>
                  <a:srgbClr val="1E3063"/>
                </a:solidFill>
                <a:ea typeface="Instrument Sans Medium" pitchFamily="34" charset="-122"/>
                <a:cs typeface="Instrument Sans Medium" pitchFamily="34" charset="-120"/>
              </a:rPr>
              <a:t>personnel MRS administre directement les </a:t>
            </a:r>
            <a:r>
              <a:rPr lang="en-US" sz="1667" b="1" dirty="0" err="1">
                <a:solidFill>
                  <a:srgbClr val="1E3063"/>
                </a:solidFill>
                <a:ea typeface="Instrument Sans Medium" pitchFamily="34" charset="-122"/>
                <a:cs typeface="Instrument Sans Medium" pitchFamily="34" charset="-120"/>
              </a:rPr>
              <a:t>traitements</a:t>
            </a:r>
            <a:r>
              <a:rPr lang="en-US" sz="1667" dirty="0">
                <a:solidFill>
                  <a:srgbClr val="1E3063"/>
                </a:solidFill>
                <a:ea typeface="Instrument Sans Medium" pitchFamily="34" charset="-122"/>
                <a:cs typeface="Instrument Sans Medium" pitchFamily="34" charset="-120"/>
              </a:rPr>
              <a:t> en suivant des </a:t>
            </a:r>
            <a:r>
              <a:rPr lang="en-US" sz="1667" dirty="0">
                <a:solidFill>
                  <a:srgbClr val="921653"/>
                </a:solidFill>
                <a:ea typeface="Instrument Sans Medium" pitchFamily="34" charset="-122"/>
                <a:cs typeface="Instrument Sans Medium" pitchFamily="34" charset="-120"/>
              </a:rPr>
              <a:t>protocoles validés par le médecin HAD</a:t>
            </a:r>
            <a:r>
              <a:rPr lang="en-US" sz="1667" dirty="0">
                <a:solidFill>
                  <a:srgbClr val="1E3063"/>
                </a:solidFill>
                <a:ea typeface="Instrument Sans Medium" pitchFamily="34" charset="-122"/>
                <a:cs typeface="Instrument Sans Medium" pitchFamily="34" charset="-120"/>
              </a:rPr>
              <a:t>, avec un support continu via téléconsultation ou contact téléphonique.</a:t>
            </a:r>
            <a:endParaRPr lang="en-US" sz="1667" dirty="0"/>
          </a:p>
        </p:txBody>
      </p:sp>
      <p:pic>
        <p:nvPicPr>
          <p:cNvPr id="11" name="Image 0" descr="preencoded.png"/>
          <p:cNvPicPr>
            <a:picLocks noChangeAspect="1"/>
          </p:cNvPicPr>
          <p:nvPr/>
        </p:nvPicPr>
        <p:blipFill>
          <a:blip r:embed="rId3"/>
          <a:stretch>
            <a:fillRect/>
          </a:stretch>
        </p:blipFill>
        <p:spPr>
          <a:xfrm>
            <a:off x="8543828" y="997546"/>
            <a:ext cx="3184920" cy="3184920"/>
          </a:xfrm>
          <a:prstGeom prst="rect">
            <a:avLst/>
          </a:prstGeom>
        </p:spPr>
      </p:pic>
      <p:sp>
        <p:nvSpPr>
          <p:cNvPr id="12" name="Shape 9"/>
          <p:cNvSpPr/>
          <p:nvPr/>
        </p:nvSpPr>
        <p:spPr>
          <a:xfrm>
            <a:off x="7516813" y="4354279"/>
            <a:ext cx="4329311" cy="1368112"/>
          </a:xfrm>
          <a:prstGeom prst="roundRect">
            <a:avLst>
              <a:gd name="adj" fmla="val 10703"/>
            </a:avLst>
          </a:prstGeom>
          <a:solidFill>
            <a:srgbClr val="B5DAFC"/>
          </a:solidFill>
          <a:ln/>
        </p:spPr>
        <p:txBody>
          <a:bodyPr/>
          <a:lstStyle/>
          <a:p>
            <a:endParaRPr lang="fr-BE"/>
          </a:p>
        </p:txBody>
      </p:sp>
      <p:pic>
        <p:nvPicPr>
          <p:cNvPr id="13" name="Image 1" descr="preencoded.png"/>
          <p:cNvPicPr>
            <a:picLocks noChangeAspect="1"/>
          </p:cNvPicPr>
          <p:nvPr/>
        </p:nvPicPr>
        <p:blipFill>
          <a:blip r:embed="rId4"/>
          <a:stretch>
            <a:fillRect/>
          </a:stretch>
        </p:blipFill>
        <p:spPr>
          <a:xfrm>
            <a:off x="7817544" y="4519775"/>
            <a:ext cx="183357" cy="146645"/>
          </a:xfrm>
          <a:prstGeom prst="rect">
            <a:avLst/>
          </a:prstGeom>
        </p:spPr>
      </p:pic>
      <p:sp>
        <p:nvSpPr>
          <p:cNvPr id="14" name="Text 10"/>
          <p:cNvSpPr/>
          <p:nvPr/>
        </p:nvSpPr>
        <p:spPr>
          <a:xfrm>
            <a:off x="8118276" y="4508464"/>
            <a:ext cx="1698625" cy="183357"/>
          </a:xfrm>
          <a:prstGeom prst="rect">
            <a:avLst/>
          </a:prstGeom>
          <a:noFill/>
          <a:ln/>
        </p:spPr>
        <p:txBody>
          <a:bodyPr wrap="none" lIns="0" tIns="0" rIns="0" bIns="0" rtlCol="0" anchor="t"/>
          <a:lstStyle/>
          <a:p>
            <a:pPr>
              <a:lnSpc>
                <a:spcPts val="1417"/>
              </a:lnSpc>
            </a:pPr>
            <a:r>
              <a:rPr lang="en-US" sz="1667" dirty="0">
                <a:solidFill>
                  <a:srgbClr val="000000"/>
                </a:solidFill>
                <a:ea typeface="Instrument Sans Semi Bold" pitchFamily="34" charset="-122"/>
                <a:cs typeface="Instrument Sans Semi Bold" pitchFamily="34" charset="-120"/>
              </a:rPr>
              <a:t>Triangle de Coordination</a:t>
            </a:r>
            <a:endParaRPr lang="en-US" sz="1667" dirty="0"/>
          </a:p>
        </p:txBody>
      </p:sp>
      <p:sp>
        <p:nvSpPr>
          <p:cNvPr id="15" name="Text 11"/>
          <p:cNvSpPr/>
          <p:nvPr/>
        </p:nvSpPr>
        <p:spPr>
          <a:xfrm>
            <a:off x="8118276" y="4809196"/>
            <a:ext cx="3793828" cy="375444"/>
          </a:xfrm>
          <a:prstGeom prst="rect">
            <a:avLst/>
          </a:prstGeom>
          <a:noFill/>
          <a:ln/>
        </p:spPr>
        <p:txBody>
          <a:bodyPr wrap="square" lIns="0" tIns="0" rIns="0" bIns="0" rtlCol="0" anchor="t"/>
          <a:lstStyle/>
          <a:p>
            <a:r>
              <a:rPr lang="en-US" sz="1667" b="1" dirty="0">
                <a:solidFill>
                  <a:srgbClr val="000000"/>
                </a:solidFill>
                <a:ea typeface="Instrument Sans Medium" pitchFamily="34" charset="-122"/>
                <a:cs typeface="Instrument Sans Medium" pitchFamily="34" charset="-120"/>
              </a:rPr>
              <a:t>MRS + HAD + Médecin Généraliste</a:t>
            </a:r>
            <a:r>
              <a:rPr lang="en-US" sz="1667" dirty="0">
                <a:solidFill>
                  <a:srgbClr val="000000"/>
                </a:solidFill>
                <a:ea typeface="Instrument Sans Medium" pitchFamily="34" charset="-122"/>
                <a:cs typeface="Instrument Sans Medium" pitchFamily="34" charset="-120"/>
              </a:rPr>
              <a:t> = une synergie indispensable pour la qualité des soins</a:t>
            </a:r>
            <a:endParaRPr lang="en-US" sz="1667" dirty="0"/>
          </a:p>
        </p:txBody>
      </p:sp>
      <p:sp>
        <p:nvSpPr>
          <p:cNvPr id="16" name="Shape 12"/>
          <p:cNvSpPr/>
          <p:nvPr/>
        </p:nvSpPr>
        <p:spPr>
          <a:xfrm>
            <a:off x="469504" y="5998683"/>
            <a:ext cx="11252994" cy="20935"/>
          </a:xfrm>
          <a:prstGeom prst="rect">
            <a:avLst/>
          </a:prstGeom>
          <a:solidFill>
            <a:srgbClr val="1E3063">
              <a:alpha val="50000"/>
            </a:srgbClr>
          </a:solidFill>
          <a:ln/>
        </p:spPr>
        <p:txBody>
          <a:bodyPr/>
          <a:lstStyle/>
          <a:p>
            <a:endParaRPr lang="fr-BE"/>
          </a:p>
        </p:txBody>
      </p:sp>
      <p:sp>
        <p:nvSpPr>
          <p:cNvPr id="17" name="Text 13"/>
          <p:cNvSpPr/>
          <p:nvPr/>
        </p:nvSpPr>
        <p:spPr>
          <a:xfrm>
            <a:off x="469504" y="6151504"/>
            <a:ext cx="11252994" cy="187722"/>
          </a:xfrm>
          <a:prstGeom prst="rect">
            <a:avLst/>
          </a:prstGeom>
          <a:noFill/>
          <a:ln/>
        </p:spPr>
        <p:txBody>
          <a:bodyPr wrap="none" lIns="0" tIns="0" rIns="0" bIns="0" rtlCol="0" anchor="t"/>
          <a:lstStyle/>
          <a:p>
            <a:pPr>
              <a:lnSpc>
                <a:spcPts val="1458"/>
              </a:lnSpc>
            </a:pPr>
            <a:r>
              <a:rPr lang="en-US" sz="1667" dirty="0">
                <a:solidFill>
                  <a:srgbClr val="1E3063"/>
                </a:solidFill>
                <a:ea typeface="Instrument Sans Medium" pitchFamily="34" charset="-122"/>
                <a:cs typeface="Instrument Sans Medium" pitchFamily="34" charset="-120"/>
              </a:rPr>
              <a:t>Les </a:t>
            </a:r>
            <a:r>
              <a:rPr lang="en-US" sz="1667" b="1" dirty="0">
                <a:solidFill>
                  <a:srgbClr val="1E3063"/>
                </a:solidFill>
                <a:ea typeface="Instrument Sans Medium" pitchFamily="34" charset="-122"/>
                <a:cs typeface="Instrument Sans Medium" pitchFamily="34" charset="-120"/>
              </a:rPr>
              <a:t>liaisons avec le pharmacien hospitalier</a:t>
            </a:r>
            <a:r>
              <a:rPr lang="en-US" sz="1667" dirty="0">
                <a:solidFill>
                  <a:srgbClr val="1E3063"/>
                </a:solidFill>
                <a:ea typeface="Instrument Sans Medium" pitchFamily="34" charset="-122"/>
                <a:cs typeface="Instrument Sans Medium" pitchFamily="34" charset="-120"/>
              </a:rPr>
              <a:t> et le </a:t>
            </a:r>
            <a:r>
              <a:rPr lang="en-US" sz="1667" b="1" dirty="0">
                <a:solidFill>
                  <a:srgbClr val="1E3063"/>
                </a:solidFill>
                <a:ea typeface="Instrument Sans Medium" pitchFamily="34" charset="-122"/>
                <a:cs typeface="Instrument Sans Medium" pitchFamily="34" charset="-120"/>
              </a:rPr>
              <a:t>laboratoire</a:t>
            </a:r>
            <a:r>
              <a:rPr lang="en-US" sz="1667" dirty="0">
                <a:solidFill>
                  <a:srgbClr val="1E3063"/>
                </a:solidFill>
                <a:ea typeface="Instrument Sans Medium" pitchFamily="34" charset="-122"/>
                <a:cs typeface="Instrument Sans Medium" pitchFamily="34" charset="-120"/>
              </a:rPr>
              <a:t> demeurent identiques à celles établies pour une HAD classique, </a:t>
            </a:r>
          </a:p>
          <a:p>
            <a:r>
              <a:rPr lang="en-US" sz="1667" dirty="0" err="1">
                <a:solidFill>
                  <a:srgbClr val="1E3063"/>
                </a:solidFill>
                <a:ea typeface="Instrument Sans Medium" pitchFamily="34" charset="-122"/>
                <a:cs typeface="Instrument Sans Medium" pitchFamily="34" charset="-120"/>
              </a:rPr>
              <a:t>assurant</a:t>
            </a:r>
            <a:r>
              <a:rPr lang="en-US" sz="1667" dirty="0">
                <a:solidFill>
                  <a:srgbClr val="1E3063"/>
                </a:solidFill>
                <a:ea typeface="Instrument Sans Medium" pitchFamily="34" charset="-122"/>
                <a:cs typeface="Instrument Sans Medium" pitchFamily="34" charset="-120"/>
              </a:rPr>
              <a:t> une continuité dans la chaîne de soins et la sécurité médicamenteuse.</a:t>
            </a:r>
            <a:endParaRPr lang="en-US" sz="1667"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70012" y="83126"/>
            <a:ext cx="7967365" cy="445293"/>
          </a:xfrm>
          <a:prstGeom prst="rect">
            <a:avLst/>
          </a:prstGeom>
          <a:noFill/>
          <a:ln/>
        </p:spPr>
        <p:txBody>
          <a:bodyPr wrap="none" lIns="0" tIns="0" rIns="0" bIns="0" rtlCol="0" anchor="t"/>
          <a:lstStyle/>
          <a:p>
            <a:pPr>
              <a:lnSpc>
                <a:spcPts val="3500"/>
              </a:lnSpc>
            </a:pPr>
            <a:r>
              <a:rPr lang="en-US" sz="3000" dirty="0">
                <a:solidFill>
                  <a:srgbClr val="091C53"/>
                </a:solidFill>
                <a:ea typeface="Instrument Sans Semi Bold" pitchFamily="34" charset="-122"/>
                <a:cs typeface="Instrument Sans Semi Bold" pitchFamily="34" charset="-120"/>
              </a:rPr>
              <a:t>Rôles et Responsabilités : Une Répartition Claire</a:t>
            </a:r>
            <a:endParaRPr lang="en-US" sz="3000" dirty="0"/>
          </a:p>
        </p:txBody>
      </p:sp>
      <p:sp>
        <p:nvSpPr>
          <p:cNvPr id="3" name="Shape 1"/>
          <p:cNvSpPr/>
          <p:nvPr/>
        </p:nvSpPr>
        <p:spPr>
          <a:xfrm>
            <a:off x="570012" y="813376"/>
            <a:ext cx="3588941" cy="2615624"/>
          </a:xfrm>
          <a:prstGeom prst="roundRect">
            <a:avLst>
              <a:gd name="adj" fmla="val 4576"/>
            </a:avLst>
          </a:prstGeom>
          <a:solidFill>
            <a:srgbClr val="FFFFFF"/>
          </a:solidFill>
          <a:ln w="22860">
            <a:solidFill>
              <a:srgbClr val="84C1FA"/>
            </a:solidFill>
            <a:prstDash val="solid"/>
          </a:ln>
        </p:spPr>
        <p:txBody>
          <a:bodyPr/>
          <a:lstStyle/>
          <a:p>
            <a:endParaRPr lang="fr-BE"/>
          </a:p>
        </p:txBody>
      </p:sp>
      <p:sp>
        <p:nvSpPr>
          <p:cNvPr id="4" name="Shape 2"/>
          <p:cNvSpPr/>
          <p:nvPr/>
        </p:nvSpPr>
        <p:spPr>
          <a:xfrm>
            <a:off x="550962" y="813376"/>
            <a:ext cx="76200" cy="1998464"/>
          </a:xfrm>
          <a:prstGeom prst="roundRect">
            <a:avLst>
              <a:gd name="adj" fmla="val 168328"/>
            </a:avLst>
          </a:prstGeom>
          <a:solidFill>
            <a:srgbClr val="84C1FA"/>
          </a:solidFill>
          <a:ln/>
        </p:spPr>
        <p:txBody>
          <a:bodyPr/>
          <a:lstStyle/>
          <a:p>
            <a:endParaRPr lang="fr-BE"/>
          </a:p>
        </p:txBody>
      </p:sp>
      <p:sp>
        <p:nvSpPr>
          <p:cNvPr id="5" name="Text 3"/>
          <p:cNvSpPr/>
          <p:nvPr/>
        </p:nvSpPr>
        <p:spPr>
          <a:xfrm>
            <a:off x="788690" y="974904"/>
            <a:ext cx="1961952" cy="222548"/>
          </a:xfrm>
          <a:prstGeom prst="rect">
            <a:avLst/>
          </a:prstGeom>
          <a:noFill/>
          <a:ln/>
        </p:spPr>
        <p:txBody>
          <a:bodyPr wrap="none" lIns="0" tIns="0" rIns="0" bIns="0" rtlCol="0" anchor="t"/>
          <a:lstStyle/>
          <a:p>
            <a:pPr>
              <a:lnSpc>
                <a:spcPts val="1750"/>
              </a:lnSpc>
            </a:pPr>
            <a:r>
              <a:rPr lang="en-US" sz="2000" dirty="0">
                <a:solidFill>
                  <a:srgbClr val="1E3063"/>
                </a:solidFill>
                <a:ea typeface="Instrument Sans Semi Bold" pitchFamily="34" charset="-122"/>
                <a:cs typeface="Instrument Sans Semi Bold" pitchFamily="34" charset="-120"/>
              </a:rPr>
              <a:t>Le Médecin Généraliste</a:t>
            </a:r>
            <a:endParaRPr lang="en-US" sz="2000" dirty="0"/>
          </a:p>
        </p:txBody>
      </p:sp>
      <p:sp>
        <p:nvSpPr>
          <p:cNvPr id="6" name="Text 4"/>
          <p:cNvSpPr/>
          <p:nvPr/>
        </p:nvSpPr>
        <p:spPr>
          <a:xfrm>
            <a:off x="788691" y="1282879"/>
            <a:ext cx="3208734" cy="1367433"/>
          </a:xfrm>
          <a:prstGeom prst="rect">
            <a:avLst/>
          </a:prstGeom>
          <a:noFill/>
          <a:ln/>
        </p:spPr>
        <p:txBody>
          <a:bodyPr wrap="square" lIns="0" tIns="0" rIns="0" bIns="0" rtlCol="0" anchor="t"/>
          <a:lstStyle/>
          <a:p>
            <a:pPr>
              <a:lnSpc>
                <a:spcPts val="1792"/>
              </a:lnSpc>
            </a:pPr>
            <a:r>
              <a:rPr lang="en-US" sz="1667" dirty="0">
                <a:solidFill>
                  <a:srgbClr val="1E3063"/>
                </a:solidFill>
                <a:ea typeface="Instrument Sans Medium" pitchFamily="34" charset="-122"/>
                <a:cs typeface="Instrument Sans Medium" pitchFamily="34" charset="-120"/>
              </a:rPr>
              <a:t>Reste le </a:t>
            </a:r>
            <a:r>
              <a:rPr lang="en-US" sz="1667" b="1" dirty="0">
                <a:solidFill>
                  <a:srgbClr val="1E3063"/>
                </a:solidFill>
                <a:ea typeface="Instrument Sans Medium" pitchFamily="34" charset="-122"/>
                <a:cs typeface="Instrument Sans Medium" pitchFamily="34" charset="-120"/>
              </a:rPr>
              <a:t>référent clinique principal</a:t>
            </a:r>
            <a:r>
              <a:rPr lang="en-US" sz="1667" dirty="0">
                <a:solidFill>
                  <a:srgbClr val="1E3063"/>
                </a:solidFill>
                <a:ea typeface="Instrument Sans Medium" pitchFamily="34" charset="-122"/>
                <a:cs typeface="Instrument Sans Medium" pitchFamily="34" charset="-120"/>
              </a:rPr>
              <a:t> du patient. Il assure le suivi global de l'état de santé, la gestion des pathologies chroniques et la coordination avec les autres intervenants. </a:t>
            </a:r>
            <a:r>
              <a:rPr lang="en-US" sz="1667" b="1" dirty="0">
                <a:solidFill>
                  <a:srgbClr val="1E3063"/>
                </a:solidFill>
                <a:ea typeface="Instrument Sans Medium" pitchFamily="34" charset="-122"/>
                <a:cs typeface="Instrument Sans Medium" pitchFamily="34" charset="-120"/>
              </a:rPr>
              <a:t>Son rôle central dans la connaissance du patient est irremplaçable.</a:t>
            </a:r>
            <a:endParaRPr lang="en-US" sz="1667" b="1" dirty="0"/>
          </a:p>
        </p:txBody>
      </p:sp>
      <p:sp>
        <p:nvSpPr>
          <p:cNvPr id="7" name="Shape 5"/>
          <p:cNvSpPr/>
          <p:nvPr/>
        </p:nvSpPr>
        <p:spPr>
          <a:xfrm>
            <a:off x="4301431" y="813376"/>
            <a:ext cx="3589040" cy="2615624"/>
          </a:xfrm>
          <a:prstGeom prst="roundRect">
            <a:avLst>
              <a:gd name="adj" fmla="val 4576"/>
            </a:avLst>
          </a:prstGeom>
          <a:solidFill>
            <a:srgbClr val="FFFFFF"/>
          </a:solidFill>
          <a:ln w="22860">
            <a:solidFill>
              <a:srgbClr val="0540AD"/>
            </a:solidFill>
            <a:prstDash val="solid"/>
          </a:ln>
        </p:spPr>
        <p:txBody>
          <a:bodyPr/>
          <a:lstStyle/>
          <a:p>
            <a:endParaRPr lang="fr-BE"/>
          </a:p>
        </p:txBody>
      </p:sp>
      <p:sp>
        <p:nvSpPr>
          <p:cNvPr id="8" name="Shape 6"/>
          <p:cNvSpPr/>
          <p:nvPr/>
        </p:nvSpPr>
        <p:spPr>
          <a:xfrm>
            <a:off x="4282381" y="813376"/>
            <a:ext cx="76200" cy="1998464"/>
          </a:xfrm>
          <a:prstGeom prst="roundRect">
            <a:avLst>
              <a:gd name="adj" fmla="val 168328"/>
            </a:avLst>
          </a:prstGeom>
          <a:solidFill>
            <a:srgbClr val="0540AD"/>
          </a:solidFill>
          <a:ln/>
        </p:spPr>
        <p:txBody>
          <a:bodyPr/>
          <a:lstStyle/>
          <a:p>
            <a:endParaRPr lang="fr-BE"/>
          </a:p>
        </p:txBody>
      </p:sp>
      <p:sp>
        <p:nvSpPr>
          <p:cNvPr id="9" name="Text 7"/>
          <p:cNvSpPr/>
          <p:nvPr/>
        </p:nvSpPr>
        <p:spPr>
          <a:xfrm>
            <a:off x="4520109" y="974904"/>
            <a:ext cx="1781373" cy="222548"/>
          </a:xfrm>
          <a:prstGeom prst="rect">
            <a:avLst/>
          </a:prstGeom>
          <a:noFill/>
          <a:ln/>
        </p:spPr>
        <p:txBody>
          <a:bodyPr wrap="none" lIns="0" tIns="0" rIns="0" bIns="0" rtlCol="0" anchor="t"/>
          <a:lstStyle/>
          <a:p>
            <a:pPr>
              <a:lnSpc>
                <a:spcPts val="1750"/>
              </a:lnSpc>
            </a:pPr>
            <a:r>
              <a:rPr lang="en-US" sz="2000" dirty="0">
                <a:solidFill>
                  <a:srgbClr val="1E3063"/>
                </a:solidFill>
                <a:ea typeface="Instrument Sans Semi Bold" pitchFamily="34" charset="-122"/>
                <a:cs typeface="Instrument Sans Semi Bold" pitchFamily="34" charset="-120"/>
              </a:rPr>
              <a:t>Le Médecin HAD</a:t>
            </a:r>
            <a:endParaRPr lang="en-US" sz="2000" dirty="0"/>
          </a:p>
        </p:txBody>
      </p:sp>
      <p:sp>
        <p:nvSpPr>
          <p:cNvPr id="10" name="Text 8"/>
          <p:cNvSpPr/>
          <p:nvPr/>
        </p:nvSpPr>
        <p:spPr>
          <a:xfrm>
            <a:off x="4520109" y="1282879"/>
            <a:ext cx="3208833" cy="1367433"/>
          </a:xfrm>
          <a:prstGeom prst="rect">
            <a:avLst/>
          </a:prstGeom>
          <a:noFill/>
          <a:ln/>
        </p:spPr>
        <p:txBody>
          <a:bodyPr wrap="square" lIns="0" tIns="0" rIns="0" bIns="0" rtlCol="0" anchor="t"/>
          <a:lstStyle/>
          <a:p>
            <a:pPr>
              <a:lnSpc>
                <a:spcPts val="1792"/>
              </a:lnSpc>
            </a:pPr>
            <a:r>
              <a:rPr lang="en-US" sz="1667" dirty="0">
                <a:solidFill>
                  <a:srgbClr val="1E3063"/>
                </a:solidFill>
                <a:ea typeface="Instrument Sans Medium" pitchFamily="34" charset="-122"/>
                <a:cs typeface="Instrument Sans Medium" pitchFamily="34" charset="-120"/>
              </a:rPr>
              <a:t>Assume la </a:t>
            </a:r>
            <a:r>
              <a:rPr lang="en-US" sz="1667" b="1" dirty="0">
                <a:solidFill>
                  <a:srgbClr val="1E3063"/>
                </a:solidFill>
                <a:ea typeface="Instrument Sans Medium" pitchFamily="34" charset="-122"/>
                <a:cs typeface="Instrument Sans Medium" pitchFamily="34" charset="-120"/>
              </a:rPr>
              <a:t>responsabilité du protocole hospitalier</a:t>
            </a:r>
            <a:r>
              <a:rPr lang="en-US" sz="1667" dirty="0">
                <a:solidFill>
                  <a:srgbClr val="1E3063"/>
                </a:solidFill>
                <a:ea typeface="Instrument Sans Medium" pitchFamily="34" charset="-122"/>
                <a:cs typeface="Instrument Sans Medium" pitchFamily="34" charset="-120"/>
              </a:rPr>
              <a:t>, notamment concernant les aspects thérapeutiques complexes et le suivi biologique spécialisé. Il valide les prescriptions, surveille l'évolution clinique en lien avec le traitement HAD, et ajuste les protocoles si nécessaire.</a:t>
            </a:r>
            <a:endParaRPr lang="en-US" sz="1667" dirty="0"/>
          </a:p>
        </p:txBody>
      </p:sp>
      <p:sp>
        <p:nvSpPr>
          <p:cNvPr id="11" name="Shape 9"/>
          <p:cNvSpPr/>
          <p:nvPr/>
        </p:nvSpPr>
        <p:spPr>
          <a:xfrm>
            <a:off x="8032948" y="813376"/>
            <a:ext cx="3589040" cy="2615624"/>
          </a:xfrm>
          <a:prstGeom prst="roundRect">
            <a:avLst>
              <a:gd name="adj" fmla="val 4576"/>
            </a:avLst>
          </a:prstGeom>
          <a:solidFill>
            <a:srgbClr val="FFFFFF"/>
          </a:solidFill>
          <a:ln w="22860">
            <a:solidFill>
              <a:srgbClr val="921653"/>
            </a:solidFill>
            <a:prstDash val="solid"/>
          </a:ln>
        </p:spPr>
        <p:txBody>
          <a:bodyPr/>
          <a:lstStyle/>
          <a:p>
            <a:endParaRPr lang="fr-BE"/>
          </a:p>
        </p:txBody>
      </p:sp>
      <p:sp>
        <p:nvSpPr>
          <p:cNvPr id="12" name="Shape 10"/>
          <p:cNvSpPr/>
          <p:nvPr/>
        </p:nvSpPr>
        <p:spPr>
          <a:xfrm>
            <a:off x="8013898" y="813376"/>
            <a:ext cx="76200" cy="1998464"/>
          </a:xfrm>
          <a:prstGeom prst="roundRect">
            <a:avLst>
              <a:gd name="adj" fmla="val 168328"/>
            </a:avLst>
          </a:prstGeom>
          <a:solidFill>
            <a:srgbClr val="921653"/>
          </a:solidFill>
          <a:ln/>
        </p:spPr>
        <p:txBody>
          <a:bodyPr/>
          <a:lstStyle/>
          <a:p>
            <a:endParaRPr lang="fr-BE"/>
          </a:p>
        </p:txBody>
      </p:sp>
      <p:sp>
        <p:nvSpPr>
          <p:cNvPr id="13" name="Text 11"/>
          <p:cNvSpPr/>
          <p:nvPr/>
        </p:nvSpPr>
        <p:spPr>
          <a:xfrm>
            <a:off x="8251627" y="974904"/>
            <a:ext cx="1914029" cy="222548"/>
          </a:xfrm>
          <a:prstGeom prst="rect">
            <a:avLst/>
          </a:prstGeom>
          <a:noFill/>
          <a:ln/>
        </p:spPr>
        <p:txBody>
          <a:bodyPr wrap="none" lIns="0" tIns="0" rIns="0" bIns="0" rtlCol="0" anchor="t"/>
          <a:lstStyle/>
          <a:p>
            <a:pPr>
              <a:lnSpc>
                <a:spcPts val="1750"/>
              </a:lnSpc>
            </a:pPr>
            <a:r>
              <a:rPr lang="en-US" sz="2000" dirty="0">
                <a:solidFill>
                  <a:srgbClr val="1E3063"/>
                </a:solidFill>
                <a:ea typeface="Instrument Sans Semi Bold" pitchFamily="34" charset="-122"/>
                <a:cs typeface="Instrument Sans Semi Bold" pitchFamily="34" charset="-120"/>
              </a:rPr>
              <a:t>Le Cadre Infirmier MRS</a:t>
            </a:r>
            <a:endParaRPr lang="en-US" sz="2000" dirty="0"/>
          </a:p>
        </p:txBody>
      </p:sp>
      <p:sp>
        <p:nvSpPr>
          <p:cNvPr id="14" name="Text 12"/>
          <p:cNvSpPr/>
          <p:nvPr/>
        </p:nvSpPr>
        <p:spPr>
          <a:xfrm>
            <a:off x="8251627" y="1282879"/>
            <a:ext cx="3208833" cy="1139528"/>
          </a:xfrm>
          <a:prstGeom prst="rect">
            <a:avLst/>
          </a:prstGeom>
          <a:noFill/>
          <a:ln/>
        </p:spPr>
        <p:txBody>
          <a:bodyPr wrap="square" lIns="0" tIns="0" rIns="0" bIns="0" rtlCol="0" anchor="t"/>
          <a:lstStyle/>
          <a:p>
            <a:pPr>
              <a:lnSpc>
                <a:spcPts val="1792"/>
              </a:lnSpc>
            </a:pPr>
            <a:r>
              <a:rPr lang="en-US" sz="1667" dirty="0">
                <a:solidFill>
                  <a:srgbClr val="1E3063"/>
                </a:solidFill>
                <a:ea typeface="Instrument Sans Medium" pitchFamily="34" charset="-122"/>
                <a:cs typeface="Instrument Sans Medium" pitchFamily="34" charset="-120"/>
              </a:rPr>
              <a:t>Coordonne l'administration quotidienne des traitements, supervise l'équipe soignante de la MRS, et assure la liaison opérationnelle entre tous les acteurs. Il garantit la traçabilité et signale toute anomalie.</a:t>
            </a:r>
            <a:endParaRPr lang="en-US" sz="1667" dirty="0"/>
          </a:p>
        </p:txBody>
      </p:sp>
      <p:sp>
        <p:nvSpPr>
          <p:cNvPr id="15" name="Text 13"/>
          <p:cNvSpPr/>
          <p:nvPr/>
        </p:nvSpPr>
        <p:spPr>
          <a:xfrm>
            <a:off x="570012" y="3607300"/>
            <a:ext cx="3637359" cy="267196"/>
          </a:xfrm>
          <a:prstGeom prst="rect">
            <a:avLst/>
          </a:prstGeom>
          <a:noFill/>
          <a:ln/>
        </p:spPr>
        <p:txBody>
          <a:bodyPr wrap="none" lIns="0" tIns="0" rIns="0" bIns="0" rtlCol="0" anchor="t"/>
          <a:lstStyle/>
          <a:p>
            <a:pPr>
              <a:lnSpc>
                <a:spcPts val="2083"/>
              </a:lnSpc>
            </a:pPr>
            <a:r>
              <a:rPr lang="en-US" sz="2333" dirty="0">
                <a:solidFill>
                  <a:srgbClr val="091C53"/>
                </a:solidFill>
                <a:ea typeface="Instrument Sans Semi Bold" pitchFamily="34" charset="-122"/>
                <a:cs typeface="Instrument Sans Semi Bold" pitchFamily="34" charset="-120"/>
              </a:rPr>
              <a:t>Communication : Le Pilier du Succès</a:t>
            </a:r>
            <a:endParaRPr lang="en-US" sz="2333" dirty="0"/>
          </a:p>
        </p:txBody>
      </p:sp>
      <p:sp>
        <p:nvSpPr>
          <p:cNvPr id="16" name="Text 14"/>
          <p:cNvSpPr/>
          <p:nvPr/>
        </p:nvSpPr>
        <p:spPr>
          <a:xfrm>
            <a:off x="582612" y="4046161"/>
            <a:ext cx="11051977" cy="227906"/>
          </a:xfrm>
          <a:prstGeom prst="rect">
            <a:avLst/>
          </a:prstGeom>
          <a:noFill/>
          <a:ln/>
        </p:spPr>
        <p:txBody>
          <a:bodyPr wrap="none" lIns="0" tIns="0" rIns="0" bIns="0" rtlCol="0" anchor="t"/>
          <a:lstStyle/>
          <a:p>
            <a:pPr>
              <a:lnSpc>
                <a:spcPts val="1792"/>
              </a:lnSpc>
            </a:pPr>
            <a:r>
              <a:rPr lang="en-US" sz="1667" dirty="0">
                <a:solidFill>
                  <a:srgbClr val="1E3063"/>
                </a:solidFill>
                <a:ea typeface="Instrument Sans Medium" pitchFamily="34" charset="-122"/>
                <a:cs typeface="Instrument Sans Medium" pitchFamily="34" charset="-120"/>
              </a:rPr>
              <a:t>L'importance d'une </a:t>
            </a:r>
            <a:r>
              <a:rPr lang="en-US" sz="1667" dirty="0">
                <a:solidFill>
                  <a:srgbClr val="FF5000"/>
                </a:solidFill>
                <a:ea typeface="Instrument Sans Medium" pitchFamily="34" charset="-122"/>
                <a:cs typeface="Instrument Sans Medium" pitchFamily="34" charset="-120"/>
              </a:rPr>
              <a:t>communication fluide</a:t>
            </a:r>
            <a:r>
              <a:rPr lang="en-US" sz="1667" dirty="0">
                <a:solidFill>
                  <a:srgbClr val="1E3063"/>
                </a:solidFill>
                <a:ea typeface="Instrument Sans Medium" pitchFamily="34" charset="-122"/>
                <a:cs typeface="Instrument Sans Medium" pitchFamily="34" charset="-120"/>
              </a:rPr>
              <a:t> ne peut être sous-estimée. Plusieurs outils facilitent cette coordination :</a:t>
            </a:r>
            <a:endParaRPr lang="en-US" sz="1667" dirty="0"/>
          </a:p>
        </p:txBody>
      </p:sp>
      <p:sp>
        <p:nvSpPr>
          <p:cNvPr id="17" name="Text 15"/>
          <p:cNvSpPr/>
          <p:nvPr/>
        </p:nvSpPr>
        <p:spPr>
          <a:xfrm>
            <a:off x="582612" y="4576783"/>
            <a:ext cx="1871861" cy="222548"/>
          </a:xfrm>
          <a:prstGeom prst="rect">
            <a:avLst/>
          </a:prstGeom>
          <a:noFill/>
          <a:ln/>
        </p:spPr>
        <p:txBody>
          <a:bodyPr wrap="none" lIns="0" tIns="0" rIns="0" bIns="0" rtlCol="0" anchor="t"/>
          <a:lstStyle/>
          <a:p>
            <a:pPr>
              <a:lnSpc>
                <a:spcPts val="1750"/>
              </a:lnSpc>
            </a:pPr>
            <a:r>
              <a:rPr lang="en-US" sz="2000" dirty="0">
                <a:solidFill>
                  <a:srgbClr val="000000"/>
                </a:solidFill>
                <a:ea typeface="Instrument Sans Semi Bold" pitchFamily="34" charset="-122"/>
                <a:cs typeface="Instrument Sans Semi Bold" pitchFamily="34" charset="-120"/>
              </a:rPr>
              <a:t>📧</a:t>
            </a:r>
            <a:r>
              <a:rPr lang="en-US" sz="2000" dirty="0">
                <a:solidFill>
                  <a:srgbClr val="091C53"/>
                </a:solidFill>
                <a:ea typeface="Instrument Sans Semi Bold" pitchFamily="34" charset="-122"/>
                <a:cs typeface="Instrument Sans Semi Bold" pitchFamily="34" charset="-120"/>
              </a:rPr>
              <a:t> Courriels Sécurisés</a:t>
            </a:r>
            <a:endParaRPr lang="en-US" sz="2000" dirty="0"/>
          </a:p>
        </p:txBody>
      </p:sp>
      <p:sp>
        <p:nvSpPr>
          <p:cNvPr id="18" name="Text 16"/>
          <p:cNvSpPr/>
          <p:nvPr/>
        </p:nvSpPr>
        <p:spPr>
          <a:xfrm>
            <a:off x="582612" y="4941809"/>
            <a:ext cx="3414217" cy="455811"/>
          </a:xfrm>
          <a:prstGeom prst="rect">
            <a:avLst/>
          </a:prstGeom>
          <a:noFill/>
          <a:ln/>
        </p:spPr>
        <p:txBody>
          <a:bodyPr wrap="square" lIns="0" tIns="0" rIns="0" bIns="0" rtlCol="0" anchor="t"/>
          <a:lstStyle/>
          <a:p>
            <a:pPr>
              <a:lnSpc>
                <a:spcPts val="1792"/>
              </a:lnSpc>
            </a:pPr>
            <a:r>
              <a:rPr lang="en-US" sz="1667" dirty="0">
                <a:solidFill>
                  <a:srgbClr val="1E3063"/>
                </a:solidFill>
                <a:ea typeface="Instrument Sans Medium" pitchFamily="34" charset="-122"/>
                <a:cs typeface="Instrument Sans Medium" pitchFamily="34" charset="-120"/>
              </a:rPr>
              <a:t>Échanges quotidiens d'informations médicales via plateformes sécurisées</a:t>
            </a:r>
            <a:endParaRPr lang="en-US" sz="1667" dirty="0"/>
          </a:p>
        </p:txBody>
      </p:sp>
      <p:sp>
        <p:nvSpPr>
          <p:cNvPr id="19" name="Text 17"/>
          <p:cNvSpPr/>
          <p:nvPr/>
        </p:nvSpPr>
        <p:spPr>
          <a:xfrm>
            <a:off x="4350841" y="4576783"/>
            <a:ext cx="1827510" cy="222548"/>
          </a:xfrm>
          <a:prstGeom prst="rect">
            <a:avLst/>
          </a:prstGeom>
          <a:noFill/>
          <a:ln/>
        </p:spPr>
        <p:txBody>
          <a:bodyPr wrap="none" lIns="0" tIns="0" rIns="0" bIns="0" rtlCol="0" anchor="t"/>
          <a:lstStyle/>
          <a:p>
            <a:pPr>
              <a:lnSpc>
                <a:spcPts val="1750"/>
              </a:lnSpc>
            </a:pPr>
            <a:r>
              <a:rPr lang="en-US" sz="2000" dirty="0">
                <a:solidFill>
                  <a:srgbClr val="000000"/>
                </a:solidFill>
                <a:ea typeface="Instrument Sans Semi Bold" pitchFamily="34" charset="-122"/>
                <a:cs typeface="Instrument Sans Semi Bold" pitchFamily="34" charset="-120"/>
              </a:rPr>
              <a:t>📋</a:t>
            </a:r>
            <a:r>
              <a:rPr lang="en-US" sz="2000" dirty="0">
                <a:solidFill>
                  <a:srgbClr val="091C53"/>
                </a:solidFill>
                <a:ea typeface="Instrument Sans Semi Bold" pitchFamily="34" charset="-122"/>
                <a:cs typeface="Instrument Sans Semi Bold" pitchFamily="34" charset="-120"/>
              </a:rPr>
              <a:t> Fiche de Suivi HAD</a:t>
            </a:r>
            <a:endParaRPr lang="en-US" sz="2000" dirty="0"/>
          </a:p>
        </p:txBody>
      </p:sp>
      <p:sp>
        <p:nvSpPr>
          <p:cNvPr id="20" name="Text 18"/>
          <p:cNvSpPr/>
          <p:nvPr/>
        </p:nvSpPr>
        <p:spPr>
          <a:xfrm>
            <a:off x="4350841" y="4941809"/>
            <a:ext cx="3414217" cy="455811"/>
          </a:xfrm>
          <a:prstGeom prst="rect">
            <a:avLst/>
          </a:prstGeom>
          <a:noFill/>
          <a:ln/>
        </p:spPr>
        <p:txBody>
          <a:bodyPr wrap="square" lIns="0" tIns="0" rIns="0" bIns="0" rtlCol="0" anchor="t"/>
          <a:lstStyle/>
          <a:p>
            <a:pPr>
              <a:lnSpc>
                <a:spcPts val="1792"/>
              </a:lnSpc>
            </a:pPr>
            <a:r>
              <a:rPr lang="en-US" sz="1667" dirty="0">
                <a:solidFill>
                  <a:srgbClr val="1E3063"/>
                </a:solidFill>
                <a:ea typeface="Instrument Sans Medium" pitchFamily="34" charset="-122"/>
                <a:cs typeface="Instrument Sans Medium" pitchFamily="34" charset="-120"/>
              </a:rPr>
              <a:t>Document partagé centralisant toutes les données du patient</a:t>
            </a:r>
            <a:endParaRPr lang="en-US" sz="1667" dirty="0"/>
          </a:p>
        </p:txBody>
      </p:sp>
      <p:sp>
        <p:nvSpPr>
          <p:cNvPr id="21" name="Text 19"/>
          <p:cNvSpPr/>
          <p:nvPr/>
        </p:nvSpPr>
        <p:spPr>
          <a:xfrm>
            <a:off x="8119069" y="4576783"/>
            <a:ext cx="1781373" cy="222548"/>
          </a:xfrm>
          <a:prstGeom prst="rect">
            <a:avLst/>
          </a:prstGeom>
          <a:noFill/>
          <a:ln/>
        </p:spPr>
        <p:txBody>
          <a:bodyPr wrap="none" lIns="0" tIns="0" rIns="0" bIns="0" rtlCol="0" anchor="t"/>
          <a:lstStyle/>
          <a:p>
            <a:pPr>
              <a:lnSpc>
                <a:spcPts val="1750"/>
              </a:lnSpc>
            </a:pPr>
            <a:r>
              <a:rPr lang="en-US" sz="2000" dirty="0">
                <a:solidFill>
                  <a:srgbClr val="000000"/>
                </a:solidFill>
                <a:ea typeface="Instrument Sans Semi Bold" pitchFamily="34" charset="-122"/>
                <a:cs typeface="Instrument Sans Semi Bold" pitchFamily="34" charset="-120"/>
              </a:rPr>
              <a:t>📞</a:t>
            </a:r>
            <a:r>
              <a:rPr lang="en-US" sz="2000" dirty="0">
                <a:solidFill>
                  <a:srgbClr val="091C53"/>
                </a:solidFill>
                <a:ea typeface="Instrument Sans Semi Bold" pitchFamily="34" charset="-122"/>
                <a:cs typeface="Instrument Sans Semi Bold" pitchFamily="34" charset="-120"/>
              </a:rPr>
              <a:t> Contact Direct</a:t>
            </a:r>
            <a:endParaRPr lang="en-US" sz="2000" dirty="0"/>
          </a:p>
        </p:txBody>
      </p:sp>
      <p:sp>
        <p:nvSpPr>
          <p:cNvPr id="22" name="Text 20"/>
          <p:cNvSpPr/>
          <p:nvPr/>
        </p:nvSpPr>
        <p:spPr>
          <a:xfrm>
            <a:off x="8119070" y="4941809"/>
            <a:ext cx="3528119" cy="455811"/>
          </a:xfrm>
          <a:prstGeom prst="rect">
            <a:avLst/>
          </a:prstGeom>
          <a:noFill/>
          <a:ln/>
        </p:spPr>
        <p:txBody>
          <a:bodyPr wrap="square" lIns="0" tIns="0" rIns="0" bIns="0" rtlCol="0" anchor="t"/>
          <a:lstStyle/>
          <a:p>
            <a:pPr>
              <a:lnSpc>
                <a:spcPts val="1792"/>
              </a:lnSpc>
            </a:pPr>
            <a:r>
              <a:rPr lang="en-US" sz="1667" dirty="0">
                <a:solidFill>
                  <a:srgbClr val="1E3063"/>
                </a:solidFill>
                <a:ea typeface="Instrument Sans Medium" pitchFamily="34" charset="-122"/>
                <a:cs typeface="Instrument Sans Medium" pitchFamily="34" charset="-120"/>
              </a:rPr>
              <a:t>Ligne téléphonique dédiée pour les situations urgentes</a:t>
            </a:r>
            <a:endParaRPr lang="en-US" sz="1667" dirty="0"/>
          </a:p>
        </p:txBody>
      </p:sp>
      <p:sp>
        <p:nvSpPr>
          <p:cNvPr id="23" name="Text 21"/>
          <p:cNvSpPr/>
          <p:nvPr/>
        </p:nvSpPr>
        <p:spPr>
          <a:xfrm>
            <a:off x="796330" y="5846287"/>
            <a:ext cx="10838259" cy="455811"/>
          </a:xfrm>
          <a:prstGeom prst="rect">
            <a:avLst/>
          </a:prstGeom>
          <a:noFill/>
          <a:ln/>
        </p:spPr>
        <p:txBody>
          <a:bodyPr wrap="square" lIns="0" tIns="0" rIns="0" bIns="0" rtlCol="0" anchor="t"/>
          <a:lstStyle/>
          <a:p>
            <a:pPr>
              <a:lnSpc>
                <a:spcPts val="1792"/>
              </a:lnSpc>
            </a:pPr>
            <a:r>
              <a:rPr lang="en-US" sz="1667" i="1" dirty="0">
                <a:solidFill>
                  <a:srgbClr val="1E3063"/>
                </a:solidFill>
                <a:ea typeface="Instrument Sans Medium" pitchFamily="34" charset="-122"/>
                <a:cs typeface="Instrument Sans Medium" pitchFamily="34" charset="-120"/>
              </a:rPr>
              <a:t>Le </a:t>
            </a:r>
            <a:r>
              <a:rPr lang="en-US" sz="1667" b="1" i="1" dirty="0">
                <a:solidFill>
                  <a:srgbClr val="1E3063"/>
                </a:solidFill>
                <a:ea typeface="Instrument Sans Medium" pitchFamily="34" charset="-122"/>
                <a:cs typeface="Instrument Sans Medium" pitchFamily="34" charset="-120"/>
              </a:rPr>
              <a:t>consentement éclairé</a:t>
            </a:r>
            <a:r>
              <a:rPr lang="en-US" sz="1667" i="1" dirty="0">
                <a:solidFill>
                  <a:srgbClr val="1E3063"/>
                </a:solidFill>
                <a:ea typeface="Instrument Sans Medium" pitchFamily="34" charset="-122"/>
                <a:cs typeface="Instrument Sans Medium" pitchFamily="34" charset="-120"/>
              </a:rPr>
              <a:t> et l'</a:t>
            </a:r>
            <a:r>
              <a:rPr lang="en-US" sz="1667" b="1" i="1" dirty="0">
                <a:solidFill>
                  <a:srgbClr val="1E3063"/>
                </a:solidFill>
                <a:ea typeface="Instrument Sans Medium" pitchFamily="34" charset="-122"/>
                <a:cs typeface="Instrument Sans Medium" pitchFamily="34" charset="-120"/>
              </a:rPr>
              <a:t>information complète du patient et de sa famille</a:t>
            </a:r>
            <a:r>
              <a:rPr lang="en-US" sz="1667" dirty="0">
                <a:solidFill>
                  <a:srgbClr val="1E3063"/>
                </a:solidFill>
                <a:ea typeface="Instrument Sans Medium" pitchFamily="34" charset="-122"/>
                <a:cs typeface="Instrument Sans Medium" pitchFamily="34" charset="-120"/>
              </a:rPr>
              <a:t> restent identiques aux exigences de l'HAD à domicile. La transparence sur les objectifs, les modalités et les acteurs impliqués est essentielle.</a:t>
            </a:r>
            <a:endParaRPr lang="en-US" sz="1667" dirty="0"/>
          </a:p>
        </p:txBody>
      </p:sp>
      <p:sp>
        <p:nvSpPr>
          <p:cNvPr id="24" name="Shape 22"/>
          <p:cNvSpPr/>
          <p:nvPr/>
        </p:nvSpPr>
        <p:spPr>
          <a:xfrm>
            <a:off x="582612" y="5686049"/>
            <a:ext cx="19050" cy="776288"/>
          </a:xfrm>
          <a:prstGeom prst="rect">
            <a:avLst/>
          </a:prstGeom>
          <a:solidFill>
            <a:srgbClr val="84C1FA"/>
          </a:solidFill>
          <a:ln/>
        </p:spPr>
        <p:txBody>
          <a:bodyPr/>
          <a:lstStyle/>
          <a:p>
            <a:endParaRPr lang="fr-BE"/>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11188" y="539354"/>
            <a:ext cx="6851551" cy="477441"/>
          </a:xfrm>
          <a:prstGeom prst="rect">
            <a:avLst/>
          </a:prstGeom>
          <a:noFill/>
          <a:ln/>
        </p:spPr>
        <p:txBody>
          <a:bodyPr wrap="none" lIns="0" tIns="0" rIns="0" bIns="0" rtlCol="0" anchor="t"/>
          <a:lstStyle/>
          <a:p>
            <a:pPr>
              <a:lnSpc>
                <a:spcPts val="3750"/>
              </a:lnSpc>
            </a:pPr>
            <a:r>
              <a:rPr lang="en-US" sz="3000" dirty="0">
                <a:solidFill>
                  <a:srgbClr val="091C53"/>
                </a:solidFill>
                <a:ea typeface="Instrument Sans Semi Bold" pitchFamily="34" charset="-122"/>
                <a:cs typeface="Instrument Sans Semi Bold" pitchFamily="34" charset="-120"/>
              </a:rPr>
              <a:t>Points d'Attention Spécifiques en MRS</a:t>
            </a:r>
            <a:endParaRPr lang="en-US" sz="3000" dirty="0"/>
          </a:p>
        </p:txBody>
      </p:sp>
      <p:sp>
        <p:nvSpPr>
          <p:cNvPr id="3" name="Text 1"/>
          <p:cNvSpPr/>
          <p:nvPr/>
        </p:nvSpPr>
        <p:spPr>
          <a:xfrm>
            <a:off x="611188" y="1322388"/>
            <a:ext cx="10969625" cy="488950"/>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La pratique de l'HAD en MRS nécessite une vigilance particulière sur plusieurs aspects organisationnels et cliniques. Ces points d'attention garantissent la sécurité et l'efficacité des soins prodigués.</a:t>
            </a:r>
            <a:endParaRPr lang="en-US" sz="1667" dirty="0"/>
          </a:p>
        </p:txBody>
      </p:sp>
      <p:sp>
        <p:nvSpPr>
          <p:cNvPr id="4" name="Shape 2"/>
          <p:cNvSpPr/>
          <p:nvPr/>
        </p:nvSpPr>
        <p:spPr>
          <a:xfrm>
            <a:off x="611188" y="2212380"/>
            <a:ext cx="5408414" cy="1862138"/>
          </a:xfrm>
          <a:prstGeom prst="roundRect">
            <a:avLst>
              <a:gd name="adj" fmla="val 4910"/>
            </a:avLst>
          </a:prstGeom>
          <a:solidFill>
            <a:srgbClr val="FFFFFF"/>
          </a:solidFill>
          <a:ln/>
        </p:spPr>
        <p:txBody>
          <a:bodyPr/>
          <a:lstStyle/>
          <a:p>
            <a:endParaRPr lang="fr-BE"/>
          </a:p>
        </p:txBody>
      </p:sp>
      <p:sp>
        <p:nvSpPr>
          <p:cNvPr id="5" name="Shape 3"/>
          <p:cNvSpPr/>
          <p:nvPr/>
        </p:nvSpPr>
        <p:spPr>
          <a:xfrm>
            <a:off x="611188" y="2193330"/>
            <a:ext cx="5408414" cy="76200"/>
          </a:xfrm>
          <a:prstGeom prst="roundRect">
            <a:avLst>
              <a:gd name="adj" fmla="val 180476"/>
            </a:avLst>
          </a:prstGeom>
          <a:solidFill>
            <a:srgbClr val="84C1FA"/>
          </a:solidFill>
          <a:ln/>
        </p:spPr>
        <p:txBody>
          <a:bodyPr/>
          <a:lstStyle/>
          <a:p>
            <a:endParaRPr lang="fr-BE"/>
          </a:p>
        </p:txBody>
      </p:sp>
      <p:sp>
        <p:nvSpPr>
          <p:cNvPr id="6" name="Shape 4"/>
          <p:cNvSpPr/>
          <p:nvPr/>
        </p:nvSpPr>
        <p:spPr>
          <a:xfrm>
            <a:off x="3086200" y="1983185"/>
            <a:ext cx="458391" cy="458391"/>
          </a:xfrm>
          <a:prstGeom prst="roundRect">
            <a:avLst>
              <a:gd name="adj" fmla="val 166234"/>
            </a:avLst>
          </a:prstGeom>
          <a:solidFill>
            <a:srgbClr val="84C1FA"/>
          </a:solidFill>
          <a:ln/>
        </p:spPr>
        <p:txBody>
          <a:bodyPr/>
          <a:lstStyle/>
          <a:p>
            <a:endParaRPr lang="fr-BE"/>
          </a:p>
        </p:txBody>
      </p:sp>
      <p:pic>
        <p:nvPicPr>
          <p:cNvPr id="7" name="Image 0" descr="preencoded.png"/>
          <p:cNvPicPr>
            <a:picLocks noChangeAspect="1"/>
          </p:cNvPicPr>
          <p:nvPr/>
        </p:nvPicPr>
        <p:blipFill>
          <a:blip r:embed="rId3"/>
          <a:stretch>
            <a:fillRect/>
          </a:stretch>
        </p:blipFill>
        <p:spPr>
          <a:xfrm>
            <a:off x="3223717" y="2097782"/>
            <a:ext cx="183357" cy="229195"/>
          </a:xfrm>
          <a:prstGeom prst="rect">
            <a:avLst/>
          </a:prstGeom>
        </p:spPr>
      </p:pic>
      <p:sp>
        <p:nvSpPr>
          <p:cNvPr id="8" name="Text 5"/>
          <p:cNvSpPr/>
          <p:nvPr/>
        </p:nvSpPr>
        <p:spPr>
          <a:xfrm>
            <a:off x="783034" y="2594372"/>
            <a:ext cx="3843338" cy="238720"/>
          </a:xfrm>
          <a:prstGeom prst="rect">
            <a:avLst/>
          </a:prstGeom>
          <a:noFill/>
          <a:ln/>
        </p:spPr>
        <p:txBody>
          <a:bodyPr wrap="none" lIns="0" tIns="0" rIns="0" bIns="0" rtlCol="0" anchor="t"/>
          <a:lstStyle/>
          <a:p>
            <a:pPr>
              <a:lnSpc>
                <a:spcPts val="1875"/>
              </a:lnSpc>
            </a:pPr>
            <a:r>
              <a:rPr lang="en-US" sz="2000" dirty="0">
                <a:solidFill>
                  <a:srgbClr val="1E3063"/>
                </a:solidFill>
                <a:ea typeface="Instrument Sans Semi Bold" pitchFamily="34" charset="-122"/>
                <a:cs typeface="Instrument Sans Semi Bold" pitchFamily="34" charset="-120"/>
              </a:rPr>
              <a:t>Préparation et Traçabilité des Perfusions IV</a:t>
            </a:r>
            <a:endParaRPr lang="en-US" sz="2000" dirty="0"/>
          </a:p>
        </p:txBody>
      </p:sp>
      <p:sp>
        <p:nvSpPr>
          <p:cNvPr id="9" name="Text 6"/>
          <p:cNvSpPr/>
          <p:nvPr/>
        </p:nvSpPr>
        <p:spPr>
          <a:xfrm>
            <a:off x="783034" y="2924770"/>
            <a:ext cx="5064720" cy="977900"/>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Le circuit interne de la MRS doit être parfaitement harmonisé avec les protocoles HAD. </a:t>
            </a:r>
            <a:r>
              <a:rPr lang="en-US" sz="1667" b="1" dirty="0">
                <a:solidFill>
                  <a:srgbClr val="1E3063"/>
                </a:solidFill>
                <a:ea typeface="Instrument Sans Medium" pitchFamily="34" charset="-122"/>
                <a:cs typeface="Instrument Sans Medium" pitchFamily="34" charset="-120"/>
              </a:rPr>
              <a:t>Risque d'erreurs médicamenteuses</a:t>
            </a:r>
            <a:r>
              <a:rPr lang="en-US" sz="1667" dirty="0">
                <a:solidFill>
                  <a:srgbClr val="1E3063"/>
                </a:solidFill>
                <a:ea typeface="Instrument Sans Medium" pitchFamily="34" charset="-122"/>
                <a:cs typeface="Instrument Sans Medium" pitchFamily="34" charset="-120"/>
              </a:rPr>
              <a:t> si les procédures de préparation, d'étiquetage et d'administration ne sont pas standardisées. Mise en place de doubles vérifications systématiques.</a:t>
            </a:r>
            <a:endParaRPr lang="en-US" sz="1667" dirty="0"/>
          </a:p>
        </p:txBody>
      </p:sp>
      <p:sp>
        <p:nvSpPr>
          <p:cNvPr id="10" name="Shape 7"/>
          <p:cNvSpPr/>
          <p:nvPr/>
        </p:nvSpPr>
        <p:spPr>
          <a:xfrm>
            <a:off x="6172399" y="2212380"/>
            <a:ext cx="5408414" cy="1862138"/>
          </a:xfrm>
          <a:prstGeom prst="roundRect">
            <a:avLst>
              <a:gd name="adj" fmla="val 4910"/>
            </a:avLst>
          </a:prstGeom>
          <a:solidFill>
            <a:srgbClr val="FFFFFF"/>
          </a:solidFill>
          <a:ln/>
        </p:spPr>
        <p:txBody>
          <a:bodyPr/>
          <a:lstStyle/>
          <a:p>
            <a:endParaRPr lang="fr-BE"/>
          </a:p>
        </p:txBody>
      </p:sp>
      <p:sp>
        <p:nvSpPr>
          <p:cNvPr id="11" name="Shape 8"/>
          <p:cNvSpPr/>
          <p:nvPr/>
        </p:nvSpPr>
        <p:spPr>
          <a:xfrm>
            <a:off x="6172399" y="2193330"/>
            <a:ext cx="5408414" cy="76200"/>
          </a:xfrm>
          <a:prstGeom prst="roundRect">
            <a:avLst>
              <a:gd name="adj" fmla="val 180476"/>
            </a:avLst>
          </a:prstGeom>
          <a:solidFill>
            <a:srgbClr val="84C1FA"/>
          </a:solidFill>
          <a:ln/>
        </p:spPr>
        <p:txBody>
          <a:bodyPr/>
          <a:lstStyle/>
          <a:p>
            <a:endParaRPr lang="fr-BE"/>
          </a:p>
        </p:txBody>
      </p:sp>
      <p:sp>
        <p:nvSpPr>
          <p:cNvPr id="12" name="Shape 9"/>
          <p:cNvSpPr/>
          <p:nvPr/>
        </p:nvSpPr>
        <p:spPr>
          <a:xfrm>
            <a:off x="8647410" y="1983185"/>
            <a:ext cx="458391" cy="458391"/>
          </a:xfrm>
          <a:prstGeom prst="roundRect">
            <a:avLst>
              <a:gd name="adj" fmla="val 166234"/>
            </a:avLst>
          </a:prstGeom>
          <a:solidFill>
            <a:srgbClr val="84C1FA"/>
          </a:solidFill>
          <a:ln/>
        </p:spPr>
        <p:txBody>
          <a:bodyPr/>
          <a:lstStyle/>
          <a:p>
            <a:endParaRPr lang="fr-BE"/>
          </a:p>
        </p:txBody>
      </p:sp>
      <p:pic>
        <p:nvPicPr>
          <p:cNvPr id="13" name="Image 1" descr="preencoded.png"/>
          <p:cNvPicPr>
            <a:picLocks noChangeAspect="1"/>
          </p:cNvPicPr>
          <p:nvPr/>
        </p:nvPicPr>
        <p:blipFill>
          <a:blip r:embed="rId4"/>
          <a:stretch>
            <a:fillRect/>
          </a:stretch>
        </p:blipFill>
        <p:spPr>
          <a:xfrm>
            <a:off x="8784927" y="2097782"/>
            <a:ext cx="183357" cy="229195"/>
          </a:xfrm>
          <a:prstGeom prst="rect">
            <a:avLst/>
          </a:prstGeom>
        </p:spPr>
      </p:pic>
      <p:sp>
        <p:nvSpPr>
          <p:cNvPr id="14" name="Text 10"/>
          <p:cNvSpPr/>
          <p:nvPr/>
        </p:nvSpPr>
        <p:spPr>
          <a:xfrm>
            <a:off x="6344245" y="2594372"/>
            <a:ext cx="3735487" cy="238720"/>
          </a:xfrm>
          <a:prstGeom prst="rect">
            <a:avLst/>
          </a:prstGeom>
          <a:noFill/>
          <a:ln/>
        </p:spPr>
        <p:txBody>
          <a:bodyPr wrap="none" lIns="0" tIns="0" rIns="0" bIns="0" rtlCol="0" anchor="t"/>
          <a:lstStyle/>
          <a:p>
            <a:pPr>
              <a:lnSpc>
                <a:spcPts val="1875"/>
              </a:lnSpc>
            </a:pPr>
            <a:r>
              <a:rPr lang="en-US" sz="2000" dirty="0">
                <a:solidFill>
                  <a:srgbClr val="1E3063"/>
                </a:solidFill>
                <a:ea typeface="Instrument Sans Semi Bold" pitchFamily="34" charset="-122"/>
                <a:cs typeface="Instrument Sans Semi Bold" pitchFamily="34" charset="-120"/>
              </a:rPr>
              <a:t>Hygiène et Infections Associées aux Soins</a:t>
            </a:r>
            <a:endParaRPr lang="en-US" sz="2000" dirty="0"/>
          </a:p>
        </p:txBody>
      </p:sp>
      <p:sp>
        <p:nvSpPr>
          <p:cNvPr id="15" name="Text 11"/>
          <p:cNvSpPr/>
          <p:nvPr/>
        </p:nvSpPr>
        <p:spPr>
          <a:xfrm>
            <a:off x="6344245" y="2924770"/>
            <a:ext cx="5064720" cy="977900"/>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Attention particulière à la </a:t>
            </a:r>
            <a:r>
              <a:rPr lang="en-US" sz="1667" dirty="0">
                <a:solidFill>
                  <a:srgbClr val="921653"/>
                </a:solidFill>
                <a:ea typeface="Instrument Sans Medium" pitchFamily="34" charset="-122"/>
                <a:cs typeface="Instrument Sans Medium" pitchFamily="34" charset="-120"/>
              </a:rPr>
              <a:t>colonisation bactérienne en MRS</a:t>
            </a:r>
            <a:r>
              <a:rPr lang="en-US" sz="1667" dirty="0">
                <a:solidFill>
                  <a:srgbClr val="1E3063"/>
                </a:solidFill>
                <a:ea typeface="Instrument Sans Medium" pitchFamily="34" charset="-122"/>
                <a:cs typeface="Instrument Sans Medium" pitchFamily="34" charset="-120"/>
              </a:rPr>
              <a:t>. Le portage de germes multi-résistants est plus fréquent en collectivité. Gestion rigoureuse des dispositifs invasifs (cathéters, voies centrales) et respect strict des protocoles d'hygiène.</a:t>
            </a:r>
            <a:endParaRPr lang="en-US" sz="1667" dirty="0"/>
          </a:p>
        </p:txBody>
      </p:sp>
      <p:sp>
        <p:nvSpPr>
          <p:cNvPr id="16" name="Shape 12"/>
          <p:cNvSpPr/>
          <p:nvPr/>
        </p:nvSpPr>
        <p:spPr>
          <a:xfrm>
            <a:off x="611188" y="4456509"/>
            <a:ext cx="5408414" cy="1862138"/>
          </a:xfrm>
          <a:prstGeom prst="roundRect">
            <a:avLst>
              <a:gd name="adj" fmla="val 4910"/>
            </a:avLst>
          </a:prstGeom>
          <a:solidFill>
            <a:srgbClr val="FFFFFF"/>
          </a:solidFill>
          <a:ln/>
        </p:spPr>
        <p:txBody>
          <a:bodyPr/>
          <a:lstStyle/>
          <a:p>
            <a:endParaRPr lang="fr-BE"/>
          </a:p>
        </p:txBody>
      </p:sp>
      <p:sp>
        <p:nvSpPr>
          <p:cNvPr id="17" name="Shape 13"/>
          <p:cNvSpPr/>
          <p:nvPr/>
        </p:nvSpPr>
        <p:spPr>
          <a:xfrm>
            <a:off x="611188" y="4437459"/>
            <a:ext cx="5408414" cy="76200"/>
          </a:xfrm>
          <a:prstGeom prst="roundRect">
            <a:avLst>
              <a:gd name="adj" fmla="val 180476"/>
            </a:avLst>
          </a:prstGeom>
          <a:solidFill>
            <a:srgbClr val="84C1FA"/>
          </a:solidFill>
          <a:ln/>
        </p:spPr>
        <p:txBody>
          <a:bodyPr/>
          <a:lstStyle/>
          <a:p>
            <a:endParaRPr lang="fr-BE"/>
          </a:p>
        </p:txBody>
      </p:sp>
      <p:sp>
        <p:nvSpPr>
          <p:cNvPr id="18" name="Shape 14"/>
          <p:cNvSpPr/>
          <p:nvPr/>
        </p:nvSpPr>
        <p:spPr>
          <a:xfrm>
            <a:off x="3086200" y="4227315"/>
            <a:ext cx="458391" cy="458391"/>
          </a:xfrm>
          <a:prstGeom prst="roundRect">
            <a:avLst>
              <a:gd name="adj" fmla="val 166234"/>
            </a:avLst>
          </a:prstGeom>
          <a:solidFill>
            <a:srgbClr val="84C1FA"/>
          </a:solidFill>
          <a:ln/>
        </p:spPr>
        <p:txBody>
          <a:bodyPr/>
          <a:lstStyle/>
          <a:p>
            <a:endParaRPr lang="fr-BE"/>
          </a:p>
        </p:txBody>
      </p:sp>
      <p:pic>
        <p:nvPicPr>
          <p:cNvPr id="19" name="Image 2" descr="preencoded.png"/>
          <p:cNvPicPr>
            <a:picLocks noChangeAspect="1"/>
          </p:cNvPicPr>
          <p:nvPr/>
        </p:nvPicPr>
        <p:blipFill>
          <a:blip r:embed="rId5"/>
          <a:stretch>
            <a:fillRect/>
          </a:stretch>
        </p:blipFill>
        <p:spPr>
          <a:xfrm>
            <a:off x="3223717" y="4341912"/>
            <a:ext cx="183357" cy="229195"/>
          </a:xfrm>
          <a:prstGeom prst="rect">
            <a:avLst/>
          </a:prstGeom>
        </p:spPr>
      </p:pic>
      <p:sp>
        <p:nvSpPr>
          <p:cNvPr id="20" name="Text 15"/>
          <p:cNvSpPr/>
          <p:nvPr/>
        </p:nvSpPr>
        <p:spPr>
          <a:xfrm>
            <a:off x="783034" y="4838502"/>
            <a:ext cx="3155553" cy="238720"/>
          </a:xfrm>
          <a:prstGeom prst="rect">
            <a:avLst/>
          </a:prstGeom>
          <a:noFill/>
          <a:ln/>
        </p:spPr>
        <p:txBody>
          <a:bodyPr wrap="none" lIns="0" tIns="0" rIns="0" bIns="0" rtlCol="0" anchor="t"/>
          <a:lstStyle/>
          <a:p>
            <a:pPr>
              <a:lnSpc>
                <a:spcPts val="1875"/>
              </a:lnSpc>
            </a:pPr>
            <a:r>
              <a:rPr lang="en-US" sz="2000" dirty="0">
                <a:solidFill>
                  <a:srgbClr val="1E3063"/>
                </a:solidFill>
                <a:ea typeface="Instrument Sans Semi Bold" pitchFamily="34" charset="-122"/>
                <a:cs typeface="Instrument Sans Semi Bold" pitchFamily="34" charset="-120"/>
              </a:rPr>
              <a:t>Gestion de la Douleur et du Confort</a:t>
            </a:r>
            <a:endParaRPr lang="en-US" sz="2000" dirty="0"/>
          </a:p>
        </p:txBody>
      </p:sp>
      <p:sp>
        <p:nvSpPr>
          <p:cNvPr id="21" name="Text 16"/>
          <p:cNvSpPr/>
          <p:nvPr/>
        </p:nvSpPr>
        <p:spPr>
          <a:xfrm>
            <a:off x="783034" y="5168900"/>
            <a:ext cx="5064720" cy="977900"/>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La population gériatrique nécessite une </a:t>
            </a:r>
            <a:r>
              <a:rPr lang="en-US" sz="1667" b="1" dirty="0">
                <a:solidFill>
                  <a:srgbClr val="1E3063"/>
                </a:solidFill>
                <a:ea typeface="Instrument Sans Medium" pitchFamily="34" charset="-122"/>
                <a:cs typeface="Instrument Sans Medium" pitchFamily="34" charset="-120"/>
              </a:rPr>
              <a:t>attention accrue</a:t>
            </a:r>
            <a:r>
              <a:rPr lang="en-US" sz="1667" dirty="0">
                <a:solidFill>
                  <a:srgbClr val="1E3063"/>
                </a:solidFill>
                <a:ea typeface="Instrument Sans Medium" pitchFamily="34" charset="-122"/>
                <a:cs typeface="Instrument Sans Medium" pitchFamily="34" charset="-120"/>
              </a:rPr>
              <a:t> concernant l'évaluation et le traitement de la douleur. Utilisation d'échelles adaptées, réévaluation fréquente, et approche multimodale incluant mesures non-médicamenteuses.</a:t>
            </a:r>
            <a:endParaRPr lang="en-US" sz="1667" dirty="0"/>
          </a:p>
        </p:txBody>
      </p:sp>
      <p:sp>
        <p:nvSpPr>
          <p:cNvPr id="22" name="Shape 17"/>
          <p:cNvSpPr/>
          <p:nvPr/>
        </p:nvSpPr>
        <p:spPr>
          <a:xfrm>
            <a:off x="6172399" y="4456509"/>
            <a:ext cx="5408414" cy="1862138"/>
          </a:xfrm>
          <a:prstGeom prst="roundRect">
            <a:avLst>
              <a:gd name="adj" fmla="val 4910"/>
            </a:avLst>
          </a:prstGeom>
          <a:solidFill>
            <a:srgbClr val="FFFFFF"/>
          </a:solidFill>
          <a:ln/>
        </p:spPr>
        <p:txBody>
          <a:bodyPr/>
          <a:lstStyle/>
          <a:p>
            <a:endParaRPr lang="fr-BE"/>
          </a:p>
        </p:txBody>
      </p:sp>
      <p:sp>
        <p:nvSpPr>
          <p:cNvPr id="23" name="Shape 18"/>
          <p:cNvSpPr/>
          <p:nvPr/>
        </p:nvSpPr>
        <p:spPr>
          <a:xfrm>
            <a:off x="6172399" y="4437459"/>
            <a:ext cx="5408414" cy="76200"/>
          </a:xfrm>
          <a:prstGeom prst="roundRect">
            <a:avLst>
              <a:gd name="adj" fmla="val 180476"/>
            </a:avLst>
          </a:prstGeom>
          <a:solidFill>
            <a:srgbClr val="84C1FA"/>
          </a:solidFill>
          <a:ln/>
        </p:spPr>
        <p:txBody>
          <a:bodyPr/>
          <a:lstStyle/>
          <a:p>
            <a:endParaRPr lang="fr-BE"/>
          </a:p>
        </p:txBody>
      </p:sp>
      <p:sp>
        <p:nvSpPr>
          <p:cNvPr id="24" name="Shape 19"/>
          <p:cNvSpPr/>
          <p:nvPr/>
        </p:nvSpPr>
        <p:spPr>
          <a:xfrm>
            <a:off x="8647410" y="4227315"/>
            <a:ext cx="458391" cy="458391"/>
          </a:xfrm>
          <a:prstGeom prst="roundRect">
            <a:avLst>
              <a:gd name="adj" fmla="val 166234"/>
            </a:avLst>
          </a:prstGeom>
          <a:solidFill>
            <a:srgbClr val="84C1FA"/>
          </a:solidFill>
          <a:ln/>
        </p:spPr>
        <p:txBody>
          <a:bodyPr/>
          <a:lstStyle/>
          <a:p>
            <a:endParaRPr lang="fr-BE"/>
          </a:p>
        </p:txBody>
      </p:sp>
      <p:pic>
        <p:nvPicPr>
          <p:cNvPr id="25" name="Image 3" descr="preencoded.png"/>
          <p:cNvPicPr>
            <a:picLocks noChangeAspect="1"/>
          </p:cNvPicPr>
          <p:nvPr/>
        </p:nvPicPr>
        <p:blipFill>
          <a:blip r:embed="rId6"/>
          <a:stretch>
            <a:fillRect/>
          </a:stretch>
        </p:blipFill>
        <p:spPr>
          <a:xfrm>
            <a:off x="8784927" y="4341912"/>
            <a:ext cx="183357" cy="229195"/>
          </a:xfrm>
          <a:prstGeom prst="rect">
            <a:avLst/>
          </a:prstGeom>
        </p:spPr>
      </p:pic>
      <p:sp>
        <p:nvSpPr>
          <p:cNvPr id="26" name="Text 20"/>
          <p:cNvSpPr/>
          <p:nvPr/>
        </p:nvSpPr>
        <p:spPr>
          <a:xfrm>
            <a:off x="6344245" y="4838502"/>
            <a:ext cx="2169815" cy="238720"/>
          </a:xfrm>
          <a:prstGeom prst="rect">
            <a:avLst/>
          </a:prstGeom>
          <a:noFill/>
          <a:ln/>
        </p:spPr>
        <p:txBody>
          <a:bodyPr wrap="none" lIns="0" tIns="0" rIns="0" bIns="0" rtlCol="0" anchor="t"/>
          <a:lstStyle/>
          <a:p>
            <a:pPr>
              <a:lnSpc>
                <a:spcPts val="1875"/>
              </a:lnSpc>
            </a:pPr>
            <a:r>
              <a:rPr lang="en-US" sz="2000" dirty="0">
                <a:solidFill>
                  <a:srgbClr val="1E3063"/>
                </a:solidFill>
                <a:ea typeface="Instrument Sans Semi Bold" pitchFamily="34" charset="-122"/>
                <a:cs typeface="Instrument Sans Semi Bold" pitchFamily="34" charset="-120"/>
              </a:rPr>
              <a:t>Coordination Logistique</a:t>
            </a:r>
            <a:endParaRPr lang="en-US" sz="2000" dirty="0"/>
          </a:p>
        </p:txBody>
      </p:sp>
      <p:sp>
        <p:nvSpPr>
          <p:cNvPr id="27" name="Text 21"/>
          <p:cNvSpPr/>
          <p:nvPr/>
        </p:nvSpPr>
        <p:spPr>
          <a:xfrm>
            <a:off x="6344245" y="5168900"/>
            <a:ext cx="5064720" cy="977900"/>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Organisation de la </a:t>
            </a:r>
            <a:r>
              <a:rPr lang="en-US" sz="1667" dirty="0">
                <a:solidFill>
                  <a:srgbClr val="0540AD"/>
                </a:solidFill>
                <a:ea typeface="Instrument Sans Medium" pitchFamily="34" charset="-122"/>
                <a:cs typeface="Instrument Sans Medium" pitchFamily="34" charset="-120"/>
              </a:rPr>
              <a:t>livraison du matériel médical</a:t>
            </a:r>
            <a:r>
              <a:rPr lang="en-US" sz="1667" dirty="0">
                <a:solidFill>
                  <a:srgbClr val="1E3063"/>
                </a:solidFill>
                <a:ea typeface="Instrument Sans Medium" pitchFamily="34" charset="-122"/>
                <a:cs typeface="Instrument Sans Medium" pitchFamily="34" charset="-120"/>
              </a:rPr>
              <a:t>, gestion des déchets d'activités de soins à risques infectieux (DASRI), retours des dispositifs médicaux réutilisables. Planification précise pour éviter les ruptures de stock.</a:t>
            </a:r>
            <a:endParaRPr lang="en-US" sz="1667"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004913"/>
          </a:xfrm>
          <a:prstGeom prst="rect">
            <a:avLst/>
          </a:prstGeom>
        </p:spPr>
      </p:pic>
      <p:sp>
        <p:nvSpPr>
          <p:cNvPr id="3" name="Text 0"/>
          <p:cNvSpPr/>
          <p:nvPr/>
        </p:nvSpPr>
        <p:spPr>
          <a:xfrm>
            <a:off x="610990" y="2329458"/>
            <a:ext cx="7902674" cy="954683"/>
          </a:xfrm>
          <a:prstGeom prst="rect">
            <a:avLst/>
          </a:prstGeom>
          <a:noFill/>
          <a:ln/>
        </p:spPr>
        <p:txBody>
          <a:bodyPr wrap="none" lIns="0" tIns="0" rIns="0" bIns="0" rtlCol="0" anchor="t"/>
          <a:lstStyle/>
          <a:p>
            <a:pPr>
              <a:lnSpc>
                <a:spcPts val="7500"/>
              </a:lnSpc>
            </a:pPr>
            <a:r>
              <a:rPr lang="en-US" sz="6000" dirty="0">
                <a:solidFill>
                  <a:srgbClr val="091C53"/>
                </a:solidFill>
                <a:ea typeface="Instrument Sans Semi Bold" pitchFamily="34" charset="-122"/>
                <a:cs typeface="Instrument Sans Semi Bold" pitchFamily="34" charset="-120"/>
              </a:rPr>
              <a:t>Message Clé à Retenir</a:t>
            </a:r>
            <a:endParaRPr lang="en-US" sz="6000" dirty="0"/>
          </a:p>
        </p:txBody>
      </p:sp>
      <p:sp>
        <p:nvSpPr>
          <p:cNvPr id="4" name="Text 1"/>
          <p:cNvSpPr/>
          <p:nvPr/>
        </p:nvSpPr>
        <p:spPr>
          <a:xfrm>
            <a:off x="840085" y="3742332"/>
            <a:ext cx="10740926" cy="1145382"/>
          </a:xfrm>
          <a:prstGeom prst="rect">
            <a:avLst/>
          </a:prstGeom>
          <a:noFill/>
          <a:ln/>
        </p:spPr>
        <p:txBody>
          <a:bodyPr wrap="square" lIns="0" tIns="0" rIns="0" bIns="0" rtlCol="0" anchor="t"/>
          <a:lstStyle/>
          <a:p>
            <a:pPr>
              <a:lnSpc>
                <a:spcPts val="3000"/>
              </a:lnSpc>
            </a:pPr>
            <a:r>
              <a:rPr lang="en-US" sz="2375" dirty="0">
                <a:solidFill>
                  <a:srgbClr val="091C53"/>
                </a:solidFill>
                <a:ea typeface="Instrument Sans Semi Bold" pitchFamily="34" charset="-122"/>
                <a:cs typeface="Instrument Sans Semi Bold" pitchFamily="34" charset="-120"/>
              </a:rPr>
              <a:t>« En MRS comme à domicile, la HAD s'intègre pour apporter une expertise hospitalière au plus près du patient, sans se substituer au rôle central du médecin généraliste. »</a:t>
            </a:r>
            <a:endParaRPr lang="en-US" sz="2375" dirty="0"/>
          </a:p>
        </p:txBody>
      </p:sp>
      <p:sp>
        <p:nvSpPr>
          <p:cNvPr id="5" name="Shape 2"/>
          <p:cNvSpPr/>
          <p:nvPr/>
        </p:nvSpPr>
        <p:spPr>
          <a:xfrm>
            <a:off x="610989" y="3513237"/>
            <a:ext cx="19050" cy="1603573"/>
          </a:xfrm>
          <a:prstGeom prst="rect">
            <a:avLst/>
          </a:prstGeom>
          <a:solidFill>
            <a:srgbClr val="84C1FA"/>
          </a:solidFill>
          <a:ln/>
        </p:spPr>
        <p:txBody>
          <a:bodyPr/>
          <a:lstStyle/>
          <a:p>
            <a:endParaRPr lang="fr-BE"/>
          </a:p>
        </p:txBody>
      </p:sp>
      <p:sp>
        <p:nvSpPr>
          <p:cNvPr id="6" name="Text 3"/>
          <p:cNvSpPr/>
          <p:nvPr/>
        </p:nvSpPr>
        <p:spPr>
          <a:xfrm>
            <a:off x="610989" y="5288657"/>
            <a:ext cx="10970022" cy="488950"/>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Ce principe fondamental guide l'ensemble de la démarche HAD en MRS. L'objectif n'est pas de remplacer les acteurs existants, mais de </a:t>
            </a:r>
            <a:r>
              <a:rPr lang="en-US" sz="1667" b="1" dirty="0">
                <a:solidFill>
                  <a:srgbClr val="1E3063"/>
                </a:solidFill>
                <a:ea typeface="Instrument Sans Medium" pitchFamily="34" charset="-122"/>
                <a:cs typeface="Instrument Sans Medium" pitchFamily="34" charset="-120"/>
              </a:rPr>
              <a:t>compléter l'offre de soins</a:t>
            </a:r>
            <a:r>
              <a:rPr lang="en-US" sz="1667" dirty="0">
                <a:solidFill>
                  <a:srgbClr val="1E3063"/>
                </a:solidFill>
                <a:ea typeface="Instrument Sans Medium" pitchFamily="34" charset="-122"/>
                <a:cs typeface="Instrument Sans Medium" pitchFamily="34" charset="-120"/>
              </a:rPr>
              <a:t> en apportant des compétences hospitalières spécialisées là où le patient réside.</a:t>
            </a:r>
            <a:endParaRPr lang="en-US" sz="1667" dirty="0"/>
          </a:p>
        </p:txBody>
      </p:sp>
      <p:sp>
        <p:nvSpPr>
          <p:cNvPr id="7" name="Text 4"/>
          <p:cNvSpPr/>
          <p:nvPr/>
        </p:nvSpPr>
        <p:spPr>
          <a:xfrm>
            <a:off x="610989" y="5949454"/>
            <a:ext cx="10970022" cy="488950"/>
          </a:xfrm>
          <a:prstGeom prst="rect">
            <a:avLst/>
          </a:prstGeom>
          <a:noFill/>
          <a:ln/>
        </p:spPr>
        <p:txBody>
          <a:bodyPr wrap="square" lIns="0" tIns="0" rIns="0" bIns="0" rtlCol="0" anchor="t"/>
          <a:lstStyle/>
          <a:p>
            <a:pPr>
              <a:lnSpc>
                <a:spcPts val="1917"/>
              </a:lnSpc>
            </a:pPr>
            <a:r>
              <a:rPr lang="en-US" sz="1667" dirty="0">
                <a:solidFill>
                  <a:srgbClr val="1E3063"/>
                </a:solidFill>
                <a:ea typeface="Instrument Sans Medium" pitchFamily="34" charset="-122"/>
                <a:cs typeface="Instrument Sans Medium" pitchFamily="34" charset="-120"/>
              </a:rPr>
              <a:t>La </a:t>
            </a:r>
            <a:r>
              <a:rPr lang="en-US" sz="1667" dirty="0">
                <a:solidFill>
                  <a:srgbClr val="84C1FA"/>
                </a:solidFill>
                <a:ea typeface="Instrument Sans Medium" pitchFamily="34" charset="-122"/>
                <a:cs typeface="Instrument Sans Medium" pitchFamily="34" charset="-120"/>
              </a:rPr>
              <a:t>valeur ajoutée de la HAD</a:t>
            </a:r>
            <a:r>
              <a:rPr lang="en-US" sz="1667" dirty="0">
                <a:solidFill>
                  <a:srgbClr val="1E3063"/>
                </a:solidFill>
                <a:ea typeface="Instrument Sans Medium" pitchFamily="34" charset="-122"/>
                <a:cs typeface="Instrument Sans Medium" pitchFamily="34" charset="-120"/>
              </a:rPr>
              <a:t> réside dans sa capacité à déployer des protocoles complexes tout en respectant l'écosystème de soins déjà en place. Cette approche collaborative bénéficie directement au patient, qui peut recevoir des traitements de haute technicité sans quitter son environnement familier.</a:t>
            </a:r>
            <a:endParaRPr lang="en-US" sz="1667"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40023" y="233759"/>
            <a:ext cx="4778276" cy="265608"/>
          </a:xfrm>
          <a:prstGeom prst="rect">
            <a:avLst/>
          </a:prstGeom>
          <a:noFill/>
          <a:ln/>
        </p:spPr>
        <p:txBody>
          <a:bodyPr wrap="none" lIns="0" tIns="0" rIns="0" bIns="0" rtlCol="0" anchor="t"/>
          <a:lstStyle/>
          <a:p>
            <a:pPr>
              <a:lnSpc>
                <a:spcPts val="2083"/>
              </a:lnSpc>
            </a:pPr>
            <a:r>
              <a:rPr lang="en-US" sz="3000" dirty="0">
                <a:solidFill>
                  <a:srgbClr val="091C53"/>
                </a:solidFill>
                <a:ea typeface="Instrument Sans Semi Bold" pitchFamily="34" charset="-122"/>
                <a:cs typeface="Instrument Sans Semi Bold" pitchFamily="34" charset="-120"/>
              </a:rPr>
              <a:t>Bénéfices pour le Patient et le Système de Santé</a:t>
            </a:r>
            <a:endParaRPr lang="en-US" sz="3000" dirty="0"/>
          </a:p>
        </p:txBody>
      </p:sp>
      <p:sp>
        <p:nvSpPr>
          <p:cNvPr id="3" name="Text 1"/>
          <p:cNvSpPr/>
          <p:nvPr/>
        </p:nvSpPr>
        <p:spPr>
          <a:xfrm>
            <a:off x="340023" y="711795"/>
            <a:ext cx="1275358" cy="159345"/>
          </a:xfrm>
          <a:prstGeom prst="rect">
            <a:avLst/>
          </a:prstGeom>
          <a:noFill/>
          <a:ln/>
        </p:spPr>
        <p:txBody>
          <a:bodyPr wrap="none" lIns="0" tIns="0" rIns="0" bIns="0" rtlCol="0" anchor="t"/>
          <a:lstStyle/>
          <a:p>
            <a:pPr>
              <a:lnSpc>
                <a:spcPts val="1250"/>
              </a:lnSpc>
            </a:pPr>
            <a:r>
              <a:rPr lang="en-US" sz="2333" dirty="0">
                <a:solidFill>
                  <a:srgbClr val="091C53"/>
                </a:solidFill>
                <a:ea typeface="Instrument Sans Semi Bold" pitchFamily="34" charset="-122"/>
                <a:cs typeface="Instrument Sans Semi Bold" pitchFamily="34" charset="-120"/>
              </a:rPr>
              <a:t>Pour le Patient</a:t>
            </a:r>
            <a:endParaRPr lang="en-US" sz="2333" dirty="0"/>
          </a:p>
        </p:txBody>
      </p:sp>
      <p:sp>
        <p:nvSpPr>
          <p:cNvPr id="4" name="Text 2"/>
          <p:cNvSpPr/>
          <p:nvPr/>
        </p:nvSpPr>
        <p:spPr>
          <a:xfrm>
            <a:off x="340023" y="956072"/>
            <a:ext cx="5652294" cy="136029"/>
          </a:xfrm>
          <a:prstGeom prst="rect">
            <a:avLst/>
          </a:prstGeom>
          <a:noFill/>
          <a:ln/>
        </p:spPr>
        <p:txBody>
          <a:bodyPr wrap="none" lIns="0" tIns="0" rIns="0" bIns="0" rtlCol="0" anchor="t"/>
          <a:lstStyle/>
          <a:p>
            <a:pPr marL="285739" indent="-285739">
              <a:buSzPct val="100000"/>
              <a:buChar char="•"/>
            </a:pPr>
            <a:r>
              <a:rPr lang="en-US" sz="1667" b="1" dirty="0">
                <a:solidFill>
                  <a:srgbClr val="1E3063"/>
                </a:solidFill>
                <a:ea typeface="Instrument Sans Medium" pitchFamily="34" charset="-122"/>
                <a:cs typeface="Instrument Sans Medium" pitchFamily="34" charset="-120"/>
              </a:rPr>
              <a:t>Maintien dans son lieu de vie</a:t>
            </a:r>
            <a:r>
              <a:rPr lang="en-US" sz="1667" dirty="0">
                <a:solidFill>
                  <a:srgbClr val="1E3063"/>
                </a:solidFill>
                <a:ea typeface="Instrument Sans Medium" pitchFamily="34" charset="-122"/>
                <a:cs typeface="Instrument Sans Medium" pitchFamily="34" charset="-120"/>
              </a:rPr>
              <a:t> et préservation de ses repères</a:t>
            </a:r>
            <a:endParaRPr lang="en-US" sz="1667" dirty="0"/>
          </a:p>
        </p:txBody>
      </p:sp>
      <p:sp>
        <p:nvSpPr>
          <p:cNvPr id="5" name="Text 3"/>
          <p:cNvSpPr/>
          <p:nvPr/>
        </p:nvSpPr>
        <p:spPr>
          <a:xfrm>
            <a:off x="340023" y="1228281"/>
            <a:ext cx="5652294" cy="136029"/>
          </a:xfrm>
          <a:prstGeom prst="rect">
            <a:avLst/>
          </a:prstGeom>
          <a:noFill/>
          <a:ln/>
        </p:spPr>
        <p:txBody>
          <a:bodyPr wrap="none" lIns="0" tIns="0" rIns="0" bIns="0" rtlCol="0" anchor="t"/>
          <a:lstStyle/>
          <a:p>
            <a:pPr marL="285739" indent="-285739">
              <a:buSzPct val="100000"/>
              <a:buChar char="•"/>
            </a:pPr>
            <a:r>
              <a:rPr lang="en-US" sz="1667" dirty="0">
                <a:solidFill>
                  <a:srgbClr val="84C1FA"/>
                </a:solidFill>
                <a:ea typeface="Instrument Sans Medium" pitchFamily="34" charset="-122"/>
                <a:cs typeface="Instrument Sans Medium" pitchFamily="34" charset="-120"/>
              </a:rPr>
              <a:t>Réduction du stress</a:t>
            </a:r>
            <a:r>
              <a:rPr lang="en-US" sz="1667" dirty="0">
                <a:solidFill>
                  <a:srgbClr val="1E3063"/>
                </a:solidFill>
                <a:ea typeface="Instrument Sans Medium" pitchFamily="34" charset="-122"/>
                <a:cs typeface="Instrument Sans Medium" pitchFamily="34" charset="-120"/>
              </a:rPr>
              <a:t> lié à l'hospitalisation</a:t>
            </a:r>
            <a:endParaRPr lang="en-US" sz="1667" dirty="0"/>
          </a:p>
        </p:txBody>
      </p:sp>
      <p:sp>
        <p:nvSpPr>
          <p:cNvPr id="6" name="Text 4"/>
          <p:cNvSpPr/>
          <p:nvPr/>
        </p:nvSpPr>
        <p:spPr>
          <a:xfrm>
            <a:off x="340023" y="1475918"/>
            <a:ext cx="5652294" cy="136029"/>
          </a:xfrm>
          <a:prstGeom prst="rect">
            <a:avLst/>
          </a:prstGeom>
          <a:noFill/>
          <a:ln/>
        </p:spPr>
        <p:txBody>
          <a:bodyPr wrap="none" lIns="0" tIns="0" rIns="0" bIns="0" rtlCol="0" anchor="t"/>
          <a:lstStyle/>
          <a:p>
            <a:pPr marL="285739" indent="-285739">
              <a:buSzPct val="100000"/>
              <a:buChar char="•"/>
            </a:pPr>
            <a:r>
              <a:rPr lang="en-US" sz="1667" dirty="0">
                <a:solidFill>
                  <a:srgbClr val="1E3063"/>
                </a:solidFill>
                <a:ea typeface="Instrument Sans Medium" pitchFamily="34" charset="-122"/>
                <a:cs typeface="Instrument Sans Medium" pitchFamily="34" charset="-120"/>
              </a:rPr>
              <a:t>Proximité avec ses proches et maintien du lien social</a:t>
            </a:r>
            <a:endParaRPr lang="en-US" sz="1667" dirty="0"/>
          </a:p>
        </p:txBody>
      </p:sp>
      <p:sp>
        <p:nvSpPr>
          <p:cNvPr id="7" name="Text 5"/>
          <p:cNvSpPr/>
          <p:nvPr/>
        </p:nvSpPr>
        <p:spPr>
          <a:xfrm>
            <a:off x="340023" y="1707158"/>
            <a:ext cx="5652294" cy="136029"/>
          </a:xfrm>
          <a:prstGeom prst="rect">
            <a:avLst/>
          </a:prstGeom>
          <a:noFill/>
          <a:ln/>
        </p:spPr>
        <p:txBody>
          <a:bodyPr wrap="none" lIns="0" tIns="0" rIns="0" bIns="0" rtlCol="0" anchor="t"/>
          <a:lstStyle/>
          <a:p>
            <a:pPr marL="285739" indent="-285739">
              <a:buSzPct val="100000"/>
              <a:buChar char="•"/>
            </a:pPr>
            <a:r>
              <a:rPr lang="en-US" sz="1667" dirty="0">
                <a:solidFill>
                  <a:srgbClr val="1E3063"/>
                </a:solidFill>
                <a:ea typeface="Instrument Sans Medium" pitchFamily="34" charset="-122"/>
                <a:cs typeface="Instrument Sans Medium" pitchFamily="34" charset="-120"/>
              </a:rPr>
              <a:t>Prise en charge personnalisée et globale</a:t>
            </a:r>
            <a:endParaRPr lang="en-US" sz="1667" dirty="0"/>
          </a:p>
        </p:txBody>
      </p:sp>
      <p:sp>
        <p:nvSpPr>
          <p:cNvPr id="8" name="Text 6"/>
          <p:cNvSpPr/>
          <p:nvPr/>
        </p:nvSpPr>
        <p:spPr>
          <a:xfrm>
            <a:off x="340023" y="1962983"/>
            <a:ext cx="5652294" cy="136029"/>
          </a:xfrm>
          <a:prstGeom prst="rect">
            <a:avLst/>
          </a:prstGeom>
          <a:noFill/>
          <a:ln/>
        </p:spPr>
        <p:txBody>
          <a:bodyPr wrap="none" lIns="0" tIns="0" rIns="0" bIns="0" rtlCol="0" anchor="t"/>
          <a:lstStyle/>
          <a:p>
            <a:pPr marL="285739" indent="-285739">
              <a:buSzPct val="100000"/>
              <a:buChar char="•"/>
            </a:pPr>
            <a:r>
              <a:rPr lang="en-US" sz="1667" dirty="0">
                <a:solidFill>
                  <a:srgbClr val="1E3063"/>
                </a:solidFill>
                <a:ea typeface="Instrument Sans Medium" pitchFamily="34" charset="-122"/>
                <a:cs typeface="Instrument Sans Medium" pitchFamily="34" charset="-120"/>
              </a:rPr>
              <a:t>Diminution des risques d'infections nosocomiales</a:t>
            </a:r>
            <a:endParaRPr lang="en-US" sz="1667" dirty="0"/>
          </a:p>
        </p:txBody>
      </p:sp>
      <p:sp>
        <p:nvSpPr>
          <p:cNvPr id="9" name="Text 7"/>
          <p:cNvSpPr/>
          <p:nvPr/>
        </p:nvSpPr>
        <p:spPr>
          <a:xfrm>
            <a:off x="340023" y="2536267"/>
            <a:ext cx="1517154" cy="159345"/>
          </a:xfrm>
          <a:prstGeom prst="rect">
            <a:avLst/>
          </a:prstGeom>
          <a:noFill/>
          <a:ln/>
        </p:spPr>
        <p:txBody>
          <a:bodyPr wrap="none" lIns="0" tIns="0" rIns="0" bIns="0" rtlCol="0" anchor="t"/>
          <a:lstStyle/>
          <a:p>
            <a:pPr>
              <a:lnSpc>
                <a:spcPts val="1250"/>
              </a:lnSpc>
            </a:pPr>
            <a:r>
              <a:rPr lang="en-US" sz="2333" dirty="0">
                <a:solidFill>
                  <a:srgbClr val="091C53"/>
                </a:solidFill>
                <a:ea typeface="Instrument Sans Semi Bold" pitchFamily="34" charset="-122"/>
                <a:cs typeface="Instrument Sans Semi Bold" pitchFamily="34" charset="-120"/>
              </a:rPr>
              <a:t>Pour le Système de Santé</a:t>
            </a:r>
            <a:endParaRPr lang="en-US" sz="2333" dirty="0"/>
          </a:p>
        </p:txBody>
      </p:sp>
      <p:sp>
        <p:nvSpPr>
          <p:cNvPr id="10" name="Text 8"/>
          <p:cNvSpPr/>
          <p:nvPr/>
        </p:nvSpPr>
        <p:spPr>
          <a:xfrm>
            <a:off x="340023" y="2854284"/>
            <a:ext cx="5652294" cy="136029"/>
          </a:xfrm>
          <a:prstGeom prst="rect">
            <a:avLst/>
          </a:prstGeom>
          <a:noFill/>
          <a:ln/>
        </p:spPr>
        <p:txBody>
          <a:bodyPr wrap="none" lIns="0" tIns="0" rIns="0" bIns="0" rtlCol="0" anchor="t"/>
          <a:lstStyle/>
          <a:p>
            <a:pPr marL="285739" indent="-285739">
              <a:lnSpc>
                <a:spcPts val="1042"/>
              </a:lnSpc>
              <a:buSzPct val="100000"/>
              <a:buChar char="•"/>
            </a:pPr>
            <a:r>
              <a:rPr lang="en-US" sz="1667" b="1" dirty="0">
                <a:solidFill>
                  <a:srgbClr val="1E3063"/>
                </a:solidFill>
                <a:ea typeface="Instrument Sans Medium" pitchFamily="34" charset="-122"/>
                <a:cs typeface="Instrument Sans Medium" pitchFamily="34" charset="-120"/>
              </a:rPr>
              <a:t>Optimisation des lits hospitaliers</a:t>
            </a:r>
            <a:r>
              <a:rPr lang="en-US" sz="1667" dirty="0">
                <a:solidFill>
                  <a:srgbClr val="1E3063"/>
                </a:solidFill>
                <a:ea typeface="Instrument Sans Medium" pitchFamily="34" charset="-122"/>
                <a:cs typeface="Instrument Sans Medium" pitchFamily="34" charset="-120"/>
              </a:rPr>
              <a:t> et réduction des coûts</a:t>
            </a:r>
            <a:endParaRPr lang="en-US" sz="1667" dirty="0"/>
          </a:p>
        </p:txBody>
      </p:sp>
      <p:sp>
        <p:nvSpPr>
          <p:cNvPr id="11" name="Text 9"/>
          <p:cNvSpPr/>
          <p:nvPr/>
        </p:nvSpPr>
        <p:spPr>
          <a:xfrm>
            <a:off x="340023" y="3085531"/>
            <a:ext cx="5652294" cy="136029"/>
          </a:xfrm>
          <a:prstGeom prst="rect">
            <a:avLst/>
          </a:prstGeom>
          <a:noFill/>
          <a:ln/>
        </p:spPr>
        <p:txBody>
          <a:bodyPr wrap="none" lIns="0" tIns="0" rIns="0" bIns="0" rtlCol="0" anchor="t"/>
          <a:lstStyle/>
          <a:p>
            <a:pPr marL="285739" indent="-285739">
              <a:lnSpc>
                <a:spcPts val="1042"/>
              </a:lnSpc>
              <a:buSzPct val="100000"/>
              <a:buChar char="•"/>
            </a:pPr>
            <a:r>
              <a:rPr lang="en-US" sz="1667" dirty="0">
                <a:solidFill>
                  <a:srgbClr val="1E3063"/>
                </a:solidFill>
                <a:ea typeface="Instrument Sans Medium" pitchFamily="34" charset="-122"/>
                <a:cs typeface="Instrument Sans Medium" pitchFamily="34" charset="-120"/>
              </a:rPr>
              <a:t>Décloisonnement ville-hôpital</a:t>
            </a:r>
            <a:endParaRPr lang="en-US" sz="1667" dirty="0"/>
          </a:p>
        </p:txBody>
      </p:sp>
      <p:sp>
        <p:nvSpPr>
          <p:cNvPr id="12" name="Text 10"/>
          <p:cNvSpPr/>
          <p:nvPr/>
        </p:nvSpPr>
        <p:spPr>
          <a:xfrm>
            <a:off x="340023" y="3333161"/>
            <a:ext cx="5652294" cy="136029"/>
          </a:xfrm>
          <a:prstGeom prst="rect">
            <a:avLst/>
          </a:prstGeom>
          <a:noFill/>
          <a:ln/>
        </p:spPr>
        <p:txBody>
          <a:bodyPr wrap="none" lIns="0" tIns="0" rIns="0" bIns="0" rtlCol="0" anchor="t"/>
          <a:lstStyle/>
          <a:p>
            <a:pPr marL="285739" indent="-285739">
              <a:lnSpc>
                <a:spcPts val="1042"/>
              </a:lnSpc>
              <a:buSzPct val="100000"/>
              <a:buChar char="•"/>
            </a:pPr>
            <a:r>
              <a:rPr lang="en-US" sz="1667" dirty="0">
                <a:solidFill>
                  <a:srgbClr val="1E3063"/>
                </a:solidFill>
                <a:ea typeface="Instrument Sans Medium" pitchFamily="34" charset="-122"/>
                <a:cs typeface="Instrument Sans Medium" pitchFamily="34" charset="-120"/>
              </a:rPr>
              <a:t>Amélioration de la fluidité des parcours patients</a:t>
            </a:r>
            <a:endParaRPr lang="en-US" sz="1667" dirty="0"/>
          </a:p>
        </p:txBody>
      </p:sp>
      <p:sp>
        <p:nvSpPr>
          <p:cNvPr id="13" name="Text 11"/>
          <p:cNvSpPr/>
          <p:nvPr/>
        </p:nvSpPr>
        <p:spPr>
          <a:xfrm>
            <a:off x="340023" y="3580790"/>
            <a:ext cx="5652294" cy="136029"/>
          </a:xfrm>
          <a:prstGeom prst="rect">
            <a:avLst/>
          </a:prstGeom>
          <a:noFill/>
          <a:ln/>
        </p:spPr>
        <p:txBody>
          <a:bodyPr wrap="none" lIns="0" tIns="0" rIns="0" bIns="0" rtlCol="0" anchor="t"/>
          <a:lstStyle/>
          <a:p>
            <a:pPr marL="285739" indent="-285739">
              <a:lnSpc>
                <a:spcPts val="1042"/>
              </a:lnSpc>
              <a:buSzPct val="100000"/>
              <a:buChar char="•"/>
            </a:pPr>
            <a:r>
              <a:rPr lang="en-US" sz="1667" dirty="0">
                <a:solidFill>
                  <a:srgbClr val="1E3063"/>
                </a:solidFill>
                <a:ea typeface="Instrument Sans Medium" pitchFamily="34" charset="-122"/>
                <a:cs typeface="Instrument Sans Medium" pitchFamily="34" charset="-120"/>
              </a:rPr>
              <a:t>Valorisation des compétences de chaque acteur</a:t>
            </a:r>
            <a:endParaRPr lang="en-US" sz="1667" dirty="0"/>
          </a:p>
        </p:txBody>
      </p:sp>
      <p:pic>
        <p:nvPicPr>
          <p:cNvPr id="14" name="Image 0" descr="preencoded.png"/>
          <p:cNvPicPr>
            <a:picLocks noChangeAspect="1"/>
          </p:cNvPicPr>
          <p:nvPr/>
        </p:nvPicPr>
        <p:blipFill>
          <a:blip r:embed="rId3"/>
          <a:stretch>
            <a:fillRect/>
          </a:stretch>
        </p:blipFill>
        <p:spPr>
          <a:xfrm>
            <a:off x="8283678" y="722512"/>
            <a:ext cx="3574650" cy="3574650"/>
          </a:xfrm>
          <a:prstGeom prst="rect">
            <a:avLst/>
          </a:prstGeom>
        </p:spPr>
      </p:pic>
      <p:sp>
        <p:nvSpPr>
          <p:cNvPr id="15" name="Text 12"/>
          <p:cNvSpPr/>
          <p:nvPr/>
        </p:nvSpPr>
        <p:spPr>
          <a:xfrm>
            <a:off x="5664109" y="4489179"/>
            <a:ext cx="2772966" cy="280492"/>
          </a:xfrm>
          <a:prstGeom prst="rect">
            <a:avLst/>
          </a:prstGeom>
          <a:noFill/>
          <a:ln/>
        </p:spPr>
        <p:txBody>
          <a:bodyPr wrap="none" lIns="0" tIns="0" rIns="0" bIns="0" rtlCol="0" anchor="t"/>
          <a:lstStyle/>
          <a:p>
            <a:pPr algn="ctr">
              <a:lnSpc>
                <a:spcPts val="2208"/>
              </a:lnSpc>
            </a:pPr>
            <a:r>
              <a:rPr lang="en-US" sz="2208" dirty="0">
                <a:solidFill>
                  <a:srgbClr val="1E3063"/>
                </a:solidFill>
                <a:ea typeface="Instrument Sans Semi Bold" pitchFamily="34" charset="-122"/>
                <a:cs typeface="Instrument Sans Semi Bold" pitchFamily="34" charset="-120"/>
              </a:rPr>
              <a:t>30%</a:t>
            </a:r>
            <a:endParaRPr lang="en-US" sz="2208" dirty="0"/>
          </a:p>
        </p:txBody>
      </p:sp>
      <p:sp>
        <p:nvSpPr>
          <p:cNvPr id="16" name="Text 13"/>
          <p:cNvSpPr/>
          <p:nvPr/>
        </p:nvSpPr>
        <p:spPr>
          <a:xfrm>
            <a:off x="6519176" y="4875834"/>
            <a:ext cx="1062732" cy="132755"/>
          </a:xfrm>
          <a:prstGeom prst="rect">
            <a:avLst/>
          </a:prstGeom>
          <a:noFill/>
          <a:ln/>
        </p:spPr>
        <p:txBody>
          <a:bodyPr wrap="none" lIns="0" tIns="0" rIns="0" bIns="0" rtlCol="0" anchor="t"/>
          <a:lstStyle/>
          <a:p>
            <a:pPr algn="ctr">
              <a:lnSpc>
                <a:spcPts val="1042"/>
              </a:lnSpc>
            </a:pPr>
            <a:r>
              <a:rPr lang="en-US" sz="2000" dirty="0">
                <a:solidFill>
                  <a:srgbClr val="1E3063"/>
                </a:solidFill>
                <a:ea typeface="Instrument Sans Semi Bold" pitchFamily="34" charset="-122"/>
                <a:cs typeface="Instrument Sans Semi Bold" pitchFamily="34" charset="-120"/>
              </a:rPr>
              <a:t>Réduction Moyenne</a:t>
            </a:r>
            <a:endParaRPr lang="en-US" sz="2000" dirty="0"/>
          </a:p>
        </p:txBody>
      </p:sp>
      <p:sp>
        <p:nvSpPr>
          <p:cNvPr id="17" name="Text 14"/>
          <p:cNvSpPr/>
          <p:nvPr/>
        </p:nvSpPr>
        <p:spPr>
          <a:xfrm>
            <a:off x="5664109" y="5093521"/>
            <a:ext cx="2772966" cy="136029"/>
          </a:xfrm>
          <a:prstGeom prst="rect">
            <a:avLst/>
          </a:prstGeom>
          <a:noFill/>
          <a:ln/>
        </p:spPr>
        <p:txBody>
          <a:bodyPr wrap="none" lIns="0" tIns="0" rIns="0" bIns="0" rtlCol="0" anchor="t"/>
          <a:lstStyle/>
          <a:p>
            <a:pPr algn="ctr"/>
            <a:r>
              <a:rPr lang="en-US" sz="1667" dirty="0">
                <a:solidFill>
                  <a:srgbClr val="1E3063"/>
                </a:solidFill>
                <a:ea typeface="Instrument Sans Medium" pitchFamily="34" charset="-122"/>
                <a:cs typeface="Instrument Sans Medium" pitchFamily="34" charset="-120"/>
              </a:rPr>
              <a:t>Durée de séjour hospitalier </a:t>
            </a:r>
            <a:r>
              <a:rPr lang="en-US" sz="1667" dirty="0" err="1">
                <a:solidFill>
                  <a:srgbClr val="1E3063"/>
                </a:solidFill>
                <a:ea typeface="Instrument Sans Medium" pitchFamily="34" charset="-122"/>
                <a:cs typeface="Instrument Sans Medium" pitchFamily="34" charset="-120"/>
              </a:rPr>
              <a:t>comparée</a:t>
            </a:r>
            <a:r>
              <a:rPr lang="en-US" sz="1667" dirty="0">
                <a:solidFill>
                  <a:srgbClr val="1E3063"/>
                </a:solidFill>
                <a:ea typeface="Instrument Sans Medium" pitchFamily="34" charset="-122"/>
                <a:cs typeface="Instrument Sans Medium" pitchFamily="34" charset="-120"/>
              </a:rPr>
              <a:t> </a:t>
            </a:r>
          </a:p>
          <a:p>
            <a:pPr algn="ctr"/>
            <a:r>
              <a:rPr lang="en-US" sz="1667" dirty="0">
                <a:solidFill>
                  <a:srgbClr val="1E3063"/>
                </a:solidFill>
                <a:ea typeface="Instrument Sans Medium" pitchFamily="34" charset="-122"/>
                <a:cs typeface="Instrument Sans Medium" pitchFamily="34" charset="-120"/>
              </a:rPr>
              <a:t>à une hospitalisation complète</a:t>
            </a:r>
            <a:endParaRPr lang="en-US" sz="1667" dirty="0"/>
          </a:p>
        </p:txBody>
      </p:sp>
      <p:sp>
        <p:nvSpPr>
          <p:cNvPr id="18" name="Text 15"/>
          <p:cNvSpPr/>
          <p:nvPr/>
        </p:nvSpPr>
        <p:spPr>
          <a:xfrm>
            <a:off x="8993981" y="4489179"/>
            <a:ext cx="2773065" cy="280492"/>
          </a:xfrm>
          <a:prstGeom prst="rect">
            <a:avLst/>
          </a:prstGeom>
          <a:noFill/>
          <a:ln/>
        </p:spPr>
        <p:txBody>
          <a:bodyPr wrap="none" lIns="0" tIns="0" rIns="0" bIns="0" rtlCol="0" anchor="t"/>
          <a:lstStyle/>
          <a:p>
            <a:pPr algn="ctr">
              <a:lnSpc>
                <a:spcPts val="2208"/>
              </a:lnSpc>
            </a:pPr>
            <a:r>
              <a:rPr lang="en-US" sz="2208" dirty="0">
                <a:solidFill>
                  <a:srgbClr val="1E3063"/>
                </a:solidFill>
                <a:ea typeface="Instrument Sans Semi Bold" pitchFamily="34" charset="-122"/>
                <a:cs typeface="Instrument Sans Semi Bold" pitchFamily="34" charset="-120"/>
              </a:rPr>
              <a:t>95%</a:t>
            </a:r>
            <a:endParaRPr lang="en-US" sz="2208" dirty="0"/>
          </a:p>
        </p:txBody>
      </p:sp>
      <p:sp>
        <p:nvSpPr>
          <p:cNvPr id="19" name="Text 16"/>
          <p:cNvSpPr/>
          <p:nvPr/>
        </p:nvSpPr>
        <p:spPr>
          <a:xfrm>
            <a:off x="9849147" y="4875834"/>
            <a:ext cx="1062732" cy="132755"/>
          </a:xfrm>
          <a:prstGeom prst="rect">
            <a:avLst/>
          </a:prstGeom>
          <a:noFill/>
          <a:ln/>
        </p:spPr>
        <p:txBody>
          <a:bodyPr wrap="none" lIns="0" tIns="0" rIns="0" bIns="0" rtlCol="0" anchor="t"/>
          <a:lstStyle/>
          <a:p>
            <a:pPr algn="ctr">
              <a:lnSpc>
                <a:spcPts val="1042"/>
              </a:lnSpc>
            </a:pPr>
            <a:r>
              <a:rPr lang="en-US" sz="2000" dirty="0">
                <a:solidFill>
                  <a:srgbClr val="1E3063"/>
                </a:solidFill>
                <a:ea typeface="Instrument Sans Semi Bold" pitchFamily="34" charset="-122"/>
                <a:cs typeface="Instrument Sans Semi Bold" pitchFamily="34" charset="-120"/>
              </a:rPr>
              <a:t>Satisfaction Patient</a:t>
            </a:r>
            <a:endParaRPr lang="en-US" sz="2000" dirty="0"/>
          </a:p>
        </p:txBody>
      </p:sp>
      <p:sp>
        <p:nvSpPr>
          <p:cNvPr id="20" name="Text 17"/>
          <p:cNvSpPr/>
          <p:nvPr/>
        </p:nvSpPr>
        <p:spPr>
          <a:xfrm>
            <a:off x="8993981" y="5093521"/>
            <a:ext cx="2773065" cy="136029"/>
          </a:xfrm>
          <a:prstGeom prst="rect">
            <a:avLst/>
          </a:prstGeom>
          <a:noFill/>
          <a:ln/>
        </p:spPr>
        <p:txBody>
          <a:bodyPr wrap="none" lIns="0" tIns="0" rIns="0" bIns="0" rtlCol="0" anchor="t"/>
          <a:lstStyle/>
          <a:p>
            <a:pPr algn="ctr"/>
            <a:r>
              <a:rPr lang="en-US" sz="1667" dirty="0">
                <a:solidFill>
                  <a:srgbClr val="1E3063"/>
                </a:solidFill>
                <a:ea typeface="Instrument Sans Medium" pitchFamily="34" charset="-122"/>
                <a:cs typeface="Instrument Sans Medium" pitchFamily="34" charset="-120"/>
              </a:rPr>
              <a:t>Taux de satisfaction des patients </a:t>
            </a:r>
          </a:p>
          <a:p>
            <a:pPr algn="ctr"/>
            <a:r>
              <a:rPr lang="en-US" sz="1667" dirty="0">
                <a:solidFill>
                  <a:srgbClr val="1E3063"/>
                </a:solidFill>
                <a:ea typeface="Instrument Sans Medium" pitchFamily="34" charset="-122"/>
                <a:cs typeface="Instrument Sans Medium" pitchFamily="34" charset="-120"/>
              </a:rPr>
              <a:t>et familles en HAD</a:t>
            </a:r>
            <a:endParaRPr lang="en-US" sz="1667" dirty="0"/>
          </a:p>
        </p:txBody>
      </p:sp>
      <p:sp>
        <p:nvSpPr>
          <p:cNvPr id="21" name="Shape 18"/>
          <p:cNvSpPr/>
          <p:nvPr/>
        </p:nvSpPr>
        <p:spPr>
          <a:xfrm>
            <a:off x="248741" y="5692748"/>
            <a:ext cx="11511955" cy="16967"/>
          </a:xfrm>
          <a:prstGeom prst="rect">
            <a:avLst/>
          </a:prstGeom>
          <a:solidFill>
            <a:srgbClr val="1E3063">
              <a:alpha val="50000"/>
            </a:srgbClr>
          </a:solidFill>
          <a:ln/>
        </p:spPr>
        <p:txBody>
          <a:bodyPr/>
          <a:lstStyle/>
          <a:p>
            <a:endParaRPr lang="fr-BE"/>
          </a:p>
        </p:txBody>
      </p:sp>
      <p:sp>
        <p:nvSpPr>
          <p:cNvPr id="22" name="Shape 19"/>
          <p:cNvSpPr/>
          <p:nvPr/>
        </p:nvSpPr>
        <p:spPr>
          <a:xfrm>
            <a:off x="248741" y="5805339"/>
            <a:ext cx="11511955" cy="813299"/>
          </a:xfrm>
          <a:prstGeom prst="roundRect">
            <a:avLst>
              <a:gd name="adj" fmla="val 13220"/>
            </a:avLst>
          </a:prstGeom>
          <a:solidFill>
            <a:srgbClr val="B5DAFC"/>
          </a:solidFill>
          <a:ln/>
        </p:spPr>
        <p:txBody>
          <a:bodyPr/>
          <a:lstStyle/>
          <a:p>
            <a:endParaRPr lang="fr-BE"/>
          </a:p>
        </p:txBody>
      </p:sp>
      <p:pic>
        <p:nvPicPr>
          <p:cNvPr id="23" name="Image 1" descr="preencoded.png"/>
          <p:cNvPicPr>
            <a:picLocks noChangeAspect="1"/>
          </p:cNvPicPr>
          <p:nvPr/>
        </p:nvPicPr>
        <p:blipFill>
          <a:blip r:embed="rId4"/>
          <a:stretch>
            <a:fillRect/>
          </a:stretch>
        </p:blipFill>
        <p:spPr>
          <a:xfrm>
            <a:off x="333673" y="5920035"/>
            <a:ext cx="132755" cy="106263"/>
          </a:xfrm>
          <a:prstGeom prst="rect">
            <a:avLst/>
          </a:prstGeom>
        </p:spPr>
      </p:pic>
      <p:sp>
        <p:nvSpPr>
          <p:cNvPr id="24" name="Text 20"/>
          <p:cNvSpPr/>
          <p:nvPr/>
        </p:nvSpPr>
        <p:spPr>
          <a:xfrm>
            <a:off x="551358" y="5911503"/>
            <a:ext cx="1062732" cy="132755"/>
          </a:xfrm>
          <a:prstGeom prst="rect">
            <a:avLst/>
          </a:prstGeom>
          <a:noFill/>
          <a:ln/>
        </p:spPr>
        <p:txBody>
          <a:bodyPr wrap="none" lIns="0" tIns="0" rIns="0" bIns="0" rtlCol="0" anchor="t"/>
          <a:lstStyle/>
          <a:p>
            <a:pPr>
              <a:lnSpc>
                <a:spcPts val="1042"/>
              </a:lnSpc>
            </a:pPr>
            <a:r>
              <a:rPr lang="en-US" sz="1667" dirty="0">
                <a:solidFill>
                  <a:srgbClr val="000000"/>
                </a:solidFill>
                <a:ea typeface="Instrument Sans Semi Bold" pitchFamily="34" charset="-122"/>
                <a:cs typeface="Instrument Sans Semi Bold" pitchFamily="34" charset="-120"/>
              </a:rPr>
              <a:t>💡 Point Clé</a:t>
            </a:r>
            <a:endParaRPr lang="en-US" sz="1667" dirty="0"/>
          </a:p>
        </p:txBody>
      </p:sp>
      <p:sp>
        <p:nvSpPr>
          <p:cNvPr id="25" name="Text 21"/>
          <p:cNvSpPr/>
          <p:nvPr/>
        </p:nvSpPr>
        <p:spPr>
          <a:xfrm>
            <a:off x="551359" y="6129189"/>
            <a:ext cx="11124406" cy="136029"/>
          </a:xfrm>
          <a:prstGeom prst="rect">
            <a:avLst/>
          </a:prstGeom>
          <a:noFill/>
          <a:ln/>
        </p:spPr>
        <p:txBody>
          <a:bodyPr wrap="none" lIns="0" tIns="0" rIns="0" bIns="0" rtlCol="0" anchor="t"/>
          <a:lstStyle/>
          <a:p>
            <a:pPr>
              <a:lnSpc>
                <a:spcPts val="1042"/>
              </a:lnSpc>
            </a:pPr>
            <a:r>
              <a:rPr lang="en-US" sz="1667" dirty="0">
                <a:solidFill>
                  <a:srgbClr val="000000"/>
                </a:solidFill>
                <a:ea typeface="Instrument Sans Medium" pitchFamily="34" charset="-122"/>
                <a:cs typeface="Instrument Sans Medium" pitchFamily="34" charset="-120"/>
              </a:rPr>
              <a:t>La HAD en MRS représente une solution gagnant-gagnant : </a:t>
            </a:r>
            <a:r>
              <a:rPr lang="en-US" sz="1667" b="1" dirty="0">
                <a:solidFill>
                  <a:srgbClr val="000000"/>
                </a:solidFill>
                <a:ea typeface="Instrument Sans Medium" pitchFamily="34" charset="-122"/>
                <a:cs typeface="Instrument Sans Medium" pitchFamily="34" charset="-120"/>
              </a:rPr>
              <a:t>qualité de vie préservée</a:t>
            </a:r>
            <a:r>
              <a:rPr lang="en-US" sz="1667" dirty="0">
                <a:solidFill>
                  <a:srgbClr val="000000"/>
                </a:solidFill>
                <a:ea typeface="Instrument Sans Medium" pitchFamily="34" charset="-122"/>
                <a:cs typeface="Instrument Sans Medium" pitchFamily="34" charset="-120"/>
              </a:rPr>
              <a:t> pour le patient et </a:t>
            </a:r>
            <a:r>
              <a:rPr lang="en-US" sz="1667" b="1" dirty="0">
                <a:solidFill>
                  <a:srgbClr val="000000"/>
                </a:solidFill>
                <a:ea typeface="Instrument Sans Medium" pitchFamily="34" charset="-122"/>
                <a:cs typeface="Instrument Sans Medium" pitchFamily="34" charset="-120"/>
              </a:rPr>
              <a:t>efficience accrue</a:t>
            </a:r>
            <a:r>
              <a:rPr lang="en-US" sz="1667" dirty="0">
                <a:solidFill>
                  <a:srgbClr val="000000"/>
                </a:solidFill>
                <a:ea typeface="Instrument Sans Medium" pitchFamily="34" charset="-122"/>
                <a:cs typeface="Instrument Sans Medium" pitchFamily="34" charset="-120"/>
              </a:rPr>
              <a:t> </a:t>
            </a:r>
          </a:p>
          <a:p>
            <a:r>
              <a:rPr lang="en-US" sz="1667" dirty="0">
                <a:solidFill>
                  <a:srgbClr val="000000"/>
                </a:solidFill>
                <a:ea typeface="Instrument Sans Medium" pitchFamily="34" charset="-122"/>
                <a:cs typeface="Instrument Sans Medium" pitchFamily="34" charset="-120"/>
              </a:rPr>
              <a:t>pour le système de santé, tout en maintenant des standards de soins hospitaliers.</a:t>
            </a:r>
            <a:endParaRPr lang="en-US" sz="1667"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58000"/>
          </a:xfrm>
          <a:prstGeom prst="rect">
            <a:avLst/>
          </a:prstGeom>
        </p:spPr>
      </p:pic>
      <p:sp>
        <p:nvSpPr>
          <p:cNvPr id="3" name="Text 0"/>
          <p:cNvSpPr/>
          <p:nvPr/>
        </p:nvSpPr>
        <p:spPr>
          <a:xfrm>
            <a:off x="5233492" y="2265264"/>
            <a:ext cx="6297018" cy="1550194"/>
          </a:xfrm>
          <a:prstGeom prst="rect">
            <a:avLst/>
          </a:prstGeom>
          <a:noFill/>
          <a:ln/>
        </p:spPr>
        <p:txBody>
          <a:bodyPr wrap="squar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Référentiel des Trajets de Soins en HAD pour l'Antibiothérapie des Infections Graves</a:t>
            </a:r>
            <a:endParaRPr lang="en-US" sz="3250" dirty="0"/>
          </a:p>
        </p:txBody>
      </p:sp>
      <p:sp>
        <p:nvSpPr>
          <p:cNvPr id="4" name="Text 1"/>
          <p:cNvSpPr/>
          <p:nvPr/>
        </p:nvSpPr>
        <p:spPr>
          <a:xfrm>
            <a:off x="5233492" y="4063504"/>
            <a:ext cx="6297018" cy="529233"/>
          </a:xfrm>
          <a:prstGeom prst="rect">
            <a:avLst/>
          </a:prstGeom>
          <a:noFill/>
          <a:ln/>
        </p:spPr>
        <p:txBody>
          <a:bodyPr wrap="square" lIns="0" tIns="0" rIns="0" bIns="0" rtlCol="0" anchor="t"/>
          <a:lstStyle/>
          <a:p>
            <a:r>
              <a:rPr lang="en-US" sz="2333" dirty="0">
                <a:solidFill>
                  <a:srgbClr val="1E3063"/>
                </a:solidFill>
                <a:ea typeface="Instrument Sans Medium" pitchFamily="34" charset="-122"/>
                <a:cs typeface="Instrument Sans Medium" pitchFamily="34" charset="-120"/>
              </a:rPr>
              <a:t>Guide pratique destiné aux équipes médicales et paramédicales impliquées dans l'hospitalisation à domicile</a:t>
            </a:r>
            <a:endParaRPr lang="en-US" sz="2333"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906587"/>
            <a:ext cx="8038703" cy="516732"/>
          </a:xfrm>
          <a:prstGeom prst="rect">
            <a:avLst/>
          </a:prstGeom>
          <a:noFill/>
          <a:ln/>
        </p:spPr>
        <p:txBody>
          <a:bodyPr wrap="non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Principes Fondamentaux du Suivi en HAD</a:t>
            </a:r>
            <a:endParaRPr lang="en-US" sz="3250" dirty="0"/>
          </a:p>
        </p:txBody>
      </p:sp>
      <p:sp>
        <p:nvSpPr>
          <p:cNvPr id="3" name="Shape 1"/>
          <p:cNvSpPr/>
          <p:nvPr/>
        </p:nvSpPr>
        <p:spPr>
          <a:xfrm>
            <a:off x="661492" y="2754015"/>
            <a:ext cx="3512741" cy="1482130"/>
          </a:xfrm>
          <a:prstGeom prst="roundRect">
            <a:avLst>
              <a:gd name="adj" fmla="val 10043"/>
            </a:avLst>
          </a:prstGeom>
          <a:solidFill>
            <a:srgbClr val="CEE6FD"/>
          </a:solidFill>
          <a:ln/>
        </p:spPr>
        <p:txBody>
          <a:bodyPr/>
          <a:lstStyle/>
          <a:p>
            <a:endParaRPr lang="fr-BE"/>
          </a:p>
        </p:txBody>
      </p:sp>
      <p:sp>
        <p:nvSpPr>
          <p:cNvPr id="4" name="Text 2"/>
          <p:cNvSpPr/>
          <p:nvPr/>
        </p:nvSpPr>
        <p:spPr>
          <a:xfrm>
            <a:off x="826790" y="2919313"/>
            <a:ext cx="2067421" cy="258465"/>
          </a:xfrm>
          <a:prstGeom prst="rect">
            <a:avLst/>
          </a:prstGeom>
          <a:noFill/>
          <a:ln/>
        </p:spPr>
        <p:txBody>
          <a:bodyPr wrap="none" lIns="0" tIns="0" rIns="0" bIns="0" rtlCol="0" anchor="t"/>
          <a:lstStyle/>
          <a:p>
            <a:pPr>
              <a:lnSpc>
                <a:spcPts val="2000"/>
              </a:lnSpc>
            </a:pPr>
            <a:r>
              <a:rPr lang="en-US" sz="2000" dirty="0">
                <a:solidFill>
                  <a:srgbClr val="1E3063"/>
                </a:solidFill>
                <a:ea typeface="Instrument Sans Semi Bold" pitchFamily="34" charset="-122"/>
                <a:cs typeface="Instrument Sans Semi Bold" pitchFamily="34" charset="-120"/>
              </a:rPr>
              <a:t>Surveillance Clinique</a:t>
            </a:r>
            <a:endParaRPr lang="en-US" sz="2000" dirty="0"/>
          </a:p>
        </p:txBody>
      </p:sp>
      <p:sp>
        <p:nvSpPr>
          <p:cNvPr id="5" name="Text 3"/>
          <p:cNvSpPr/>
          <p:nvPr/>
        </p:nvSpPr>
        <p:spPr>
          <a:xfrm>
            <a:off x="826791" y="3276997"/>
            <a:ext cx="3182144" cy="793849"/>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Prise de température quotidienne ou biquotidienne selon la gravité de l'infection</a:t>
            </a:r>
            <a:endParaRPr lang="en-US" sz="1667" dirty="0"/>
          </a:p>
        </p:txBody>
      </p:sp>
      <p:sp>
        <p:nvSpPr>
          <p:cNvPr id="6" name="Shape 4"/>
          <p:cNvSpPr/>
          <p:nvPr/>
        </p:nvSpPr>
        <p:spPr>
          <a:xfrm>
            <a:off x="4339531" y="2754015"/>
            <a:ext cx="3512840" cy="1482130"/>
          </a:xfrm>
          <a:prstGeom prst="roundRect">
            <a:avLst>
              <a:gd name="adj" fmla="val 10043"/>
            </a:avLst>
          </a:prstGeom>
          <a:solidFill>
            <a:srgbClr val="CEE6FD"/>
          </a:solidFill>
          <a:ln/>
        </p:spPr>
        <p:txBody>
          <a:bodyPr/>
          <a:lstStyle/>
          <a:p>
            <a:endParaRPr lang="fr-BE"/>
          </a:p>
        </p:txBody>
      </p:sp>
      <p:sp>
        <p:nvSpPr>
          <p:cNvPr id="7" name="Text 5"/>
          <p:cNvSpPr/>
          <p:nvPr/>
        </p:nvSpPr>
        <p:spPr>
          <a:xfrm>
            <a:off x="4504830" y="2919313"/>
            <a:ext cx="2067421" cy="258465"/>
          </a:xfrm>
          <a:prstGeom prst="rect">
            <a:avLst/>
          </a:prstGeom>
          <a:noFill/>
          <a:ln/>
        </p:spPr>
        <p:txBody>
          <a:bodyPr wrap="none" lIns="0" tIns="0" rIns="0" bIns="0" rtlCol="0" anchor="t"/>
          <a:lstStyle/>
          <a:p>
            <a:pPr>
              <a:lnSpc>
                <a:spcPts val="2000"/>
              </a:lnSpc>
            </a:pPr>
            <a:r>
              <a:rPr lang="en-US" sz="2000" dirty="0">
                <a:solidFill>
                  <a:srgbClr val="1E3063"/>
                </a:solidFill>
                <a:ea typeface="Instrument Sans Semi Bold" pitchFamily="34" charset="-122"/>
                <a:cs typeface="Instrument Sans Semi Bold" pitchFamily="34" charset="-120"/>
              </a:rPr>
              <a:t>Suivi Biologique</a:t>
            </a:r>
            <a:endParaRPr lang="en-US" sz="2000" dirty="0"/>
          </a:p>
        </p:txBody>
      </p:sp>
      <p:sp>
        <p:nvSpPr>
          <p:cNvPr id="8" name="Text 6"/>
          <p:cNvSpPr/>
          <p:nvPr/>
        </p:nvSpPr>
        <p:spPr>
          <a:xfrm>
            <a:off x="4504829" y="3276997"/>
            <a:ext cx="3182243"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Bilans sanguins réguliers adaptés au type d'infection et à la toxicité des traitements</a:t>
            </a:r>
            <a:endParaRPr lang="en-US" sz="1667" dirty="0"/>
          </a:p>
        </p:txBody>
      </p:sp>
      <p:sp>
        <p:nvSpPr>
          <p:cNvPr id="9" name="Shape 7"/>
          <p:cNvSpPr/>
          <p:nvPr/>
        </p:nvSpPr>
        <p:spPr>
          <a:xfrm>
            <a:off x="8017670" y="2754015"/>
            <a:ext cx="3512741" cy="1482130"/>
          </a:xfrm>
          <a:prstGeom prst="roundRect">
            <a:avLst>
              <a:gd name="adj" fmla="val 10043"/>
            </a:avLst>
          </a:prstGeom>
          <a:solidFill>
            <a:srgbClr val="CEE6FD"/>
          </a:solidFill>
          <a:ln/>
        </p:spPr>
        <p:txBody>
          <a:bodyPr/>
          <a:lstStyle/>
          <a:p>
            <a:endParaRPr lang="fr-BE"/>
          </a:p>
        </p:txBody>
      </p:sp>
      <p:sp>
        <p:nvSpPr>
          <p:cNvPr id="10" name="Text 8"/>
          <p:cNvSpPr/>
          <p:nvPr/>
        </p:nvSpPr>
        <p:spPr>
          <a:xfrm>
            <a:off x="8182968" y="2919313"/>
            <a:ext cx="2537321" cy="258465"/>
          </a:xfrm>
          <a:prstGeom prst="rect">
            <a:avLst/>
          </a:prstGeom>
          <a:noFill/>
          <a:ln/>
        </p:spPr>
        <p:txBody>
          <a:bodyPr wrap="none" lIns="0" tIns="0" rIns="0" bIns="0" rtlCol="0" anchor="t"/>
          <a:lstStyle/>
          <a:p>
            <a:pPr>
              <a:lnSpc>
                <a:spcPts val="2000"/>
              </a:lnSpc>
            </a:pPr>
            <a:r>
              <a:rPr lang="en-US" sz="2000" dirty="0">
                <a:solidFill>
                  <a:srgbClr val="1E3063"/>
                </a:solidFill>
                <a:ea typeface="Instrument Sans Semi Bold" pitchFamily="34" charset="-122"/>
                <a:cs typeface="Instrument Sans Semi Bold" pitchFamily="34" charset="-120"/>
              </a:rPr>
              <a:t>Prélèvements Spécifiques</a:t>
            </a:r>
            <a:endParaRPr lang="en-US" sz="2000" dirty="0"/>
          </a:p>
        </p:txBody>
      </p:sp>
      <p:sp>
        <p:nvSpPr>
          <p:cNvPr id="11" name="Text 9"/>
          <p:cNvSpPr/>
          <p:nvPr/>
        </p:nvSpPr>
        <p:spPr>
          <a:xfrm>
            <a:off x="8182968" y="3276997"/>
            <a:ext cx="3182144"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Hémocultures, ECBU, ponctions ou cultures locales selon l'évolution clinique</a:t>
            </a:r>
            <a:endParaRPr lang="en-US" sz="1667" dirty="0"/>
          </a:p>
        </p:txBody>
      </p:sp>
      <p:sp>
        <p:nvSpPr>
          <p:cNvPr id="12" name="Text 10"/>
          <p:cNvSpPr/>
          <p:nvPr/>
        </p:nvSpPr>
        <p:spPr>
          <a:xfrm>
            <a:off x="661492" y="4422180"/>
            <a:ext cx="10869018"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Ces trois piliers constituent le socle de la surveillance en HAD pour sécuriser l'antibiothérapie prolongée et détecter précocement toute complication.</a:t>
            </a:r>
            <a:endParaRPr lang="en-US" sz="1667"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247C0B32-DAF0-4656-A61A-3BC1E952CA25}"/>
              </a:ext>
            </a:extLst>
          </p:cNvPr>
          <p:cNvGraphicFramePr>
            <a:graphicFrameLocks noGrp="1"/>
          </p:cNvGraphicFramePr>
          <p:nvPr/>
        </p:nvGraphicFramePr>
        <p:xfrm>
          <a:off x="250903" y="297366"/>
          <a:ext cx="11653026" cy="6142466"/>
        </p:xfrm>
        <a:graphic>
          <a:graphicData uri="http://schemas.openxmlformats.org/drawingml/2006/table">
            <a:tbl>
              <a:tblPr firstRow="1" firstCol="1" bandRow="1">
                <a:tableStyleId>{5C22544A-7EE6-4342-B048-85BDC9FD1C3A}</a:tableStyleId>
              </a:tblPr>
              <a:tblGrid>
                <a:gridCol w="1942171">
                  <a:extLst>
                    <a:ext uri="{9D8B030D-6E8A-4147-A177-3AD203B41FA5}">
                      <a16:colId xmlns:a16="http://schemas.microsoft.com/office/drawing/2014/main" val="980546962"/>
                    </a:ext>
                  </a:extLst>
                </a:gridCol>
                <a:gridCol w="1942171">
                  <a:extLst>
                    <a:ext uri="{9D8B030D-6E8A-4147-A177-3AD203B41FA5}">
                      <a16:colId xmlns:a16="http://schemas.microsoft.com/office/drawing/2014/main" val="4059162289"/>
                    </a:ext>
                  </a:extLst>
                </a:gridCol>
                <a:gridCol w="1942171">
                  <a:extLst>
                    <a:ext uri="{9D8B030D-6E8A-4147-A177-3AD203B41FA5}">
                      <a16:colId xmlns:a16="http://schemas.microsoft.com/office/drawing/2014/main" val="1102386238"/>
                    </a:ext>
                  </a:extLst>
                </a:gridCol>
                <a:gridCol w="1942171">
                  <a:extLst>
                    <a:ext uri="{9D8B030D-6E8A-4147-A177-3AD203B41FA5}">
                      <a16:colId xmlns:a16="http://schemas.microsoft.com/office/drawing/2014/main" val="2060973184"/>
                    </a:ext>
                  </a:extLst>
                </a:gridCol>
                <a:gridCol w="1942171">
                  <a:extLst>
                    <a:ext uri="{9D8B030D-6E8A-4147-A177-3AD203B41FA5}">
                      <a16:colId xmlns:a16="http://schemas.microsoft.com/office/drawing/2014/main" val="4045272435"/>
                    </a:ext>
                  </a:extLst>
                </a:gridCol>
                <a:gridCol w="1942171">
                  <a:extLst>
                    <a:ext uri="{9D8B030D-6E8A-4147-A177-3AD203B41FA5}">
                      <a16:colId xmlns:a16="http://schemas.microsoft.com/office/drawing/2014/main" val="28862359"/>
                    </a:ext>
                  </a:extLst>
                </a:gridCol>
              </a:tblGrid>
              <a:tr h="585626">
                <a:tc>
                  <a:txBody>
                    <a:bodyPr/>
                    <a:lstStyle/>
                    <a:p>
                      <a:pPr algn="ctr">
                        <a:lnSpc>
                          <a:spcPct val="107000"/>
                        </a:lnSpc>
                        <a:spcAft>
                          <a:spcPts val="0"/>
                        </a:spcAft>
                      </a:pPr>
                      <a:r>
                        <a:rPr lang="fr-BE" sz="1000">
                          <a:effectLst/>
                        </a:rPr>
                        <a:t>Indication</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gn="ctr">
                        <a:lnSpc>
                          <a:spcPct val="107000"/>
                        </a:lnSpc>
                        <a:spcAft>
                          <a:spcPts val="0"/>
                        </a:spcAft>
                      </a:pPr>
                      <a:r>
                        <a:rPr lang="fr-BE" sz="1000">
                          <a:effectLst/>
                        </a:rPr>
                        <a:t>Suivi T°</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gn="ctr">
                        <a:lnSpc>
                          <a:spcPct val="107000"/>
                        </a:lnSpc>
                        <a:spcAft>
                          <a:spcPts val="0"/>
                        </a:spcAft>
                      </a:pPr>
                      <a:r>
                        <a:rPr lang="fr-BE" sz="1000">
                          <a:effectLst/>
                        </a:rPr>
                        <a:t>Bilan biologique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gn="ctr">
                        <a:lnSpc>
                          <a:spcPct val="107000"/>
                        </a:lnSpc>
                        <a:spcAft>
                          <a:spcPts val="0"/>
                        </a:spcAft>
                      </a:pPr>
                      <a:r>
                        <a:rPr lang="fr-BE" sz="1000">
                          <a:effectLst/>
                        </a:rPr>
                        <a:t>Prélèvements spécifiques</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gn="ctr">
                        <a:lnSpc>
                          <a:spcPct val="107000"/>
                        </a:lnSpc>
                        <a:spcAft>
                          <a:spcPts val="0"/>
                        </a:spcAft>
                      </a:pPr>
                      <a:r>
                        <a:rPr lang="fr-BE" sz="1000">
                          <a:effectLst/>
                        </a:rPr>
                        <a:t>Durée typique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gn="ctr">
                        <a:lnSpc>
                          <a:spcPct val="107000"/>
                        </a:lnSpc>
                        <a:spcAft>
                          <a:spcPts val="0"/>
                        </a:spcAft>
                      </a:pPr>
                      <a:r>
                        <a:rPr lang="fr-BE" sz="1000">
                          <a:effectLst/>
                        </a:rPr>
                        <a:t>Téléconsultation / Avis médical</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3084683530"/>
                  </a:ext>
                </a:extLst>
              </a:tr>
              <a:tr h="585626">
                <a:tc>
                  <a:txBody>
                    <a:bodyPr/>
                    <a:lstStyle/>
                    <a:p>
                      <a:pPr>
                        <a:lnSpc>
                          <a:spcPct val="107000"/>
                        </a:lnSpc>
                        <a:spcAft>
                          <a:spcPts val="0"/>
                        </a:spcAft>
                      </a:pPr>
                      <a:r>
                        <a:rPr lang="fr-BE" sz="1000">
                          <a:effectLst/>
                        </a:rPr>
                        <a:t>Infection prothèse hanche/genou (PJI)</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1×/jour</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CRP 1×/sem + NFS 1×/sem</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Si fièvre : hémoc ± ponction</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IV 4 sem. + oral 3–6 mois</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1x/sem. ou si anomalie bilan/température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3567619015"/>
                  </a:ext>
                </a:extLst>
              </a:tr>
              <a:tr h="585626">
                <a:tc>
                  <a:txBody>
                    <a:bodyPr/>
                    <a:lstStyle/>
                    <a:p>
                      <a:pPr>
                        <a:lnSpc>
                          <a:spcPct val="107000"/>
                        </a:lnSpc>
                        <a:spcAft>
                          <a:spcPts val="0"/>
                        </a:spcAft>
                      </a:pPr>
                      <a:r>
                        <a:rPr lang="fr-BE" sz="1000">
                          <a:effectLst/>
                        </a:rPr>
                        <a:t>Spondylodiscite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1×/jour</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CRP/NFS 1×/sem, créat 1×/sem</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Si fièvre : hémoc ± IRM/ponction</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6–12 sem. (IV 4–6 sem.)</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Télémédecine tous les 7–10 jours</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3654451349"/>
                  </a:ext>
                </a:extLst>
              </a:tr>
              <a:tr h="585626">
                <a:tc>
                  <a:txBody>
                    <a:bodyPr/>
                    <a:lstStyle/>
                    <a:p>
                      <a:pPr>
                        <a:lnSpc>
                          <a:spcPct val="107000"/>
                        </a:lnSpc>
                        <a:spcAft>
                          <a:spcPts val="0"/>
                        </a:spcAft>
                      </a:pPr>
                      <a:r>
                        <a:rPr lang="fr-BE" sz="1000">
                          <a:effectLst/>
                        </a:rPr>
                        <a:t>Arthrite septique (native)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1×/jour</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CRP 1–2×/sem + NFS</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Éventuelle ponction de contrôle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3–4 sem. IV</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Suivi rapproché selon évolution</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629705443"/>
                  </a:ext>
                </a:extLst>
              </a:tr>
              <a:tr h="585626">
                <a:tc>
                  <a:txBody>
                    <a:bodyPr/>
                    <a:lstStyle/>
                    <a:p>
                      <a:pPr>
                        <a:lnSpc>
                          <a:spcPct val="107000"/>
                        </a:lnSpc>
                        <a:spcAft>
                          <a:spcPts val="0"/>
                        </a:spcAft>
                      </a:pPr>
                      <a:r>
                        <a:rPr lang="fr-BE" sz="1000">
                          <a:effectLst/>
                        </a:rPr>
                        <a:t>Infection de matériel orthopédique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1×/jour</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CRP/NFS 1×/sem</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Aucun si stable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4–6 sem. IV</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1x/sem. ou selon tolérance traitement</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600211066"/>
                  </a:ext>
                </a:extLst>
              </a:tr>
              <a:tr h="585626">
                <a:tc>
                  <a:txBody>
                    <a:bodyPr/>
                    <a:lstStyle/>
                    <a:p>
                      <a:pPr>
                        <a:lnSpc>
                          <a:spcPct val="107000"/>
                        </a:lnSpc>
                        <a:spcAft>
                          <a:spcPts val="0"/>
                        </a:spcAft>
                      </a:pPr>
                      <a:r>
                        <a:rPr lang="fr-BE" sz="1000">
                          <a:effectLst/>
                        </a:rPr>
                        <a:t>Endocardite strepto/entérocoque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2×/jour</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NFS/CRP 2×/sem, hémoc si T°</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Hémoc régulières si récidive T°</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4–6 sem. IV</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Télémédecine 2x/sem. minimum</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4192091287"/>
                  </a:ext>
                </a:extLst>
              </a:tr>
              <a:tr h="585626">
                <a:tc>
                  <a:txBody>
                    <a:bodyPr/>
                    <a:lstStyle/>
                    <a:p>
                      <a:pPr>
                        <a:lnSpc>
                          <a:spcPct val="107000"/>
                        </a:lnSpc>
                        <a:spcAft>
                          <a:spcPts val="0"/>
                        </a:spcAft>
                      </a:pPr>
                      <a:r>
                        <a:rPr lang="fr-BE" sz="1000">
                          <a:effectLst/>
                        </a:rPr>
                        <a:t>Endocardite staph. aureus</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2×/jour</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NFS, CRP, fonction rénale 2×/sem</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Hémoc ± écho cœur si récidive T°</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≥6 sem. IV</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Télémédecine 2x/sem. + évaluation cardio</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384453027"/>
                  </a:ext>
                </a:extLst>
              </a:tr>
              <a:tr h="585626">
                <a:tc>
                  <a:txBody>
                    <a:bodyPr/>
                    <a:lstStyle/>
                    <a:p>
                      <a:pPr>
                        <a:lnSpc>
                          <a:spcPct val="107000"/>
                        </a:lnSpc>
                        <a:spcAft>
                          <a:spcPts val="0"/>
                        </a:spcAft>
                      </a:pPr>
                      <a:r>
                        <a:rPr lang="fr-BE" sz="1000">
                          <a:effectLst/>
                        </a:rPr>
                        <a:t>Pied diabétique avec ostéite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1×/jour</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CRP/NFS 1×/sem</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Culture locale ± Rx pied</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4–6 sem.</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1x/sem. ou à la moindre évolution locale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3797731902"/>
                  </a:ext>
                </a:extLst>
              </a:tr>
              <a:tr h="585626">
                <a:tc>
                  <a:txBody>
                    <a:bodyPr/>
                    <a:lstStyle/>
                    <a:p>
                      <a:pPr>
                        <a:lnSpc>
                          <a:spcPct val="107000"/>
                        </a:lnSpc>
                        <a:spcAft>
                          <a:spcPts val="0"/>
                        </a:spcAft>
                      </a:pPr>
                      <a:r>
                        <a:rPr lang="fr-BE" sz="1000">
                          <a:effectLst/>
                        </a:rPr>
                        <a:t>Cellulite/érysipèle sévère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1×/jour</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CRP si doute évolution</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Aucun sauf si collection</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10–14 jours IV</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Non systématique, selon réponse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550158456"/>
                  </a:ext>
                </a:extLst>
              </a:tr>
              <a:tr h="585626">
                <a:tc>
                  <a:txBody>
                    <a:bodyPr/>
                    <a:lstStyle/>
                    <a:p>
                      <a:pPr>
                        <a:lnSpc>
                          <a:spcPct val="107000"/>
                        </a:lnSpc>
                        <a:spcAft>
                          <a:spcPts val="0"/>
                        </a:spcAft>
                      </a:pPr>
                      <a:r>
                        <a:rPr lang="fr-BE" sz="1000">
                          <a:effectLst/>
                        </a:rPr>
                        <a:t>Pyélonéphrite avec bactériémie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1×/jour</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CRP/NFS 1×/sem, créat ± PK</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ECBU contrôle vers J5–7</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10–14 j (IV + relais oral)</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1x si anomalies bio ou tolérance ATB</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531661846"/>
                  </a:ext>
                </a:extLst>
              </a:tr>
              <a:tr h="286206">
                <a:tc>
                  <a:txBody>
                    <a:bodyPr/>
                    <a:lstStyle/>
                    <a:p>
                      <a:pPr>
                        <a:lnSpc>
                          <a:spcPct val="107000"/>
                        </a:lnSpc>
                        <a:spcAft>
                          <a:spcPts val="0"/>
                        </a:spcAft>
                      </a:pPr>
                      <a:r>
                        <a:rPr lang="fr-BE" sz="1000">
                          <a:effectLst/>
                        </a:rPr>
                        <a:t>Prostatite bactérienne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1×/jour</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CRP ± ECBU si fièvre persistante</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ECBU contrôle à 7–10 j</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a:effectLst/>
                        </a:rPr>
                        <a:t>2–4 semaines</a:t>
                      </a:r>
                      <a:endParaRPr lang="fr-BE" sz="9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fr-BE" sz="1000" dirty="0">
                          <a:effectLst/>
                        </a:rPr>
                        <a:t>Avis </a:t>
                      </a:r>
                      <a:r>
                        <a:rPr lang="fr-BE" sz="1000" dirty="0" err="1">
                          <a:effectLst/>
                        </a:rPr>
                        <a:t>infectio</a:t>
                      </a:r>
                      <a:r>
                        <a:rPr lang="fr-BE" sz="1000" dirty="0">
                          <a:effectLst/>
                        </a:rPr>
                        <a:t> si évolution lente</a:t>
                      </a:r>
                      <a:endParaRPr lang="fr-B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257673298"/>
                  </a:ext>
                </a:extLst>
              </a:tr>
            </a:tbl>
          </a:graphicData>
        </a:graphic>
      </p:graphicFrame>
    </p:spTree>
    <p:extLst>
      <p:ext uri="{BB962C8B-B14F-4D97-AF65-F5344CB8AC3E}">
        <p14:creationId xmlns:p14="http://schemas.microsoft.com/office/powerpoint/2010/main" val="619566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87750" y="1319609"/>
            <a:ext cx="9584928" cy="516732"/>
          </a:xfrm>
          <a:prstGeom prst="rect">
            <a:avLst/>
          </a:prstGeom>
          <a:noFill/>
          <a:ln/>
        </p:spPr>
        <p:txBody>
          <a:bodyPr wrap="non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Infections Ostéo-Articulaires : Protocoles de Suivi</a:t>
            </a:r>
            <a:endParaRPr lang="en-US" sz="3250" dirty="0"/>
          </a:p>
        </p:txBody>
      </p:sp>
      <p:sp>
        <p:nvSpPr>
          <p:cNvPr id="3" name="Shape 1"/>
          <p:cNvSpPr/>
          <p:nvPr/>
        </p:nvSpPr>
        <p:spPr>
          <a:xfrm>
            <a:off x="661492" y="2167037"/>
            <a:ext cx="10869018" cy="2920703"/>
          </a:xfrm>
          <a:prstGeom prst="roundRect">
            <a:avLst>
              <a:gd name="adj" fmla="val 5097"/>
            </a:avLst>
          </a:prstGeom>
          <a:noFill/>
          <a:ln w="7620">
            <a:solidFill>
              <a:srgbClr val="000000">
                <a:alpha val="8000"/>
              </a:srgbClr>
            </a:solidFill>
            <a:prstDash val="solid"/>
          </a:ln>
        </p:spPr>
        <p:txBody>
          <a:bodyPr/>
          <a:lstStyle/>
          <a:p>
            <a:endParaRPr lang="fr-BE"/>
          </a:p>
        </p:txBody>
      </p:sp>
      <p:sp>
        <p:nvSpPr>
          <p:cNvPr id="4" name="Shape 2"/>
          <p:cNvSpPr/>
          <p:nvPr/>
        </p:nvSpPr>
        <p:spPr>
          <a:xfrm>
            <a:off x="594100" y="2173387"/>
            <a:ext cx="10856318" cy="475754"/>
          </a:xfrm>
          <a:prstGeom prst="rect">
            <a:avLst/>
          </a:prstGeom>
          <a:solidFill>
            <a:srgbClr val="FFFFFF">
              <a:alpha val="4000"/>
            </a:srgbClr>
          </a:solidFill>
          <a:ln/>
        </p:spPr>
        <p:txBody>
          <a:bodyPr/>
          <a:lstStyle/>
          <a:p>
            <a:endParaRPr lang="fr-BE"/>
          </a:p>
        </p:txBody>
      </p:sp>
      <p:sp>
        <p:nvSpPr>
          <p:cNvPr id="5" name="Text 3"/>
          <p:cNvSpPr/>
          <p:nvPr/>
        </p:nvSpPr>
        <p:spPr>
          <a:xfrm>
            <a:off x="759597" y="2253629"/>
            <a:ext cx="2380258"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Type d'infection</a:t>
            </a:r>
            <a:endParaRPr lang="en-US" sz="1667" dirty="0"/>
          </a:p>
        </p:txBody>
      </p:sp>
      <p:sp>
        <p:nvSpPr>
          <p:cNvPr id="6" name="Text 4"/>
          <p:cNvSpPr/>
          <p:nvPr/>
        </p:nvSpPr>
        <p:spPr>
          <a:xfrm>
            <a:off x="3476802" y="2253629"/>
            <a:ext cx="2377083"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Suivi T°</a:t>
            </a:r>
            <a:endParaRPr lang="en-US" sz="1667" dirty="0"/>
          </a:p>
        </p:txBody>
      </p:sp>
      <p:sp>
        <p:nvSpPr>
          <p:cNvPr id="7" name="Text 5"/>
          <p:cNvSpPr/>
          <p:nvPr/>
        </p:nvSpPr>
        <p:spPr>
          <a:xfrm>
            <a:off x="6190831" y="2253629"/>
            <a:ext cx="2377083"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Bilan biologique</a:t>
            </a:r>
            <a:endParaRPr lang="en-US" sz="1667" dirty="0"/>
          </a:p>
        </p:txBody>
      </p:sp>
      <p:sp>
        <p:nvSpPr>
          <p:cNvPr id="8" name="Text 6"/>
          <p:cNvSpPr/>
          <p:nvPr/>
        </p:nvSpPr>
        <p:spPr>
          <a:xfrm>
            <a:off x="8904861" y="2253629"/>
            <a:ext cx="2380258"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Durée typique</a:t>
            </a:r>
            <a:endParaRPr lang="en-US" sz="1667" dirty="0"/>
          </a:p>
        </p:txBody>
      </p:sp>
      <p:sp>
        <p:nvSpPr>
          <p:cNvPr id="9" name="Shape 7"/>
          <p:cNvSpPr/>
          <p:nvPr/>
        </p:nvSpPr>
        <p:spPr>
          <a:xfrm>
            <a:off x="594100" y="2649141"/>
            <a:ext cx="10856318" cy="740370"/>
          </a:xfrm>
          <a:prstGeom prst="rect">
            <a:avLst/>
          </a:prstGeom>
          <a:solidFill>
            <a:srgbClr val="000000">
              <a:alpha val="4000"/>
            </a:srgbClr>
          </a:solidFill>
          <a:ln/>
        </p:spPr>
        <p:txBody>
          <a:bodyPr/>
          <a:lstStyle/>
          <a:p>
            <a:endParaRPr lang="fr-BE"/>
          </a:p>
        </p:txBody>
      </p:sp>
      <p:sp>
        <p:nvSpPr>
          <p:cNvPr id="10" name="Text 8"/>
          <p:cNvSpPr/>
          <p:nvPr/>
        </p:nvSpPr>
        <p:spPr>
          <a:xfrm>
            <a:off x="759597" y="2754709"/>
            <a:ext cx="2380258"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Infection prothèse hanche/genou</a:t>
            </a:r>
            <a:endParaRPr lang="en-US" sz="1667" dirty="0"/>
          </a:p>
        </p:txBody>
      </p:sp>
      <p:sp>
        <p:nvSpPr>
          <p:cNvPr id="11" name="Text 9"/>
          <p:cNvSpPr/>
          <p:nvPr/>
        </p:nvSpPr>
        <p:spPr>
          <a:xfrm>
            <a:off x="3476802" y="2754709"/>
            <a:ext cx="237708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1×/jour</a:t>
            </a:r>
            <a:endParaRPr lang="en-US" sz="1667" dirty="0"/>
          </a:p>
        </p:txBody>
      </p:sp>
      <p:sp>
        <p:nvSpPr>
          <p:cNvPr id="12" name="Text 10"/>
          <p:cNvSpPr/>
          <p:nvPr/>
        </p:nvSpPr>
        <p:spPr>
          <a:xfrm>
            <a:off x="6190831" y="2754709"/>
            <a:ext cx="237708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CRP+NFS 1×/sem</a:t>
            </a:r>
            <a:endParaRPr lang="en-US" sz="1667" dirty="0"/>
          </a:p>
        </p:txBody>
      </p:sp>
      <p:sp>
        <p:nvSpPr>
          <p:cNvPr id="13" name="Text 11"/>
          <p:cNvSpPr/>
          <p:nvPr/>
        </p:nvSpPr>
        <p:spPr>
          <a:xfrm>
            <a:off x="8904861" y="2754709"/>
            <a:ext cx="2380258"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IV 4 sem + oral 3-6 mois</a:t>
            </a:r>
            <a:endParaRPr lang="en-US" sz="1667" dirty="0"/>
          </a:p>
        </p:txBody>
      </p:sp>
      <p:sp>
        <p:nvSpPr>
          <p:cNvPr id="14" name="Shape 12"/>
          <p:cNvSpPr/>
          <p:nvPr/>
        </p:nvSpPr>
        <p:spPr>
          <a:xfrm>
            <a:off x="594100" y="3389511"/>
            <a:ext cx="10856318" cy="475754"/>
          </a:xfrm>
          <a:prstGeom prst="rect">
            <a:avLst/>
          </a:prstGeom>
          <a:solidFill>
            <a:srgbClr val="FFFFFF">
              <a:alpha val="4000"/>
            </a:srgbClr>
          </a:solidFill>
          <a:ln/>
        </p:spPr>
        <p:txBody>
          <a:bodyPr/>
          <a:lstStyle/>
          <a:p>
            <a:endParaRPr lang="fr-BE"/>
          </a:p>
        </p:txBody>
      </p:sp>
      <p:sp>
        <p:nvSpPr>
          <p:cNvPr id="15" name="Text 13"/>
          <p:cNvSpPr/>
          <p:nvPr/>
        </p:nvSpPr>
        <p:spPr>
          <a:xfrm>
            <a:off x="759597" y="3546922"/>
            <a:ext cx="2380258"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Spondylodiscite</a:t>
            </a:r>
            <a:endParaRPr lang="en-US" sz="1667" dirty="0"/>
          </a:p>
        </p:txBody>
      </p:sp>
      <p:sp>
        <p:nvSpPr>
          <p:cNvPr id="16" name="Text 14"/>
          <p:cNvSpPr/>
          <p:nvPr/>
        </p:nvSpPr>
        <p:spPr>
          <a:xfrm>
            <a:off x="3476802" y="3546922"/>
            <a:ext cx="237708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1×/jour</a:t>
            </a:r>
            <a:endParaRPr lang="en-US" sz="1667" dirty="0"/>
          </a:p>
        </p:txBody>
      </p:sp>
      <p:sp>
        <p:nvSpPr>
          <p:cNvPr id="17" name="Text 15"/>
          <p:cNvSpPr/>
          <p:nvPr/>
        </p:nvSpPr>
        <p:spPr>
          <a:xfrm>
            <a:off x="6190831" y="3546922"/>
            <a:ext cx="237708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CRP/NFS+créat 1×/sem</a:t>
            </a:r>
            <a:endParaRPr lang="en-US" sz="1667" dirty="0"/>
          </a:p>
        </p:txBody>
      </p:sp>
      <p:sp>
        <p:nvSpPr>
          <p:cNvPr id="18" name="Text 16"/>
          <p:cNvSpPr/>
          <p:nvPr/>
        </p:nvSpPr>
        <p:spPr>
          <a:xfrm>
            <a:off x="8904861" y="3546922"/>
            <a:ext cx="2380258"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6-12 sem (IV 4-6 sem)</a:t>
            </a:r>
            <a:endParaRPr lang="en-US" sz="1667" dirty="0"/>
          </a:p>
        </p:txBody>
      </p:sp>
      <p:sp>
        <p:nvSpPr>
          <p:cNvPr id="19" name="Shape 17"/>
          <p:cNvSpPr/>
          <p:nvPr/>
        </p:nvSpPr>
        <p:spPr>
          <a:xfrm>
            <a:off x="594100" y="3865266"/>
            <a:ext cx="10856318" cy="475754"/>
          </a:xfrm>
          <a:prstGeom prst="rect">
            <a:avLst/>
          </a:prstGeom>
          <a:solidFill>
            <a:srgbClr val="000000">
              <a:alpha val="4000"/>
            </a:srgbClr>
          </a:solidFill>
          <a:ln/>
        </p:spPr>
        <p:txBody>
          <a:bodyPr/>
          <a:lstStyle/>
          <a:p>
            <a:endParaRPr lang="fr-BE"/>
          </a:p>
        </p:txBody>
      </p:sp>
      <p:sp>
        <p:nvSpPr>
          <p:cNvPr id="20" name="Text 18"/>
          <p:cNvSpPr/>
          <p:nvPr/>
        </p:nvSpPr>
        <p:spPr>
          <a:xfrm>
            <a:off x="759597" y="3995936"/>
            <a:ext cx="2380258"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 </a:t>
            </a:r>
            <a:r>
              <a:rPr lang="en-US" sz="1667" dirty="0" err="1">
                <a:solidFill>
                  <a:srgbClr val="1E3063"/>
                </a:solidFill>
                <a:ea typeface="Instrument Sans Medium" pitchFamily="34" charset="-122"/>
                <a:cs typeface="Instrument Sans Medium" pitchFamily="34" charset="-120"/>
              </a:rPr>
              <a:t>Arthrite</a:t>
            </a:r>
            <a:r>
              <a:rPr lang="en-US" sz="1667" dirty="0">
                <a:solidFill>
                  <a:srgbClr val="1E3063"/>
                </a:solidFill>
                <a:ea typeface="Instrument Sans Medium" pitchFamily="34" charset="-122"/>
                <a:cs typeface="Instrument Sans Medium" pitchFamily="34" charset="-120"/>
              </a:rPr>
              <a:t> septique native</a:t>
            </a:r>
            <a:endParaRPr lang="en-US" sz="1667" dirty="0"/>
          </a:p>
        </p:txBody>
      </p:sp>
      <p:sp>
        <p:nvSpPr>
          <p:cNvPr id="21" name="Text 19"/>
          <p:cNvSpPr/>
          <p:nvPr/>
        </p:nvSpPr>
        <p:spPr>
          <a:xfrm>
            <a:off x="3476802" y="3995936"/>
            <a:ext cx="237708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1×/jour</a:t>
            </a:r>
            <a:endParaRPr lang="en-US" sz="1667" dirty="0"/>
          </a:p>
        </p:txBody>
      </p:sp>
      <p:sp>
        <p:nvSpPr>
          <p:cNvPr id="22" name="Text 20"/>
          <p:cNvSpPr/>
          <p:nvPr/>
        </p:nvSpPr>
        <p:spPr>
          <a:xfrm>
            <a:off x="6190831" y="4022675"/>
            <a:ext cx="237708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 CRP 1-2×/sem + NFS</a:t>
            </a:r>
            <a:endParaRPr lang="en-US" sz="1667" dirty="0"/>
          </a:p>
        </p:txBody>
      </p:sp>
      <p:sp>
        <p:nvSpPr>
          <p:cNvPr id="23" name="Text 21"/>
          <p:cNvSpPr/>
          <p:nvPr/>
        </p:nvSpPr>
        <p:spPr>
          <a:xfrm>
            <a:off x="8904861" y="4022675"/>
            <a:ext cx="2380258"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3-4 sem IV</a:t>
            </a:r>
            <a:endParaRPr lang="en-US" sz="1667" dirty="0"/>
          </a:p>
        </p:txBody>
      </p:sp>
      <p:sp>
        <p:nvSpPr>
          <p:cNvPr id="24" name="Shape 22"/>
          <p:cNvSpPr/>
          <p:nvPr/>
        </p:nvSpPr>
        <p:spPr>
          <a:xfrm>
            <a:off x="667842" y="4341019"/>
            <a:ext cx="10856318" cy="740370"/>
          </a:xfrm>
          <a:prstGeom prst="rect">
            <a:avLst/>
          </a:prstGeom>
          <a:solidFill>
            <a:srgbClr val="FFFFFF">
              <a:alpha val="4000"/>
            </a:srgbClr>
          </a:solidFill>
          <a:ln/>
        </p:spPr>
        <p:txBody>
          <a:bodyPr/>
          <a:lstStyle/>
          <a:p>
            <a:endParaRPr lang="fr-BE"/>
          </a:p>
        </p:txBody>
      </p:sp>
      <p:sp>
        <p:nvSpPr>
          <p:cNvPr id="25" name="Text 23"/>
          <p:cNvSpPr/>
          <p:nvPr/>
        </p:nvSpPr>
        <p:spPr>
          <a:xfrm>
            <a:off x="759597" y="4446588"/>
            <a:ext cx="2380258"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Infection matériel orthopédique</a:t>
            </a:r>
            <a:endParaRPr lang="en-US" sz="1667" dirty="0"/>
          </a:p>
        </p:txBody>
      </p:sp>
      <p:sp>
        <p:nvSpPr>
          <p:cNvPr id="26" name="Text 24"/>
          <p:cNvSpPr/>
          <p:nvPr/>
        </p:nvSpPr>
        <p:spPr>
          <a:xfrm>
            <a:off x="3476802" y="4471690"/>
            <a:ext cx="237708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1×/jour</a:t>
            </a:r>
            <a:endParaRPr lang="en-US" sz="1667" dirty="0"/>
          </a:p>
        </p:txBody>
      </p:sp>
      <p:sp>
        <p:nvSpPr>
          <p:cNvPr id="27" name="Text 25"/>
          <p:cNvSpPr/>
          <p:nvPr/>
        </p:nvSpPr>
        <p:spPr>
          <a:xfrm>
            <a:off x="6190831" y="4471690"/>
            <a:ext cx="237708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 CRP/NFS 1×/sem</a:t>
            </a:r>
            <a:endParaRPr lang="en-US" sz="1667" dirty="0"/>
          </a:p>
        </p:txBody>
      </p:sp>
      <p:sp>
        <p:nvSpPr>
          <p:cNvPr id="28" name="Text 26"/>
          <p:cNvSpPr/>
          <p:nvPr/>
        </p:nvSpPr>
        <p:spPr>
          <a:xfrm>
            <a:off x="8798345" y="4482477"/>
            <a:ext cx="2380258"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  4-6 sem IV</a:t>
            </a:r>
            <a:endParaRPr lang="en-US" sz="1667" dirty="0"/>
          </a:p>
        </p:txBody>
      </p:sp>
      <p:sp>
        <p:nvSpPr>
          <p:cNvPr id="29" name="Text 27"/>
          <p:cNvSpPr/>
          <p:nvPr/>
        </p:nvSpPr>
        <p:spPr>
          <a:xfrm>
            <a:off x="661492" y="5273774"/>
            <a:ext cx="10869018"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La fréquence du suivi médical dépend de l'évolution clinique et biologique, avec un minimum d'une évaluation hebdomadaire.</a:t>
            </a:r>
            <a:endParaRPr lang="en-US" sz="1667"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233492" y="3849724"/>
            <a:ext cx="6297018" cy="1033463"/>
          </a:xfrm>
          <a:prstGeom prst="rect">
            <a:avLst/>
          </a:prstGeom>
          <a:noFill/>
          <a:ln/>
        </p:spPr>
        <p:txBody>
          <a:bodyPr wrap="square" lIns="0" tIns="0" rIns="0" bIns="0" rtlCol="0" anchor="t"/>
          <a:lstStyle/>
          <a:p>
            <a:pPr>
              <a:lnSpc>
                <a:spcPts val="4042"/>
              </a:lnSpc>
            </a:pPr>
            <a:r>
              <a:rPr lang="en-US" sz="3667" b="1" dirty="0">
                <a:solidFill>
                  <a:srgbClr val="443728"/>
                </a:solidFill>
                <a:ea typeface="Crimson Pro Bold" pitchFamily="34" charset="-122"/>
                <a:cs typeface="Crimson Pro Bold" pitchFamily="34" charset="-120"/>
              </a:rPr>
              <a:t>Convention d'Antibiothérapie Intraveineuse à Domicile</a:t>
            </a:r>
            <a:endParaRPr lang="en-US" sz="3667" dirty="0"/>
          </a:p>
        </p:txBody>
      </p:sp>
      <p:sp>
        <p:nvSpPr>
          <p:cNvPr id="4" name="Text 1"/>
          <p:cNvSpPr/>
          <p:nvPr/>
        </p:nvSpPr>
        <p:spPr>
          <a:xfrm>
            <a:off x="5233492" y="5131234"/>
            <a:ext cx="6297018" cy="793849"/>
          </a:xfrm>
          <a:prstGeom prst="rect">
            <a:avLst/>
          </a:prstGeom>
          <a:noFill/>
          <a:ln/>
        </p:spPr>
        <p:txBody>
          <a:bodyPr wrap="square" lIns="0" tIns="0" rIns="0" bIns="0" rtlCol="0" anchor="t"/>
          <a:lstStyle/>
          <a:p>
            <a:r>
              <a:rPr lang="en-US" sz="2333" dirty="0">
                <a:solidFill>
                  <a:srgbClr val="443728"/>
                </a:solidFill>
                <a:ea typeface="Open Sans" pitchFamily="34" charset="-122"/>
                <a:cs typeface="Open Sans" pitchFamily="34" charset="-120"/>
              </a:rPr>
              <a:t>Accord de collaboration entre VIVALIA et les infirmiers pour l'administration de traitements antibiotiques à domicile via cathéters PICC-LINE ou MID-LINE, dans le respect du libre choix du patient.</a:t>
            </a:r>
            <a:endParaRPr lang="en-US" sz="2333" dirty="0"/>
          </a:p>
        </p:txBody>
      </p:sp>
      <p:pic>
        <p:nvPicPr>
          <p:cNvPr id="1026" name="Picture 2" descr="VIVALIA 2025 Complexe Hospitalier Régional Centre Sud - Matriciel">
            <a:extLst>
              <a:ext uri="{FF2B5EF4-FFF2-40B4-BE49-F238E27FC236}">
                <a16:creationId xmlns:a16="http://schemas.microsoft.com/office/drawing/2014/main" id="{33AD5FFC-32EA-407A-91CE-2B2CAE114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307" y="129778"/>
            <a:ext cx="6837958" cy="341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460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803771"/>
            <a:ext cx="6835605" cy="673696"/>
          </a:xfrm>
          <a:prstGeom prst="rect">
            <a:avLst/>
          </a:prstGeom>
          <a:noFill/>
          <a:ln/>
        </p:spPr>
        <p:txBody>
          <a:bodyPr wrap="square" lIns="0" tIns="0" rIns="0" bIns="0" rtlCol="0" anchor="t"/>
          <a:lstStyle/>
          <a:p>
            <a:pPr>
              <a:lnSpc>
                <a:spcPts val="4042"/>
              </a:lnSpc>
            </a:pPr>
            <a:r>
              <a:rPr lang="en-US" sz="3000" dirty="0">
                <a:solidFill>
                  <a:srgbClr val="091C53"/>
                </a:solidFill>
                <a:ea typeface="Instrument Sans Semi Bold" pitchFamily="34" charset="-122"/>
                <a:cs typeface="Instrument Sans Semi Bold" pitchFamily="34" charset="-120"/>
              </a:rPr>
              <a:t>Infections Cardiovasculaires : Endocardites</a:t>
            </a:r>
            <a:endParaRPr lang="en-US" sz="3000" dirty="0"/>
          </a:p>
        </p:txBody>
      </p:sp>
      <p:sp>
        <p:nvSpPr>
          <p:cNvPr id="4" name="Text 1"/>
          <p:cNvSpPr/>
          <p:nvPr/>
        </p:nvSpPr>
        <p:spPr>
          <a:xfrm>
            <a:off x="661492" y="2250579"/>
            <a:ext cx="2946797" cy="516930"/>
          </a:xfrm>
          <a:prstGeom prst="rect">
            <a:avLst/>
          </a:prstGeom>
          <a:noFill/>
          <a:ln/>
        </p:spPr>
        <p:txBody>
          <a:bodyPr wrap="square" lIns="0" tIns="0" rIns="0" bIns="0" rtlCol="0" anchor="t"/>
          <a:lstStyle/>
          <a:p>
            <a:pPr>
              <a:lnSpc>
                <a:spcPts val="2000"/>
              </a:lnSpc>
            </a:pPr>
            <a:r>
              <a:rPr lang="en-US" sz="2000" b="1" dirty="0">
                <a:solidFill>
                  <a:srgbClr val="091C53"/>
                </a:solidFill>
                <a:ea typeface="Instrument Sans Semi Bold" pitchFamily="34" charset="-122"/>
                <a:cs typeface="Instrument Sans Semi Bold" pitchFamily="34" charset="-120"/>
              </a:rPr>
              <a:t>Endocardite à Streptocoque/Entérocoque</a:t>
            </a:r>
            <a:endParaRPr lang="en-US" sz="2000" b="1" dirty="0"/>
          </a:p>
        </p:txBody>
      </p:sp>
      <p:sp>
        <p:nvSpPr>
          <p:cNvPr id="5" name="Text 2"/>
          <p:cNvSpPr/>
          <p:nvPr/>
        </p:nvSpPr>
        <p:spPr>
          <a:xfrm>
            <a:off x="661492" y="2932807"/>
            <a:ext cx="2946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Surveillance thermique 2×/jour</a:t>
            </a:r>
            <a:endParaRPr lang="en-US" sz="1667" dirty="0"/>
          </a:p>
        </p:txBody>
      </p:sp>
      <p:sp>
        <p:nvSpPr>
          <p:cNvPr id="6" name="Text 3"/>
          <p:cNvSpPr/>
          <p:nvPr/>
        </p:nvSpPr>
        <p:spPr>
          <a:xfrm>
            <a:off x="661492" y="3255268"/>
            <a:ext cx="2946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NFS/CRP 2×/semaine</a:t>
            </a:r>
            <a:endParaRPr lang="en-US" sz="1667" dirty="0"/>
          </a:p>
        </p:txBody>
      </p:sp>
      <p:sp>
        <p:nvSpPr>
          <p:cNvPr id="7" name="Text 4"/>
          <p:cNvSpPr/>
          <p:nvPr/>
        </p:nvSpPr>
        <p:spPr>
          <a:xfrm>
            <a:off x="661492" y="3577729"/>
            <a:ext cx="2946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Hémocultures si récidive fébrile</a:t>
            </a:r>
            <a:endParaRPr lang="en-US" sz="1667" dirty="0"/>
          </a:p>
        </p:txBody>
      </p:sp>
      <p:sp>
        <p:nvSpPr>
          <p:cNvPr id="8" name="Text 5"/>
          <p:cNvSpPr/>
          <p:nvPr/>
        </p:nvSpPr>
        <p:spPr>
          <a:xfrm>
            <a:off x="661492" y="3900190"/>
            <a:ext cx="2946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Durée : </a:t>
            </a:r>
            <a:r>
              <a:rPr lang="en-US" sz="1667" b="1" dirty="0">
                <a:solidFill>
                  <a:srgbClr val="FF0000"/>
                </a:solidFill>
                <a:ea typeface="Instrument Sans Medium" pitchFamily="34" charset="-122"/>
                <a:cs typeface="Instrument Sans Medium" pitchFamily="34" charset="-120"/>
              </a:rPr>
              <a:t>4-6 semaines IV</a:t>
            </a:r>
            <a:endParaRPr lang="en-US" sz="1667" b="1" dirty="0">
              <a:solidFill>
                <a:srgbClr val="FF0000"/>
              </a:solidFill>
            </a:endParaRPr>
          </a:p>
        </p:txBody>
      </p:sp>
      <p:sp>
        <p:nvSpPr>
          <p:cNvPr id="9" name="Text 6"/>
          <p:cNvSpPr/>
          <p:nvPr/>
        </p:nvSpPr>
        <p:spPr>
          <a:xfrm>
            <a:off x="661492" y="4222651"/>
            <a:ext cx="2946797"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Télémédecine 2×/semaine minimum</a:t>
            </a:r>
            <a:endParaRPr lang="en-US" sz="1667" dirty="0"/>
          </a:p>
        </p:txBody>
      </p:sp>
      <p:sp>
        <p:nvSpPr>
          <p:cNvPr id="10" name="Text 7"/>
          <p:cNvSpPr/>
          <p:nvPr/>
        </p:nvSpPr>
        <p:spPr>
          <a:xfrm>
            <a:off x="4018062" y="2250579"/>
            <a:ext cx="2946797" cy="516930"/>
          </a:xfrm>
          <a:prstGeom prst="rect">
            <a:avLst/>
          </a:prstGeom>
          <a:noFill/>
          <a:ln/>
        </p:spPr>
        <p:txBody>
          <a:bodyPr wrap="square" lIns="0" tIns="0" rIns="0" bIns="0" rtlCol="0" anchor="t"/>
          <a:lstStyle/>
          <a:p>
            <a:pPr>
              <a:lnSpc>
                <a:spcPts val="2000"/>
              </a:lnSpc>
            </a:pPr>
            <a:r>
              <a:rPr lang="en-US" sz="2000" b="1" dirty="0">
                <a:solidFill>
                  <a:srgbClr val="091C53"/>
                </a:solidFill>
                <a:ea typeface="Instrument Sans Semi Bold" pitchFamily="34" charset="-122"/>
                <a:cs typeface="Instrument Sans Semi Bold" pitchFamily="34" charset="-120"/>
              </a:rPr>
              <a:t>Endocardite à </a:t>
            </a:r>
            <a:r>
              <a:rPr lang="en-US" sz="2000" b="1" i="1" dirty="0">
                <a:solidFill>
                  <a:srgbClr val="091C53"/>
                </a:solidFill>
                <a:ea typeface="Instrument Sans Semi Bold" pitchFamily="34" charset="-122"/>
                <a:cs typeface="Instrument Sans Semi Bold" pitchFamily="34" charset="-120"/>
              </a:rPr>
              <a:t>Staphylococcus aureus</a:t>
            </a:r>
            <a:endParaRPr lang="en-US" sz="2000" b="1" i="1" dirty="0"/>
          </a:p>
        </p:txBody>
      </p:sp>
      <p:sp>
        <p:nvSpPr>
          <p:cNvPr id="11" name="Text 8"/>
          <p:cNvSpPr/>
          <p:nvPr/>
        </p:nvSpPr>
        <p:spPr>
          <a:xfrm>
            <a:off x="4018062" y="2932807"/>
            <a:ext cx="2946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Surveillance thermique 2×/jour</a:t>
            </a:r>
            <a:endParaRPr lang="en-US" sz="1667" dirty="0"/>
          </a:p>
        </p:txBody>
      </p:sp>
      <p:sp>
        <p:nvSpPr>
          <p:cNvPr id="12" name="Text 9"/>
          <p:cNvSpPr/>
          <p:nvPr/>
        </p:nvSpPr>
        <p:spPr>
          <a:xfrm>
            <a:off x="4018062" y="3255269"/>
            <a:ext cx="2946797"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NFS, CRP, fonction rénale 2×/semaine</a:t>
            </a:r>
            <a:endParaRPr lang="en-US" sz="1667" dirty="0"/>
          </a:p>
        </p:txBody>
      </p:sp>
      <p:sp>
        <p:nvSpPr>
          <p:cNvPr id="13" name="Text 10"/>
          <p:cNvSpPr/>
          <p:nvPr/>
        </p:nvSpPr>
        <p:spPr>
          <a:xfrm>
            <a:off x="4018062" y="3842345"/>
            <a:ext cx="2946797"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Hémocultures ± </a:t>
            </a:r>
            <a:r>
              <a:rPr lang="en-US" sz="1667" b="1" dirty="0">
                <a:solidFill>
                  <a:srgbClr val="FF0000"/>
                </a:solidFill>
                <a:ea typeface="Instrument Sans Medium" pitchFamily="34" charset="-122"/>
                <a:cs typeface="Instrument Sans Medium" pitchFamily="34" charset="-120"/>
              </a:rPr>
              <a:t>échographie cardiaque si récidive fébrile</a:t>
            </a:r>
            <a:endParaRPr lang="en-US" sz="1667" b="1" dirty="0">
              <a:solidFill>
                <a:srgbClr val="FF0000"/>
              </a:solidFill>
            </a:endParaRPr>
          </a:p>
        </p:txBody>
      </p:sp>
      <p:sp>
        <p:nvSpPr>
          <p:cNvPr id="14" name="Text 11"/>
          <p:cNvSpPr/>
          <p:nvPr/>
        </p:nvSpPr>
        <p:spPr>
          <a:xfrm>
            <a:off x="4018062" y="4429422"/>
            <a:ext cx="2946797"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Durée </a:t>
            </a:r>
            <a:r>
              <a:rPr lang="en-US" sz="1667" b="1" dirty="0">
                <a:solidFill>
                  <a:srgbClr val="FF0000"/>
                </a:solidFill>
                <a:ea typeface="Instrument Sans Medium" pitchFamily="34" charset="-122"/>
                <a:cs typeface="Instrument Sans Medium" pitchFamily="34" charset="-120"/>
              </a:rPr>
              <a:t>: ≥6 semaines IV</a:t>
            </a:r>
            <a:endParaRPr lang="en-US" sz="1667" b="1" dirty="0">
              <a:solidFill>
                <a:srgbClr val="FF0000"/>
              </a:solidFill>
            </a:endParaRPr>
          </a:p>
        </p:txBody>
      </p:sp>
      <p:sp>
        <p:nvSpPr>
          <p:cNvPr id="15" name="Text 12"/>
          <p:cNvSpPr/>
          <p:nvPr/>
        </p:nvSpPr>
        <p:spPr>
          <a:xfrm>
            <a:off x="4018062" y="4751884"/>
            <a:ext cx="2946797"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Télémédecine 2×/semaine + évaluation cardiologique</a:t>
            </a:r>
            <a:endParaRPr lang="en-US" sz="1667" dirty="0"/>
          </a:p>
        </p:txBody>
      </p:sp>
      <p:sp>
        <p:nvSpPr>
          <p:cNvPr id="16" name="Text 13"/>
          <p:cNvSpPr/>
          <p:nvPr/>
        </p:nvSpPr>
        <p:spPr>
          <a:xfrm>
            <a:off x="661492" y="5524996"/>
            <a:ext cx="6297018"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Les endocardites représentent les infections nécessitant la </a:t>
            </a:r>
            <a:r>
              <a:rPr lang="en-US" sz="1667" b="1" dirty="0">
                <a:solidFill>
                  <a:srgbClr val="1E3063"/>
                </a:solidFill>
                <a:ea typeface="Instrument Sans Medium" pitchFamily="34" charset="-122"/>
                <a:cs typeface="Instrument Sans Medium" pitchFamily="34" charset="-120"/>
              </a:rPr>
              <a:t>surveillance la plus rapprochée </a:t>
            </a:r>
            <a:r>
              <a:rPr lang="en-US" sz="1667" dirty="0">
                <a:solidFill>
                  <a:srgbClr val="1E3063"/>
                </a:solidFill>
                <a:ea typeface="Instrument Sans Medium" pitchFamily="34" charset="-122"/>
                <a:cs typeface="Instrument Sans Medium" pitchFamily="34" charset="-120"/>
              </a:rPr>
              <a:t>en HAD avec un </a:t>
            </a:r>
            <a:r>
              <a:rPr lang="en-US" sz="1667" b="1" dirty="0">
                <a:solidFill>
                  <a:srgbClr val="1E3063"/>
                </a:solidFill>
                <a:ea typeface="Instrument Sans Medium" pitchFamily="34" charset="-122"/>
                <a:cs typeface="Instrument Sans Medium" pitchFamily="34" charset="-120"/>
              </a:rPr>
              <a:t>risque élevé de complications</a:t>
            </a:r>
            <a:r>
              <a:rPr lang="en-US" sz="1667" dirty="0">
                <a:solidFill>
                  <a:srgbClr val="1E3063"/>
                </a:solidFill>
                <a:ea typeface="Instrument Sans Medium" pitchFamily="34" charset="-122"/>
                <a:cs typeface="Instrument Sans Medium" pitchFamily="34" charset="-120"/>
              </a:rPr>
              <a:t>.</a:t>
            </a:r>
            <a:endParaRPr lang="en-US" sz="1667"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556742"/>
            <a:ext cx="6808688" cy="516732"/>
          </a:xfrm>
          <a:prstGeom prst="rect">
            <a:avLst/>
          </a:prstGeom>
          <a:noFill/>
          <a:ln/>
        </p:spPr>
        <p:txBody>
          <a:bodyPr wrap="none" lIns="0" tIns="0" rIns="0" bIns="0" rtlCol="0" anchor="t"/>
          <a:lstStyle/>
          <a:p>
            <a:pPr>
              <a:lnSpc>
                <a:spcPts val="4042"/>
              </a:lnSpc>
            </a:pPr>
            <a:r>
              <a:rPr lang="en-US" sz="3667" dirty="0">
                <a:solidFill>
                  <a:srgbClr val="091C53"/>
                </a:solidFill>
                <a:ea typeface="Instrument Sans Semi Bold" pitchFamily="34" charset="-122"/>
                <a:cs typeface="Instrument Sans Semi Bold" pitchFamily="34" charset="-120"/>
              </a:rPr>
              <a:t>Infections Cutanées et Diabétiques</a:t>
            </a:r>
            <a:endParaRPr lang="en-US" sz="3667" dirty="0"/>
          </a:p>
        </p:txBody>
      </p:sp>
      <p:sp>
        <p:nvSpPr>
          <p:cNvPr id="3" name="Shape 1"/>
          <p:cNvSpPr/>
          <p:nvPr/>
        </p:nvSpPr>
        <p:spPr>
          <a:xfrm>
            <a:off x="661492" y="2404169"/>
            <a:ext cx="5434508" cy="2446338"/>
          </a:xfrm>
          <a:prstGeom prst="roundRect">
            <a:avLst>
              <a:gd name="adj" fmla="val 3738"/>
            </a:avLst>
          </a:prstGeom>
          <a:solidFill>
            <a:srgbClr val="FFFFFF"/>
          </a:solidFill>
          <a:ln w="22860">
            <a:solidFill>
              <a:srgbClr val="B4CCE3"/>
            </a:solidFill>
            <a:prstDash val="solid"/>
          </a:ln>
        </p:spPr>
        <p:txBody>
          <a:bodyPr/>
          <a:lstStyle/>
          <a:p>
            <a:endParaRPr lang="fr-BE"/>
          </a:p>
        </p:txBody>
      </p:sp>
      <p:sp>
        <p:nvSpPr>
          <p:cNvPr id="4" name="Shape 2"/>
          <p:cNvSpPr/>
          <p:nvPr/>
        </p:nvSpPr>
        <p:spPr>
          <a:xfrm>
            <a:off x="642442" y="2404169"/>
            <a:ext cx="76200" cy="2446338"/>
          </a:xfrm>
          <a:prstGeom prst="roundRect">
            <a:avLst>
              <a:gd name="adj" fmla="val 195349"/>
            </a:avLst>
          </a:prstGeom>
          <a:solidFill>
            <a:srgbClr val="84C1FA"/>
          </a:solidFill>
          <a:ln/>
        </p:spPr>
        <p:txBody>
          <a:bodyPr/>
          <a:lstStyle/>
          <a:p>
            <a:endParaRPr lang="fr-BE"/>
          </a:p>
        </p:txBody>
      </p:sp>
      <p:sp>
        <p:nvSpPr>
          <p:cNvPr id="5" name="Text 3"/>
          <p:cNvSpPr/>
          <p:nvPr/>
        </p:nvSpPr>
        <p:spPr>
          <a:xfrm>
            <a:off x="902990" y="2588518"/>
            <a:ext cx="2796282" cy="258465"/>
          </a:xfrm>
          <a:prstGeom prst="rect">
            <a:avLst/>
          </a:prstGeom>
          <a:noFill/>
          <a:ln/>
        </p:spPr>
        <p:txBody>
          <a:bodyPr wrap="none" lIns="0" tIns="0" rIns="0" bIns="0" rtlCol="0" anchor="t"/>
          <a:lstStyle/>
          <a:p>
            <a:pPr>
              <a:lnSpc>
                <a:spcPts val="2000"/>
              </a:lnSpc>
            </a:pPr>
            <a:r>
              <a:rPr lang="en-US" sz="2000" u="sng" dirty="0">
                <a:solidFill>
                  <a:srgbClr val="1E3063"/>
                </a:solidFill>
                <a:ea typeface="Instrument Sans Semi Bold" pitchFamily="34" charset="-122"/>
                <a:cs typeface="Instrument Sans Semi Bold" pitchFamily="34" charset="-120"/>
              </a:rPr>
              <a:t>Pied Diabétique avec Ostéite</a:t>
            </a:r>
            <a:endParaRPr lang="en-US" sz="2000" u="sng" dirty="0"/>
          </a:p>
        </p:txBody>
      </p:sp>
      <p:sp>
        <p:nvSpPr>
          <p:cNvPr id="6" name="Text 4"/>
          <p:cNvSpPr/>
          <p:nvPr/>
        </p:nvSpPr>
        <p:spPr>
          <a:xfrm>
            <a:off x="902990" y="2946202"/>
            <a:ext cx="492601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Température : 1×/jour</a:t>
            </a:r>
            <a:endParaRPr lang="en-US" sz="1667" dirty="0"/>
          </a:p>
        </p:txBody>
      </p:sp>
      <p:sp>
        <p:nvSpPr>
          <p:cNvPr id="7" name="Text 5"/>
          <p:cNvSpPr/>
          <p:nvPr/>
        </p:nvSpPr>
        <p:spPr>
          <a:xfrm>
            <a:off x="902990" y="3310037"/>
            <a:ext cx="492601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Biologie : CRP/NFS 1×/semaine</a:t>
            </a:r>
            <a:endParaRPr lang="en-US" sz="1667" dirty="0"/>
          </a:p>
        </p:txBody>
      </p:sp>
      <p:sp>
        <p:nvSpPr>
          <p:cNvPr id="8" name="Text 6"/>
          <p:cNvSpPr/>
          <p:nvPr/>
        </p:nvSpPr>
        <p:spPr>
          <a:xfrm>
            <a:off x="902990" y="3673872"/>
            <a:ext cx="492601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Prélèvements : Culture locale ± Radiographie du pied</a:t>
            </a:r>
            <a:endParaRPr lang="en-US" sz="1667" dirty="0"/>
          </a:p>
        </p:txBody>
      </p:sp>
      <p:sp>
        <p:nvSpPr>
          <p:cNvPr id="9" name="Text 7"/>
          <p:cNvSpPr/>
          <p:nvPr/>
        </p:nvSpPr>
        <p:spPr>
          <a:xfrm>
            <a:off x="902990" y="4037707"/>
            <a:ext cx="4926013"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Durée</a:t>
            </a:r>
            <a:r>
              <a:rPr lang="en-US" sz="1667" dirty="0">
                <a:solidFill>
                  <a:srgbClr val="1E3063"/>
                </a:solidFill>
                <a:ea typeface="Instrument Sans Medium" pitchFamily="34" charset="-122"/>
                <a:cs typeface="Instrument Sans Medium" pitchFamily="34" charset="-120"/>
              </a:rPr>
              <a:t> : 4-6 semaines</a:t>
            </a:r>
            <a:endParaRPr lang="en-US" sz="1667" dirty="0"/>
          </a:p>
        </p:txBody>
      </p:sp>
      <p:sp>
        <p:nvSpPr>
          <p:cNvPr id="10" name="Text 8"/>
          <p:cNvSpPr/>
          <p:nvPr/>
        </p:nvSpPr>
        <p:spPr>
          <a:xfrm>
            <a:off x="902990" y="4401542"/>
            <a:ext cx="4926013"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Suivi médical </a:t>
            </a:r>
            <a:r>
              <a:rPr lang="en-US" sz="1667" dirty="0">
                <a:solidFill>
                  <a:srgbClr val="1E3063"/>
                </a:solidFill>
                <a:ea typeface="Instrument Sans Medium" pitchFamily="34" charset="-122"/>
                <a:cs typeface="Instrument Sans Medium" pitchFamily="34" charset="-120"/>
              </a:rPr>
              <a:t>: 1×/semaine ou à la moindre évolution locale</a:t>
            </a:r>
            <a:endParaRPr lang="en-US" sz="1667" dirty="0"/>
          </a:p>
        </p:txBody>
      </p:sp>
      <p:sp>
        <p:nvSpPr>
          <p:cNvPr id="11" name="Shape 9"/>
          <p:cNvSpPr/>
          <p:nvPr/>
        </p:nvSpPr>
        <p:spPr>
          <a:xfrm>
            <a:off x="6178650" y="2404169"/>
            <a:ext cx="5351859" cy="2446338"/>
          </a:xfrm>
          <a:prstGeom prst="roundRect">
            <a:avLst>
              <a:gd name="adj" fmla="val 3738"/>
            </a:avLst>
          </a:prstGeom>
          <a:solidFill>
            <a:srgbClr val="FFFFFF"/>
          </a:solidFill>
          <a:ln w="22860">
            <a:solidFill>
              <a:srgbClr val="B4CCE3"/>
            </a:solidFill>
            <a:prstDash val="solid"/>
          </a:ln>
        </p:spPr>
        <p:txBody>
          <a:bodyPr/>
          <a:lstStyle/>
          <a:p>
            <a:endParaRPr lang="fr-BE"/>
          </a:p>
        </p:txBody>
      </p:sp>
      <p:sp>
        <p:nvSpPr>
          <p:cNvPr id="12" name="Shape 10"/>
          <p:cNvSpPr/>
          <p:nvPr/>
        </p:nvSpPr>
        <p:spPr>
          <a:xfrm>
            <a:off x="6159599" y="2404169"/>
            <a:ext cx="76200" cy="2446338"/>
          </a:xfrm>
          <a:prstGeom prst="roundRect">
            <a:avLst>
              <a:gd name="adj" fmla="val 195349"/>
            </a:avLst>
          </a:prstGeom>
          <a:solidFill>
            <a:srgbClr val="84C1FA"/>
          </a:solidFill>
          <a:ln/>
        </p:spPr>
        <p:txBody>
          <a:bodyPr/>
          <a:lstStyle/>
          <a:p>
            <a:endParaRPr lang="fr-BE"/>
          </a:p>
        </p:txBody>
      </p:sp>
      <p:sp>
        <p:nvSpPr>
          <p:cNvPr id="13" name="Text 11"/>
          <p:cNvSpPr/>
          <p:nvPr/>
        </p:nvSpPr>
        <p:spPr>
          <a:xfrm>
            <a:off x="6420148" y="2588518"/>
            <a:ext cx="2492474" cy="258465"/>
          </a:xfrm>
          <a:prstGeom prst="rect">
            <a:avLst/>
          </a:prstGeom>
          <a:noFill/>
          <a:ln/>
        </p:spPr>
        <p:txBody>
          <a:bodyPr wrap="none" lIns="0" tIns="0" rIns="0" bIns="0" rtlCol="0" anchor="t"/>
          <a:lstStyle/>
          <a:p>
            <a:pPr>
              <a:lnSpc>
                <a:spcPts val="2000"/>
              </a:lnSpc>
            </a:pPr>
            <a:r>
              <a:rPr lang="en-US" sz="2000" u="sng" dirty="0">
                <a:solidFill>
                  <a:srgbClr val="1E3063"/>
                </a:solidFill>
                <a:ea typeface="Instrument Sans Semi Bold" pitchFamily="34" charset="-122"/>
                <a:cs typeface="Instrument Sans Semi Bold" pitchFamily="34" charset="-120"/>
              </a:rPr>
              <a:t>Cellulite/Érysipèle Sévère</a:t>
            </a:r>
            <a:endParaRPr lang="en-US" sz="2000" u="sng" dirty="0"/>
          </a:p>
        </p:txBody>
      </p:sp>
      <p:sp>
        <p:nvSpPr>
          <p:cNvPr id="14" name="Text 12"/>
          <p:cNvSpPr/>
          <p:nvPr/>
        </p:nvSpPr>
        <p:spPr>
          <a:xfrm>
            <a:off x="6420148" y="2946202"/>
            <a:ext cx="492601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Température : 1×/jour</a:t>
            </a:r>
            <a:endParaRPr lang="en-US" sz="1667" dirty="0"/>
          </a:p>
        </p:txBody>
      </p:sp>
      <p:sp>
        <p:nvSpPr>
          <p:cNvPr id="15" name="Text 13"/>
          <p:cNvSpPr/>
          <p:nvPr/>
        </p:nvSpPr>
        <p:spPr>
          <a:xfrm>
            <a:off x="6420148" y="3310037"/>
            <a:ext cx="492601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Biologie : CRP si doute sur l'évolution</a:t>
            </a:r>
            <a:endParaRPr lang="en-US" sz="1667" dirty="0"/>
          </a:p>
        </p:txBody>
      </p:sp>
      <p:sp>
        <p:nvSpPr>
          <p:cNvPr id="16" name="Text 14"/>
          <p:cNvSpPr/>
          <p:nvPr/>
        </p:nvSpPr>
        <p:spPr>
          <a:xfrm>
            <a:off x="6420148" y="3673872"/>
            <a:ext cx="492601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Prélèvements : </a:t>
            </a:r>
            <a:r>
              <a:rPr lang="en-US" sz="1667" b="1" dirty="0">
                <a:solidFill>
                  <a:srgbClr val="1E3063"/>
                </a:solidFill>
                <a:ea typeface="Instrument Sans Medium" pitchFamily="34" charset="-122"/>
                <a:cs typeface="Instrument Sans Medium" pitchFamily="34" charset="-120"/>
              </a:rPr>
              <a:t>Aucun</a:t>
            </a:r>
            <a:r>
              <a:rPr lang="en-US" sz="1667" dirty="0">
                <a:solidFill>
                  <a:srgbClr val="1E3063"/>
                </a:solidFill>
                <a:ea typeface="Instrument Sans Medium" pitchFamily="34" charset="-122"/>
                <a:cs typeface="Instrument Sans Medium" pitchFamily="34" charset="-120"/>
              </a:rPr>
              <a:t> sauf si collection</a:t>
            </a:r>
            <a:endParaRPr lang="en-US" sz="1667" dirty="0"/>
          </a:p>
        </p:txBody>
      </p:sp>
      <p:sp>
        <p:nvSpPr>
          <p:cNvPr id="17" name="Text 15"/>
          <p:cNvSpPr/>
          <p:nvPr/>
        </p:nvSpPr>
        <p:spPr>
          <a:xfrm>
            <a:off x="6420148" y="4037707"/>
            <a:ext cx="4926013"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Durée</a:t>
            </a:r>
            <a:r>
              <a:rPr lang="en-US" sz="1667" dirty="0">
                <a:solidFill>
                  <a:srgbClr val="1E3063"/>
                </a:solidFill>
                <a:ea typeface="Instrument Sans Medium" pitchFamily="34" charset="-122"/>
                <a:cs typeface="Instrument Sans Medium" pitchFamily="34" charset="-120"/>
              </a:rPr>
              <a:t> : 10-14 jours IV</a:t>
            </a:r>
            <a:endParaRPr lang="en-US" sz="1667" dirty="0"/>
          </a:p>
        </p:txBody>
      </p:sp>
      <p:sp>
        <p:nvSpPr>
          <p:cNvPr id="18" name="Text 16"/>
          <p:cNvSpPr/>
          <p:nvPr/>
        </p:nvSpPr>
        <p:spPr>
          <a:xfrm>
            <a:off x="6420148" y="4401542"/>
            <a:ext cx="4926013"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Suivi médical </a:t>
            </a:r>
            <a:r>
              <a:rPr lang="en-US" sz="1667" dirty="0">
                <a:solidFill>
                  <a:srgbClr val="1E3063"/>
                </a:solidFill>
                <a:ea typeface="Instrument Sans Medium" pitchFamily="34" charset="-122"/>
                <a:cs typeface="Instrument Sans Medium" pitchFamily="34" charset="-120"/>
              </a:rPr>
              <a:t>: Non systématique, selon réponse clinique</a:t>
            </a:r>
            <a:endParaRPr lang="en-US" sz="1667" dirty="0"/>
          </a:p>
        </p:txBody>
      </p:sp>
      <p:sp>
        <p:nvSpPr>
          <p:cNvPr id="19" name="Text 17"/>
          <p:cNvSpPr/>
          <p:nvPr/>
        </p:nvSpPr>
        <p:spPr>
          <a:xfrm>
            <a:off x="661492" y="5036542"/>
            <a:ext cx="10869018"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L'évaluation régulière de l'état cutané et la documentation photographique sont essentielles pour suivre l'évolution de ces infections.</a:t>
            </a:r>
            <a:endParaRPr lang="en-US" sz="1667"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58000"/>
          </a:xfrm>
          <a:prstGeom prst="rect">
            <a:avLst/>
          </a:prstGeom>
        </p:spPr>
      </p:pic>
      <p:sp>
        <p:nvSpPr>
          <p:cNvPr id="3" name="Text 0"/>
          <p:cNvSpPr/>
          <p:nvPr/>
        </p:nvSpPr>
        <p:spPr>
          <a:xfrm>
            <a:off x="5233492" y="530721"/>
            <a:ext cx="6026844" cy="516732"/>
          </a:xfrm>
          <a:prstGeom prst="rect">
            <a:avLst/>
          </a:prstGeom>
          <a:noFill/>
          <a:ln/>
        </p:spPr>
        <p:txBody>
          <a:bodyPr wrap="none" lIns="0" tIns="0" rIns="0" bIns="0" rtlCol="0" anchor="t"/>
          <a:lstStyle/>
          <a:p>
            <a:pPr>
              <a:lnSpc>
                <a:spcPts val="4042"/>
              </a:lnSpc>
            </a:pPr>
            <a:r>
              <a:rPr lang="en-US" sz="3667" dirty="0">
                <a:solidFill>
                  <a:srgbClr val="091C53"/>
                </a:solidFill>
                <a:ea typeface="Instrument Sans Semi Bold" pitchFamily="34" charset="-122"/>
                <a:cs typeface="Instrument Sans Semi Bold" pitchFamily="34" charset="-120"/>
              </a:rPr>
              <a:t>Infections Urinaires Complexes</a:t>
            </a:r>
            <a:endParaRPr lang="en-US" sz="3667" dirty="0"/>
          </a:p>
        </p:txBody>
      </p:sp>
      <p:sp>
        <p:nvSpPr>
          <p:cNvPr id="4" name="Text 1"/>
          <p:cNvSpPr/>
          <p:nvPr/>
        </p:nvSpPr>
        <p:spPr>
          <a:xfrm>
            <a:off x="5233492" y="1460798"/>
            <a:ext cx="2946797" cy="516930"/>
          </a:xfrm>
          <a:prstGeom prst="rect">
            <a:avLst/>
          </a:prstGeom>
          <a:noFill/>
          <a:ln/>
        </p:spPr>
        <p:txBody>
          <a:bodyPr wrap="square" lIns="0" tIns="0" rIns="0" bIns="0" rtlCol="0" anchor="t"/>
          <a:lstStyle/>
          <a:p>
            <a:pPr>
              <a:lnSpc>
                <a:spcPts val="2000"/>
              </a:lnSpc>
            </a:pPr>
            <a:r>
              <a:rPr lang="en-US" sz="2000" b="1" u="sng" dirty="0">
                <a:solidFill>
                  <a:srgbClr val="091C53"/>
                </a:solidFill>
                <a:ea typeface="Instrument Sans Semi Bold" pitchFamily="34" charset="-122"/>
                <a:cs typeface="Instrument Sans Semi Bold" pitchFamily="34" charset="-120"/>
              </a:rPr>
              <a:t>Pyélonéphrite avec Bactériémie</a:t>
            </a:r>
            <a:endParaRPr lang="en-US" sz="2000" b="1" u="sng" dirty="0"/>
          </a:p>
        </p:txBody>
      </p:sp>
      <p:sp>
        <p:nvSpPr>
          <p:cNvPr id="5" name="Text 2"/>
          <p:cNvSpPr/>
          <p:nvPr/>
        </p:nvSpPr>
        <p:spPr>
          <a:xfrm>
            <a:off x="5233492" y="2143026"/>
            <a:ext cx="2946797"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Surveillance quotidienne de la température avec relevé systématique</a:t>
            </a:r>
            <a:endParaRPr lang="en-US" sz="1667" dirty="0"/>
          </a:p>
        </p:txBody>
      </p:sp>
      <p:sp>
        <p:nvSpPr>
          <p:cNvPr id="6" name="Text 3"/>
          <p:cNvSpPr/>
          <p:nvPr/>
        </p:nvSpPr>
        <p:spPr>
          <a:xfrm>
            <a:off x="5233492" y="3066895"/>
            <a:ext cx="2946797" cy="793849"/>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Bilans biologiques réguliers : CRP/NFS 1×/semaine, créatinine ± pharmacocinétique</a:t>
            </a:r>
            <a:endParaRPr lang="en-US" sz="1667" dirty="0"/>
          </a:p>
        </p:txBody>
      </p:sp>
      <p:sp>
        <p:nvSpPr>
          <p:cNvPr id="7" name="Text 4"/>
          <p:cNvSpPr/>
          <p:nvPr/>
        </p:nvSpPr>
        <p:spPr>
          <a:xfrm>
            <a:off x="5233492" y="4009572"/>
            <a:ext cx="2946797"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ECBU de contrôle vers J5-7 pour vérifier la stérilisation des urines</a:t>
            </a:r>
            <a:endParaRPr lang="en-US" sz="1667" dirty="0"/>
          </a:p>
        </p:txBody>
      </p:sp>
      <p:sp>
        <p:nvSpPr>
          <p:cNvPr id="8" name="Text 5"/>
          <p:cNvSpPr/>
          <p:nvPr/>
        </p:nvSpPr>
        <p:spPr>
          <a:xfrm>
            <a:off x="5233492" y="4687633"/>
            <a:ext cx="2946797"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Durée typique : 10-14 jours (IV + relais oral)</a:t>
            </a:r>
            <a:endParaRPr lang="en-US" sz="1667" dirty="0"/>
          </a:p>
        </p:txBody>
      </p:sp>
      <p:sp>
        <p:nvSpPr>
          <p:cNvPr id="9" name="Text 6"/>
          <p:cNvSpPr/>
          <p:nvPr/>
        </p:nvSpPr>
        <p:spPr>
          <a:xfrm>
            <a:off x="5233492" y="5365694"/>
            <a:ext cx="2946797" cy="1058466"/>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Téléconsultation recommandée en cas d'anomalies biologiques ou d'intolérance au traitement antibiotique</a:t>
            </a:r>
            <a:endParaRPr lang="en-US" sz="1667" dirty="0"/>
          </a:p>
        </p:txBody>
      </p:sp>
      <p:sp>
        <p:nvSpPr>
          <p:cNvPr id="10" name="Text 7"/>
          <p:cNvSpPr/>
          <p:nvPr/>
        </p:nvSpPr>
        <p:spPr>
          <a:xfrm>
            <a:off x="8590062" y="1460798"/>
            <a:ext cx="2187873" cy="258465"/>
          </a:xfrm>
          <a:prstGeom prst="rect">
            <a:avLst/>
          </a:prstGeom>
          <a:noFill/>
          <a:ln/>
        </p:spPr>
        <p:txBody>
          <a:bodyPr wrap="none" lIns="0" tIns="0" rIns="0" bIns="0" rtlCol="0" anchor="t"/>
          <a:lstStyle/>
          <a:p>
            <a:pPr>
              <a:lnSpc>
                <a:spcPts val="2000"/>
              </a:lnSpc>
            </a:pPr>
            <a:r>
              <a:rPr lang="en-US" sz="2000" b="1" u="sng" dirty="0">
                <a:solidFill>
                  <a:srgbClr val="091C53"/>
                </a:solidFill>
                <a:ea typeface="Instrument Sans Semi Bold" pitchFamily="34" charset="-122"/>
                <a:cs typeface="Instrument Sans Semi Bold" pitchFamily="34" charset="-120"/>
              </a:rPr>
              <a:t>Prostatite Bactérienne</a:t>
            </a:r>
            <a:endParaRPr lang="en-US" sz="2000" b="1" u="sng" dirty="0"/>
          </a:p>
        </p:txBody>
      </p:sp>
      <p:sp>
        <p:nvSpPr>
          <p:cNvPr id="11" name="Text 8"/>
          <p:cNvSpPr/>
          <p:nvPr/>
        </p:nvSpPr>
        <p:spPr>
          <a:xfrm>
            <a:off x="8590062" y="2171335"/>
            <a:ext cx="2946797"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Prise de température 1×/jour</a:t>
            </a:r>
            <a:endParaRPr lang="en-US" sz="1667" dirty="0"/>
          </a:p>
        </p:txBody>
      </p:sp>
      <p:sp>
        <p:nvSpPr>
          <p:cNvPr id="12" name="Text 9"/>
          <p:cNvSpPr/>
          <p:nvPr/>
        </p:nvSpPr>
        <p:spPr>
          <a:xfrm>
            <a:off x="8590062" y="2584780"/>
            <a:ext cx="2946797"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Suivi biologique : CRP ± ECBU si persistance de la fièvre</a:t>
            </a:r>
            <a:endParaRPr lang="en-US" sz="1667" dirty="0"/>
          </a:p>
        </p:txBody>
      </p:sp>
      <p:sp>
        <p:nvSpPr>
          <p:cNvPr id="13" name="Text 10"/>
          <p:cNvSpPr/>
          <p:nvPr/>
        </p:nvSpPr>
        <p:spPr>
          <a:xfrm>
            <a:off x="8590062" y="3262841"/>
            <a:ext cx="2946797"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ECBU de contrôle obligatoire à 7-10 jours</a:t>
            </a:r>
            <a:endParaRPr lang="en-US" sz="1667" dirty="0"/>
          </a:p>
        </p:txBody>
      </p:sp>
      <p:sp>
        <p:nvSpPr>
          <p:cNvPr id="14" name="Text 11"/>
          <p:cNvSpPr/>
          <p:nvPr/>
        </p:nvSpPr>
        <p:spPr>
          <a:xfrm>
            <a:off x="8590062" y="3940902"/>
            <a:ext cx="2946797"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Durée de traitement : 2-4 semaines selon l'évolution</a:t>
            </a:r>
            <a:endParaRPr lang="en-US" sz="1667" dirty="0"/>
          </a:p>
        </p:txBody>
      </p:sp>
      <p:sp>
        <p:nvSpPr>
          <p:cNvPr id="15" name="Text 12"/>
          <p:cNvSpPr/>
          <p:nvPr/>
        </p:nvSpPr>
        <p:spPr>
          <a:xfrm>
            <a:off x="8590062" y="4618963"/>
            <a:ext cx="2946797"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Avis infectiologique recommandé en cas d'évolution lente ou défavorable</a:t>
            </a:r>
            <a:endParaRPr lang="en-US" sz="1667"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20213" y="219923"/>
            <a:ext cx="4102695" cy="258465"/>
          </a:xfrm>
          <a:prstGeom prst="rect">
            <a:avLst/>
          </a:prstGeom>
          <a:noFill/>
          <a:ln/>
        </p:spPr>
        <p:txBody>
          <a:bodyPr wrap="none" lIns="0" tIns="0" rIns="0" bIns="0" rtlCol="0" anchor="t"/>
          <a:lstStyle/>
          <a:p>
            <a:pPr>
              <a:lnSpc>
                <a:spcPts val="2000"/>
              </a:lnSpc>
            </a:pPr>
            <a:r>
              <a:rPr lang="en-US" sz="2667" dirty="0">
                <a:solidFill>
                  <a:srgbClr val="FF0000"/>
                </a:solidFill>
                <a:ea typeface="Instrument Sans Semi Bold" pitchFamily="34" charset="-122"/>
                <a:cs typeface="Instrument Sans Semi Bold" pitchFamily="34" charset="-120"/>
              </a:rPr>
              <a:t>Prise en charge en HAD – Maladie de Lyme</a:t>
            </a:r>
            <a:endParaRPr lang="en-US" sz="2667" dirty="0">
              <a:solidFill>
                <a:srgbClr val="FF0000"/>
              </a:solidFill>
            </a:endParaRPr>
          </a:p>
        </p:txBody>
      </p:sp>
      <p:sp>
        <p:nvSpPr>
          <p:cNvPr id="3" name="Text 1"/>
          <p:cNvSpPr/>
          <p:nvPr/>
        </p:nvSpPr>
        <p:spPr>
          <a:xfrm>
            <a:off x="265411" y="692547"/>
            <a:ext cx="1033661" cy="129183"/>
          </a:xfrm>
          <a:prstGeom prst="rect">
            <a:avLst/>
          </a:prstGeom>
          <a:noFill/>
          <a:ln/>
        </p:spPr>
        <p:txBody>
          <a:bodyPr wrap="none" lIns="0" tIns="0" rIns="0" bIns="0" rtlCol="0" anchor="t"/>
          <a:lstStyle/>
          <a:p>
            <a:pPr>
              <a:lnSpc>
                <a:spcPts val="1000"/>
              </a:lnSpc>
            </a:pPr>
            <a:r>
              <a:rPr lang="en-US" sz="2000" u="sng" dirty="0">
                <a:solidFill>
                  <a:srgbClr val="091C53"/>
                </a:solidFill>
                <a:ea typeface="Instrument Sans Semi Bold" pitchFamily="34" charset="-122"/>
                <a:cs typeface="Instrument Sans Semi Bold" pitchFamily="34" charset="-120"/>
              </a:rPr>
              <a:t>Indication de l'HAD</a:t>
            </a:r>
            <a:endParaRPr lang="en-US" sz="2000" u="sng" dirty="0"/>
          </a:p>
        </p:txBody>
      </p:sp>
      <p:sp>
        <p:nvSpPr>
          <p:cNvPr id="4" name="Text 2"/>
          <p:cNvSpPr/>
          <p:nvPr/>
        </p:nvSpPr>
        <p:spPr>
          <a:xfrm>
            <a:off x="302150" y="1035888"/>
            <a:ext cx="7649820" cy="264319"/>
          </a:xfrm>
          <a:prstGeom prst="rect">
            <a:avLst/>
          </a:prstGeom>
          <a:noFill/>
          <a:ln/>
        </p:spPr>
        <p:txBody>
          <a:bodyPr wrap="square" lIns="0" tIns="0" rIns="0" bIns="0" rtlCol="0" anchor="t"/>
          <a:lstStyle/>
          <a:p>
            <a:r>
              <a:rPr lang="en-US" sz="1667" dirty="0">
                <a:solidFill>
                  <a:srgbClr val="1E3063"/>
                </a:solidFill>
                <a:ea typeface="Instrument Sans Medium" pitchFamily="34" charset="-122"/>
                <a:cs typeface="Instrument Sans Medium" pitchFamily="34" charset="-120"/>
              </a:rPr>
              <a:t>La prise en charge en Hospitalisation à Domicile est indiquée pour le traitement intraveineux prolongé (&gt;10 jours) des formes secondaires ou tertiaires de la borréliose de Lyme (neurologique, articulaire, cardiaque ou cutanée chronique).</a:t>
            </a:r>
            <a:endParaRPr lang="en-US" sz="1667" dirty="0"/>
          </a:p>
        </p:txBody>
      </p:sp>
      <p:sp>
        <p:nvSpPr>
          <p:cNvPr id="5" name="Text 3"/>
          <p:cNvSpPr/>
          <p:nvPr/>
        </p:nvSpPr>
        <p:spPr>
          <a:xfrm>
            <a:off x="220215" y="2003014"/>
            <a:ext cx="1033661" cy="129183"/>
          </a:xfrm>
          <a:prstGeom prst="rect">
            <a:avLst/>
          </a:prstGeom>
          <a:noFill/>
          <a:ln/>
        </p:spPr>
        <p:txBody>
          <a:bodyPr wrap="none" lIns="0" tIns="0" rIns="0" bIns="0" rtlCol="0" anchor="t"/>
          <a:lstStyle/>
          <a:p>
            <a:pPr>
              <a:lnSpc>
                <a:spcPts val="1000"/>
              </a:lnSpc>
            </a:pPr>
            <a:r>
              <a:rPr lang="en-US" sz="2000" u="sng" dirty="0">
                <a:solidFill>
                  <a:srgbClr val="091C53"/>
                </a:solidFill>
                <a:ea typeface="Instrument Sans Semi Bold" pitchFamily="34" charset="-122"/>
                <a:cs typeface="Instrument Sans Semi Bold" pitchFamily="34" charset="-120"/>
              </a:rPr>
              <a:t>Profil du Patient</a:t>
            </a:r>
            <a:endParaRPr lang="en-US" sz="2000" u="sng" dirty="0"/>
          </a:p>
        </p:txBody>
      </p:sp>
      <p:sp>
        <p:nvSpPr>
          <p:cNvPr id="6" name="Text 4"/>
          <p:cNvSpPr/>
          <p:nvPr/>
        </p:nvSpPr>
        <p:spPr>
          <a:xfrm>
            <a:off x="220214" y="2414491"/>
            <a:ext cx="6251079" cy="132159"/>
          </a:xfrm>
          <a:prstGeom prst="rect">
            <a:avLst/>
          </a:prstGeom>
          <a:noFill/>
          <a:ln/>
        </p:spPr>
        <p:txBody>
          <a:bodyPr wrap="none" lIns="0" tIns="0" rIns="0" bIns="0" rtlCol="0" anchor="t"/>
          <a:lstStyle/>
          <a:p>
            <a:pPr marL="285739" indent="-285739">
              <a:lnSpc>
                <a:spcPts val="1042"/>
              </a:lnSpc>
              <a:buSzPct val="100000"/>
              <a:buChar char="•"/>
            </a:pPr>
            <a:r>
              <a:rPr lang="en-US" sz="1667" dirty="0">
                <a:solidFill>
                  <a:srgbClr val="1E3063"/>
                </a:solidFill>
                <a:ea typeface="Instrument Sans Medium" pitchFamily="34" charset="-122"/>
                <a:cs typeface="Instrument Sans Medium" pitchFamily="34" charset="-120"/>
              </a:rPr>
              <a:t>Diagnostic confirmé ou fortement suspecté de maladie de Lyme.</a:t>
            </a:r>
            <a:endParaRPr lang="en-US" sz="1667" dirty="0"/>
          </a:p>
        </p:txBody>
      </p:sp>
      <p:sp>
        <p:nvSpPr>
          <p:cNvPr id="7" name="Text 5"/>
          <p:cNvSpPr/>
          <p:nvPr/>
        </p:nvSpPr>
        <p:spPr>
          <a:xfrm>
            <a:off x="220216" y="2770801"/>
            <a:ext cx="6251079" cy="132159"/>
          </a:xfrm>
          <a:prstGeom prst="rect">
            <a:avLst/>
          </a:prstGeom>
          <a:noFill/>
          <a:ln/>
        </p:spPr>
        <p:txBody>
          <a:bodyPr wrap="none" lIns="0" tIns="0" rIns="0" bIns="0" rtlCol="0" anchor="t"/>
          <a:lstStyle/>
          <a:p>
            <a:pPr marL="285739" indent="-285739">
              <a:lnSpc>
                <a:spcPts val="1042"/>
              </a:lnSpc>
              <a:buSzPct val="100000"/>
              <a:buChar char="•"/>
            </a:pPr>
            <a:r>
              <a:rPr lang="en-US" sz="1667" dirty="0">
                <a:solidFill>
                  <a:srgbClr val="1E3063"/>
                </a:solidFill>
                <a:ea typeface="Instrument Sans Medium" pitchFamily="34" charset="-122"/>
                <a:cs typeface="Instrument Sans Medium" pitchFamily="34" charset="-120"/>
              </a:rPr>
              <a:t>Forme disséminée nécessitant un traitement IV spécifique.</a:t>
            </a:r>
            <a:endParaRPr lang="en-US" sz="1667" dirty="0"/>
          </a:p>
        </p:txBody>
      </p:sp>
      <p:sp>
        <p:nvSpPr>
          <p:cNvPr id="8" name="Text 6"/>
          <p:cNvSpPr/>
          <p:nvPr/>
        </p:nvSpPr>
        <p:spPr>
          <a:xfrm>
            <a:off x="175019" y="3085178"/>
            <a:ext cx="6251079" cy="132159"/>
          </a:xfrm>
          <a:prstGeom prst="rect">
            <a:avLst/>
          </a:prstGeom>
          <a:noFill/>
          <a:ln/>
        </p:spPr>
        <p:txBody>
          <a:bodyPr wrap="none" lIns="0" tIns="0" rIns="0" bIns="0" rtlCol="0" anchor="t"/>
          <a:lstStyle/>
          <a:p>
            <a:pPr marL="285739" indent="-285739">
              <a:buSzPct val="100000"/>
              <a:buChar char="•"/>
            </a:pPr>
            <a:r>
              <a:rPr lang="en-US" sz="1667" dirty="0">
                <a:solidFill>
                  <a:srgbClr val="1E3063"/>
                </a:solidFill>
                <a:ea typeface="Instrument Sans Medium" pitchFamily="34" charset="-122"/>
                <a:cs typeface="Instrument Sans Medium" pitchFamily="34" charset="-120"/>
              </a:rPr>
              <a:t>Patient médicalement stable, avec une autonomie suffisante </a:t>
            </a:r>
          </a:p>
          <a:p>
            <a:pPr algn="l">
              <a:buSzPct val="100000"/>
            </a:pPr>
            <a:r>
              <a:rPr lang="en-US" sz="1667" dirty="0">
                <a:solidFill>
                  <a:srgbClr val="1E3063"/>
                </a:solidFill>
                <a:ea typeface="Instrument Sans Medium" pitchFamily="34" charset="-122"/>
                <a:cs typeface="Instrument Sans Medium" pitchFamily="34" charset="-120"/>
              </a:rPr>
              <a:t>        </a:t>
            </a:r>
            <a:r>
              <a:rPr lang="en-US" sz="1667" dirty="0" err="1">
                <a:solidFill>
                  <a:srgbClr val="1E3063"/>
                </a:solidFill>
                <a:ea typeface="Instrument Sans Medium" pitchFamily="34" charset="-122"/>
                <a:cs typeface="Instrument Sans Medium" pitchFamily="34" charset="-120"/>
              </a:rPr>
              <a:t>ou</a:t>
            </a:r>
            <a:r>
              <a:rPr lang="en-US" sz="1667" dirty="0">
                <a:solidFill>
                  <a:srgbClr val="1E3063"/>
                </a:solidFill>
                <a:ea typeface="Instrument Sans Medium" pitchFamily="34" charset="-122"/>
                <a:cs typeface="Instrument Sans Medium" pitchFamily="34" charset="-120"/>
              </a:rPr>
              <a:t> un entourage aidant disponible.</a:t>
            </a:r>
            <a:endParaRPr lang="en-US" sz="1667" dirty="0"/>
          </a:p>
        </p:txBody>
      </p:sp>
      <p:sp>
        <p:nvSpPr>
          <p:cNvPr id="9" name="Text 7"/>
          <p:cNvSpPr/>
          <p:nvPr/>
        </p:nvSpPr>
        <p:spPr>
          <a:xfrm>
            <a:off x="175019" y="3727934"/>
            <a:ext cx="8002143" cy="466708"/>
          </a:xfrm>
          <a:prstGeom prst="rect">
            <a:avLst/>
          </a:prstGeom>
          <a:noFill/>
          <a:ln/>
        </p:spPr>
        <p:txBody>
          <a:bodyPr wrap="none" lIns="0" tIns="0" rIns="0" bIns="0" rtlCol="0" anchor="t"/>
          <a:lstStyle/>
          <a:p>
            <a:pPr marL="285739" indent="-285739">
              <a:buSzPct val="100000"/>
              <a:buChar char="•"/>
            </a:pPr>
            <a:r>
              <a:rPr lang="en-US" sz="1667" dirty="0">
                <a:solidFill>
                  <a:srgbClr val="1E3063"/>
                </a:solidFill>
                <a:ea typeface="Instrument Sans Medium" pitchFamily="34" charset="-122"/>
                <a:cs typeface="Instrument Sans Medium" pitchFamily="34" charset="-120"/>
              </a:rPr>
              <a:t>L'accord du médecin référent (infectiologue, neurologue, </a:t>
            </a:r>
            <a:r>
              <a:rPr lang="en-US" sz="1667" dirty="0" err="1">
                <a:solidFill>
                  <a:srgbClr val="1E3063"/>
                </a:solidFill>
                <a:ea typeface="Instrument Sans Medium" pitchFamily="34" charset="-122"/>
                <a:cs typeface="Instrument Sans Medium" pitchFamily="34" charset="-120"/>
              </a:rPr>
              <a:t>rhumatologue</a:t>
            </a:r>
            <a:r>
              <a:rPr lang="en-US" sz="1667" dirty="0">
                <a:solidFill>
                  <a:srgbClr val="1E3063"/>
                </a:solidFill>
                <a:ea typeface="Instrument Sans Medium" pitchFamily="34" charset="-122"/>
                <a:cs typeface="Instrument Sans Medium" pitchFamily="34" charset="-120"/>
              </a:rPr>
              <a:t> ou interniste) </a:t>
            </a:r>
          </a:p>
          <a:p>
            <a:pPr algn="l">
              <a:buSzPct val="100000"/>
            </a:pPr>
            <a:r>
              <a:rPr lang="en-US" sz="1667" dirty="0">
                <a:solidFill>
                  <a:srgbClr val="1E3063"/>
                </a:solidFill>
                <a:ea typeface="Instrument Sans Medium" pitchFamily="34" charset="-122"/>
                <a:cs typeface="Instrument Sans Medium" pitchFamily="34" charset="-120"/>
              </a:rPr>
              <a:t>        </a:t>
            </a:r>
            <a:r>
              <a:rPr lang="en-US" sz="1667" dirty="0" err="1">
                <a:solidFill>
                  <a:srgbClr val="1E3063"/>
                </a:solidFill>
                <a:ea typeface="Instrument Sans Medium" pitchFamily="34" charset="-122"/>
                <a:cs typeface="Instrument Sans Medium" pitchFamily="34" charset="-120"/>
              </a:rPr>
              <a:t>est</a:t>
            </a:r>
            <a:r>
              <a:rPr lang="en-US" sz="1667" dirty="0">
                <a:solidFill>
                  <a:srgbClr val="1E3063"/>
                </a:solidFill>
                <a:ea typeface="Instrument Sans Medium" pitchFamily="34" charset="-122"/>
                <a:cs typeface="Instrument Sans Medium" pitchFamily="34" charset="-120"/>
              </a:rPr>
              <a:t> indispensable.</a:t>
            </a:r>
            <a:endParaRPr lang="en-US" sz="1667" dirty="0"/>
          </a:p>
        </p:txBody>
      </p:sp>
      <p:pic>
        <p:nvPicPr>
          <p:cNvPr id="10" name="Image 0" descr="preencoded.png"/>
          <p:cNvPicPr>
            <a:picLocks noChangeAspect="1"/>
          </p:cNvPicPr>
          <p:nvPr/>
        </p:nvPicPr>
        <p:blipFill>
          <a:blip r:embed="rId3"/>
          <a:stretch>
            <a:fillRect/>
          </a:stretch>
        </p:blipFill>
        <p:spPr>
          <a:xfrm>
            <a:off x="9001882" y="132074"/>
            <a:ext cx="2694024" cy="4041036"/>
          </a:xfrm>
          <a:prstGeom prst="rect">
            <a:avLst/>
          </a:prstGeom>
        </p:spPr>
      </p:pic>
      <p:sp>
        <p:nvSpPr>
          <p:cNvPr id="11" name="Text 8"/>
          <p:cNvSpPr/>
          <p:nvPr/>
        </p:nvSpPr>
        <p:spPr>
          <a:xfrm>
            <a:off x="6096001" y="4864866"/>
            <a:ext cx="4080213" cy="377128"/>
          </a:xfrm>
          <a:prstGeom prst="rect">
            <a:avLst/>
          </a:prstGeom>
          <a:noFill/>
          <a:ln/>
        </p:spPr>
        <p:txBody>
          <a:bodyPr wrap="none" lIns="0" tIns="0" rIns="0" bIns="0" rtlCol="0" anchor="t"/>
          <a:lstStyle/>
          <a:p>
            <a:pPr>
              <a:lnSpc>
                <a:spcPts val="1000"/>
              </a:lnSpc>
            </a:pPr>
            <a:r>
              <a:rPr lang="en-US" sz="2000" dirty="0">
                <a:solidFill>
                  <a:srgbClr val="091C53"/>
                </a:solidFill>
                <a:ea typeface="Instrument Sans Semi Bold" pitchFamily="34" charset="-122"/>
                <a:cs typeface="Instrument Sans Semi Bold" pitchFamily="34" charset="-120"/>
              </a:rPr>
              <a:t>Traitements Prescrits (Exemples)</a:t>
            </a:r>
            <a:endParaRPr lang="en-US" sz="2000" dirty="0"/>
          </a:p>
        </p:txBody>
      </p:sp>
      <p:sp>
        <p:nvSpPr>
          <p:cNvPr id="13" name="Shape 10"/>
          <p:cNvSpPr/>
          <p:nvPr/>
        </p:nvSpPr>
        <p:spPr>
          <a:xfrm>
            <a:off x="4409184" y="5650414"/>
            <a:ext cx="7363023" cy="354810"/>
          </a:xfrm>
          <a:prstGeom prst="rect">
            <a:avLst/>
          </a:prstGeom>
          <a:solidFill>
            <a:srgbClr val="FFFFFF">
              <a:alpha val="4000"/>
            </a:srgbClr>
          </a:solidFill>
          <a:ln/>
        </p:spPr>
        <p:txBody>
          <a:bodyPr/>
          <a:lstStyle/>
          <a:p>
            <a:endParaRPr lang="fr-BE"/>
          </a:p>
        </p:txBody>
      </p:sp>
      <p:sp>
        <p:nvSpPr>
          <p:cNvPr id="14" name="Text 11"/>
          <p:cNvSpPr/>
          <p:nvPr/>
        </p:nvSpPr>
        <p:spPr>
          <a:xfrm>
            <a:off x="6295366" y="5381443"/>
            <a:ext cx="2105089" cy="567498"/>
          </a:xfrm>
          <a:prstGeom prst="rect">
            <a:avLst/>
          </a:prstGeom>
          <a:noFill/>
          <a:ln/>
        </p:spPr>
        <p:txBody>
          <a:bodyPr wrap="none" lIns="0" tIns="0" rIns="0" bIns="0" rtlCol="0" anchor="t"/>
          <a:lstStyle/>
          <a:p>
            <a:pPr>
              <a:lnSpc>
                <a:spcPts val="1042"/>
              </a:lnSpc>
            </a:pPr>
            <a:r>
              <a:rPr lang="en-US" sz="1500" b="1" dirty="0">
                <a:solidFill>
                  <a:srgbClr val="1E3063"/>
                </a:solidFill>
                <a:ea typeface="Instrument Sans Medium" pitchFamily="34" charset="-122"/>
                <a:cs typeface="Instrument Sans Medium" pitchFamily="34" charset="-120"/>
              </a:rPr>
              <a:t>Antibiotique</a:t>
            </a:r>
            <a:endParaRPr lang="en-US" sz="1500" dirty="0"/>
          </a:p>
        </p:txBody>
      </p:sp>
      <p:sp>
        <p:nvSpPr>
          <p:cNvPr id="15" name="Text 12"/>
          <p:cNvSpPr/>
          <p:nvPr/>
        </p:nvSpPr>
        <p:spPr>
          <a:xfrm>
            <a:off x="8072273" y="5381443"/>
            <a:ext cx="2100923" cy="567498"/>
          </a:xfrm>
          <a:prstGeom prst="rect">
            <a:avLst/>
          </a:prstGeom>
          <a:noFill/>
          <a:ln/>
        </p:spPr>
        <p:txBody>
          <a:bodyPr wrap="none" lIns="0" tIns="0" rIns="0" bIns="0" rtlCol="0" anchor="t"/>
          <a:lstStyle/>
          <a:p>
            <a:pPr>
              <a:lnSpc>
                <a:spcPts val="1042"/>
              </a:lnSpc>
            </a:pPr>
            <a:r>
              <a:rPr lang="en-US" sz="1500" b="1" dirty="0">
                <a:solidFill>
                  <a:srgbClr val="1E3063"/>
                </a:solidFill>
                <a:ea typeface="Instrument Sans Medium" pitchFamily="34" charset="-122"/>
                <a:cs typeface="Instrument Sans Medium" pitchFamily="34" charset="-120"/>
              </a:rPr>
              <a:t>Posologie usuelle</a:t>
            </a:r>
            <a:endParaRPr lang="en-US" sz="1500" dirty="0"/>
          </a:p>
        </p:txBody>
      </p:sp>
      <p:sp>
        <p:nvSpPr>
          <p:cNvPr id="16" name="Text 13"/>
          <p:cNvSpPr/>
          <p:nvPr/>
        </p:nvSpPr>
        <p:spPr>
          <a:xfrm>
            <a:off x="9923069" y="5381443"/>
            <a:ext cx="1772837" cy="567498"/>
          </a:xfrm>
          <a:prstGeom prst="rect">
            <a:avLst/>
          </a:prstGeom>
          <a:noFill/>
          <a:ln/>
        </p:spPr>
        <p:txBody>
          <a:bodyPr wrap="none" lIns="0" tIns="0" rIns="0" bIns="0" rtlCol="0" anchor="t"/>
          <a:lstStyle/>
          <a:p>
            <a:pPr>
              <a:lnSpc>
                <a:spcPts val="1042"/>
              </a:lnSpc>
            </a:pPr>
            <a:r>
              <a:rPr lang="en-US" sz="1500" b="1" dirty="0">
                <a:solidFill>
                  <a:srgbClr val="1E3063"/>
                </a:solidFill>
                <a:ea typeface="Instrument Sans Medium" pitchFamily="34" charset="-122"/>
                <a:cs typeface="Instrument Sans Medium" pitchFamily="34" charset="-120"/>
              </a:rPr>
              <a:t>Durée</a:t>
            </a:r>
            <a:endParaRPr lang="en-US" sz="1500" dirty="0"/>
          </a:p>
        </p:txBody>
      </p:sp>
      <p:sp>
        <p:nvSpPr>
          <p:cNvPr id="17" name="Shape 14"/>
          <p:cNvSpPr/>
          <p:nvPr/>
        </p:nvSpPr>
        <p:spPr>
          <a:xfrm>
            <a:off x="5292565" y="5285979"/>
            <a:ext cx="6783491" cy="1426029"/>
          </a:xfrm>
          <a:prstGeom prst="rect">
            <a:avLst/>
          </a:prstGeom>
          <a:solidFill>
            <a:srgbClr val="000000">
              <a:alpha val="4000"/>
            </a:srgbClr>
          </a:solidFill>
          <a:ln/>
        </p:spPr>
        <p:txBody>
          <a:bodyPr/>
          <a:lstStyle/>
          <a:p>
            <a:endParaRPr lang="fr-BE" sz="2000" dirty="0"/>
          </a:p>
        </p:txBody>
      </p:sp>
      <p:sp>
        <p:nvSpPr>
          <p:cNvPr id="18" name="Text 15"/>
          <p:cNvSpPr/>
          <p:nvPr/>
        </p:nvSpPr>
        <p:spPr>
          <a:xfrm>
            <a:off x="5332473" y="6090644"/>
            <a:ext cx="3060105" cy="824956"/>
          </a:xfrm>
          <a:prstGeom prst="rect">
            <a:avLst/>
          </a:prstGeom>
          <a:noFill/>
          <a:ln/>
        </p:spPr>
        <p:txBody>
          <a:bodyPr wrap="none" lIns="0" tIns="0" rIns="0" bIns="0" rtlCol="0" anchor="t"/>
          <a:lstStyle/>
          <a:p>
            <a:pPr>
              <a:lnSpc>
                <a:spcPts val="1042"/>
              </a:lnSpc>
            </a:pPr>
            <a:r>
              <a:rPr lang="en-US" sz="1500" dirty="0">
                <a:solidFill>
                  <a:srgbClr val="1E3063"/>
                </a:solidFill>
                <a:ea typeface="Instrument Sans Medium" pitchFamily="34" charset="-122"/>
                <a:cs typeface="Instrument Sans Medium" pitchFamily="34" charset="-120"/>
              </a:rPr>
              <a:t>Céftriaxone (Rocephine®)</a:t>
            </a:r>
            <a:endParaRPr lang="en-US" sz="1500" dirty="0"/>
          </a:p>
        </p:txBody>
      </p:sp>
      <p:sp>
        <p:nvSpPr>
          <p:cNvPr id="19" name="Text 16"/>
          <p:cNvSpPr/>
          <p:nvPr/>
        </p:nvSpPr>
        <p:spPr>
          <a:xfrm>
            <a:off x="8060880" y="6090644"/>
            <a:ext cx="2100923" cy="567498"/>
          </a:xfrm>
          <a:prstGeom prst="rect">
            <a:avLst/>
          </a:prstGeom>
          <a:noFill/>
          <a:ln/>
        </p:spPr>
        <p:txBody>
          <a:bodyPr wrap="none" lIns="0" tIns="0" rIns="0" bIns="0" rtlCol="0" anchor="t"/>
          <a:lstStyle/>
          <a:p>
            <a:pPr>
              <a:lnSpc>
                <a:spcPts val="1042"/>
              </a:lnSpc>
            </a:pPr>
            <a:r>
              <a:rPr lang="en-US" sz="1500" dirty="0">
                <a:solidFill>
                  <a:srgbClr val="1E3063"/>
                </a:solidFill>
                <a:ea typeface="Instrument Sans Medium" pitchFamily="34" charset="-122"/>
                <a:cs typeface="Instrument Sans Medium" pitchFamily="34" charset="-120"/>
              </a:rPr>
              <a:t>2 g IV / jour</a:t>
            </a:r>
            <a:endParaRPr lang="en-US" sz="1500" dirty="0"/>
          </a:p>
        </p:txBody>
      </p:sp>
      <p:sp>
        <p:nvSpPr>
          <p:cNvPr id="20" name="Text 17"/>
          <p:cNvSpPr/>
          <p:nvPr/>
        </p:nvSpPr>
        <p:spPr>
          <a:xfrm>
            <a:off x="10321186" y="6063556"/>
            <a:ext cx="1772837" cy="567498"/>
          </a:xfrm>
          <a:prstGeom prst="rect">
            <a:avLst/>
          </a:prstGeom>
          <a:noFill/>
          <a:ln/>
        </p:spPr>
        <p:txBody>
          <a:bodyPr wrap="none" lIns="0" tIns="0" rIns="0" bIns="0" rtlCol="0" anchor="t"/>
          <a:lstStyle/>
          <a:p>
            <a:pPr>
              <a:lnSpc>
                <a:spcPts val="1042"/>
              </a:lnSpc>
            </a:pPr>
            <a:r>
              <a:rPr lang="en-US" sz="1500" dirty="0">
                <a:solidFill>
                  <a:srgbClr val="1E3063"/>
                </a:solidFill>
                <a:ea typeface="Instrument Sans Medium" pitchFamily="34" charset="-122"/>
                <a:cs typeface="Instrument Sans Medium" pitchFamily="34" charset="-120"/>
              </a:rPr>
              <a:t>14 à 21 jours</a:t>
            </a:r>
            <a:endParaRPr lang="en-US" sz="1500" dirty="0"/>
          </a:p>
        </p:txBody>
      </p:sp>
      <p:sp>
        <p:nvSpPr>
          <p:cNvPr id="21" name="Shape 18"/>
          <p:cNvSpPr/>
          <p:nvPr/>
        </p:nvSpPr>
        <p:spPr>
          <a:xfrm>
            <a:off x="4366314" y="5960037"/>
            <a:ext cx="7363023" cy="354810"/>
          </a:xfrm>
          <a:prstGeom prst="rect">
            <a:avLst/>
          </a:prstGeom>
          <a:solidFill>
            <a:srgbClr val="FFFFFF">
              <a:alpha val="4000"/>
            </a:srgbClr>
          </a:solidFill>
          <a:ln/>
        </p:spPr>
        <p:txBody>
          <a:bodyPr/>
          <a:lstStyle/>
          <a:p>
            <a:endParaRPr lang="fr-BE" sz="1500" dirty="0"/>
          </a:p>
        </p:txBody>
      </p:sp>
      <p:sp>
        <p:nvSpPr>
          <p:cNvPr id="22" name="Text 19"/>
          <p:cNvSpPr/>
          <p:nvPr/>
        </p:nvSpPr>
        <p:spPr>
          <a:xfrm>
            <a:off x="5332473" y="5760370"/>
            <a:ext cx="3060105" cy="824956"/>
          </a:xfrm>
          <a:prstGeom prst="rect">
            <a:avLst/>
          </a:prstGeom>
          <a:noFill/>
          <a:ln/>
        </p:spPr>
        <p:txBody>
          <a:bodyPr wrap="none" lIns="0" tIns="0" rIns="0" bIns="0" rtlCol="0" anchor="t"/>
          <a:lstStyle/>
          <a:p>
            <a:pPr>
              <a:lnSpc>
                <a:spcPts val="1042"/>
              </a:lnSpc>
            </a:pPr>
            <a:r>
              <a:rPr lang="en-US" sz="1667" dirty="0">
                <a:solidFill>
                  <a:srgbClr val="1E3063"/>
                </a:solidFill>
                <a:ea typeface="Instrument Sans Medium" pitchFamily="34" charset="-122"/>
                <a:cs typeface="Instrument Sans Medium" pitchFamily="34" charset="-120"/>
              </a:rPr>
              <a:t>Doxycycline per os</a:t>
            </a:r>
            <a:endParaRPr lang="en-US" sz="1667" dirty="0"/>
          </a:p>
        </p:txBody>
      </p:sp>
      <p:sp>
        <p:nvSpPr>
          <p:cNvPr id="23" name="Text 20"/>
          <p:cNvSpPr/>
          <p:nvPr/>
        </p:nvSpPr>
        <p:spPr>
          <a:xfrm>
            <a:off x="8053938" y="5762064"/>
            <a:ext cx="2100923" cy="567498"/>
          </a:xfrm>
          <a:prstGeom prst="rect">
            <a:avLst/>
          </a:prstGeom>
          <a:noFill/>
          <a:ln/>
        </p:spPr>
        <p:txBody>
          <a:bodyPr wrap="none" lIns="0" tIns="0" rIns="0" bIns="0" rtlCol="0" anchor="t"/>
          <a:lstStyle/>
          <a:p>
            <a:pPr>
              <a:lnSpc>
                <a:spcPts val="1042"/>
              </a:lnSpc>
            </a:pPr>
            <a:r>
              <a:rPr lang="en-US" sz="1667" dirty="0">
                <a:solidFill>
                  <a:srgbClr val="1E3063"/>
                </a:solidFill>
                <a:ea typeface="Instrument Sans Medium" pitchFamily="34" charset="-122"/>
                <a:cs typeface="Instrument Sans Medium" pitchFamily="34" charset="-120"/>
              </a:rPr>
              <a:t>200 mg / jour (en relais)</a:t>
            </a:r>
            <a:endParaRPr lang="en-US" sz="1667" dirty="0"/>
          </a:p>
        </p:txBody>
      </p:sp>
      <p:sp>
        <p:nvSpPr>
          <p:cNvPr id="24" name="Text 21"/>
          <p:cNvSpPr/>
          <p:nvPr/>
        </p:nvSpPr>
        <p:spPr>
          <a:xfrm>
            <a:off x="10303218" y="5745879"/>
            <a:ext cx="1772837" cy="567498"/>
          </a:xfrm>
          <a:prstGeom prst="rect">
            <a:avLst/>
          </a:prstGeom>
          <a:noFill/>
          <a:ln/>
        </p:spPr>
        <p:txBody>
          <a:bodyPr wrap="none" lIns="0" tIns="0" rIns="0" bIns="0" rtlCol="0" anchor="t"/>
          <a:lstStyle/>
          <a:p>
            <a:pPr>
              <a:lnSpc>
                <a:spcPts val="1042"/>
              </a:lnSpc>
            </a:pPr>
            <a:r>
              <a:rPr lang="en-US" sz="1667" dirty="0">
                <a:solidFill>
                  <a:srgbClr val="1E3063"/>
                </a:solidFill>
                <a:ea typeface="Instrument Sans Medium" pitchFamily="34" charset="-122"/>
                <a:cs typeface="Instrument Sans Medium" pitchFamily="34" charset="-120"/>
              </a:rPr>
              <a:t>10-14 jours</a:t>
            </a:r>
            <a:endParaRPr lang="en-US" sz="1667" dirty="0"/>
          </a:p>
        </p:txBody>
      </p:sp>
      <p:sp>
        <p:nvSpPr>
          <p:cNvPr id="25" name="Shape 22"/>
          <p:cNvSpPr/>
          <p:nvPr/>
        </p:nvSpPr>
        <p:spPr>
          <a:xfrm>
            <a:off x="5292565" y="4232345"/>
            <a:ext cx="6783491" cy="1048086"/>
          </a:xfrm>
          <a:prstGeom prst="rect">
            <a:avLst/>
          </a:prstGeom>
          <a:solidFill>
            <a:srgbClr val="000000">
              <a:alpha val="4000"/>
            </a:srgbClr>
          </a:solidFill>
          <a:ln/>
        </p:spPr>
        <p:txBody>
          <a:bodyPr/>
          <a:lstStyle/>
          <a:p>
            <a:endParaRPr lang="fr-BE" sz="2000" dirty="0"/>
          </a:p>
        </p:txBody>
      </p:sp>
      <p:sp>
        <p:nvSpPr>
          <p:cNvPr id="26" name="Text 23"/>
          <p:cNvSpPr/>
          <p:nvPr/>
        </p:nvSpPr>
        <p:spPr>
          <a:xfrm>
            <a:off x="5348488" y="6420146"/>
            <a:ext cx="3060105" cy="824956"/>
          </a:xfrm>
          <a:prstGeom prst="rect">
            <a:avLst/>
          </a:prstGeom>
          <a:noFill/>
          <a:ln/>
        </p:spPr>
        <p:txBody>
          <a:bodyPr wrap="none" lIns="0" tIns="0" rIns="0" bIns="0" rtlCol="0" anchor="t"/>
          <a:lstStyle/>
          <a:p>
            <a:pPr>
              <a:lnSpc>
                <a:spcPts val="1042"/>
              </a:lnSpc>
            </a:pPr>
            <a:r>
              <a:rPr lang="en-US" sz="1667" dirty="0">
                <a:solidFill>
                  <a:srgbClr val="1E3063"/>
                </a:solidFill>
                <a:ea typeface="Instrument Sans Medium" pitchFamily="34" charset="-122"/>
                <a:cs typeface="Instrument Sans Medium" pitchFamily="34" charset="-120"/>
              </a:rPr>
              <a:t>Pénicilline G IV</a:t>
            </a:r>
            <a:endParaRPr lang="en-US" sz="1667" dirty="0"/>
          </a:p>
        </p:txBody>
      </p:sp>
      <p:sp>
        <p:nvSpPr>
          <p:cNvPr id="27" name="Text 24"/>
          <p:cNvSpPr/>
          <p:nvPr/>
        </p:nvSpPr>
        <p:spPr>
          <a:xfrm>
            <a:off x="8047826" y="6434739"/>
            <a:ext cx="2100923" cy="567498"/>
          </a:xfrm>
          <a:prstGeom prst="rect">
            <a:avLst/>
          </a:prstGeom>
          <a:noFill/>
          <a:ln/>
        </p:spPr>
        <p:txBody>
          <a:bodyPr wrap="none" lIns="0" tIns="0" rIns="0" bIns="0" rtlCol="0" anchor="t"/>
          <a:lstStyle/>
          <a:p>
            <a:pPr>
              <a:lnSpc>
                <a:spcPts val="1042"/>
              </a:lnSpc>
            </a:pPr>
            <a:r>
              <a:rPr lang="en-US" sz="1667" dirty="0">
                <a:solidFill>
                  <a:srgbClr val="1E3063"/>
                </a:solidFill>
                <a:ea typeface="Instrument Sans Medium" pitchFamily="34" charset="-122"/>
                <a:cs typeface="Instrument Sans Medium" pitchFamily="34" charset="-120"/>
              </a:rPr>
              <a:t>Alternative</a:t>
            </a:r>
            <a:endParaRPr lang="en-US" sz="1667" dirty="0"/>
          </a:p>
        </p:txBody>
      </p:sp>
      <p:sp>
        <p:nvSpPr>
          <p:cNvPr id="28" name="Text 25"/>
          <p:cNvSpPr/>
          <p:nvPr/>
        </p:nvSpPr>
        <p:spPr>
          <a:xfrm>
            <a:off x="10355667" y="6395694"/>
            <a:ext cx="1772837" cy="567498"/>
          </a:xfrm>
          <a:prstGeom prst="rect">
            <a:avLst/>
          </a:prstGeom>
          <a:noFill/>
          <a:ln/>
        </p:spPr>
        <p:txBody>
          <a:bodyPr wrap="none" lIns="0" tIns="0" rIns="0" bIns="0" rtlCol="0" anchor="t"/>
          <a:lstStyle/>
          <a:p>
            <a:pPr>
              <a:lnSpc>
                <a:spcPts val="1042"/>
              </a:lnSpc>
            </a:pPr>
            <a:r>
              <a:rPr lang="en-US" sz="1667" dirty="0">
                <a:solidFill>
                  <a:srgbClr val="1E3063"/>
                </a:solidFill>
                <a:ea typeface="Instrument Sans Medium" pitchFamily="34" charset="-122"/>
                <a:cs typeface="Instrument Sans Medium" pitchFamily="34" charset="-120"/>
              </a:rPr>
              <a:t>Selon évolution</a:t>
            </a:r>
            <a:endParaRPr lang="en-US" sz="1667"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556816"/>
            <a:ext cx="6297018" cy="1033463"/>
          </a:xfrm>
          <a:prstGeom prst="rect">
            <a:avLst/>
          </a:prstGeom>
          <a:noFill/>
          <a:ln/>
        </p:spPr>
        <p:txBody>
          <a:bodyPr wrap="squar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Organisation Pratique des Trajets de Soins</a:t>
            </a:r>
            <a:endParaRPr lang="en-US" sz="3250" dirty="0"/>
          </a:p>
        </p:txBody>
      </p:sp>
      <p:sp>
        <p:nvSpPr>
          <p:cNvPr id="4" name="Shape 1"/>
          <p:cNvSpPr/>
          <p:nvPr/>
        </p:nvSpPr>
        <p:spPr>
          <a:xfrm>
            <a:off x="661492" y="1838325"/>
            <a:ext cx="165298" cy="1581348"/>
          </a:xfrm>
          <a:prstGeom prst="roundRect">
            <a:avLst>
              <a:gd name="adj" fmla="val 90053"/>
            </a:avLst>
          </a:prstGeom>
          <a:solidFill>
            <a:srgbClr val="CEE6FD"/>
          </a:solidFill>
          <a:ln/>
        </p:spPr>
        <p:txBody>
          <a:bodyPr/>
          <a:lstStyle/>
          <a:p>
            <a:endParaRPr lang="fr-BE"/>
          </a:p>
        </p:txBody>
      </p:sp>
      <p:sp>
        <p:nvSpPr>
          <p:cNvPr id="5" name="Text 2"/>
          <p:cNvSpPr/>
          <p:nvPr/>
        </p:nvSpPr>
        <p:spPr>
          <a:xfrm>
            <a:off x="992089" y="2003623"/>
            <a:ext cx="2067421" cy="258465"/>
          </a:xfrm>
          <a:prstGeom prst="rect">
            <a:avLst/>
          </a:prstGeom>
          <a:noFill/>
          <a:ln/>
        </p:spPr>
        <p:txBody>
          <a:bodyPr wrap="none" lIns="0" tIns="0" rIns="0" bIns="0" rtlCol="0" anchor="t"/>
          <a:lstStyle/>
          <a:p>
            <a:pPr>
              <a:lnSpc>
                <a:spcPts val="2000"/>
              </a:lnSpc>
            </a:pPr>
            <a:r>
              <a:rPr lang="en-US" sz="2000" dirty="0">
                <a:solidFill>
                  <a:srgbClr val="1E3063"/>
                </a:solidFill>
                <a:ea typeface="Instrument Sans Semi Bold" pitchFamily="34" charset="-122"/>
                <a:cs typeface="Instrument Sans Semi Bold" pitchFamily="34" charset="-120"/>
              </a:rPr>
              <a:t>Planification Initiale</a:t>
            </a:r>
            <a:endParaRPr lang="en-US" sz="2000" dirty="0"/>
          </a:p>
        </p:txBody>
      </p:sp>
      <p:sp>
        <p:nvSpPr>
          <p:cNvPr id="6" name="Text 3"/>
          <p:cNvSpPr/>
          <p:nvPr/>
        </p:nvSpPr>
        <p:spPr>
          <a:xfrm>
            <a:off x="992088" y="2361307"/>
            <a:ext cx="5966420"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Définir le plan de soins complet en intégrant tous les éléments de surveillance nécessaires selon le type d'infection</a:t>
            </a:r>
            <a:endParaRPr lang="en-US" sz="1667" dirty="0"/>
          </a:p>
        </p:txBody>
      </p:sp>
      <p:sp>
        <p:nvSpPr>
          <p:cNvPr id="7" name="Text 4"/>
          <p:cNvSpPr/>
          <p:nvPr/>
        </p:nvSpPr>
        <p:spPr>
          <a:xfrm>
            <a:off x="992088" y="2989758"/>
            <a:ext cx="5966420"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Anticiper la pose de PICC line ou chambre implantable si durée IV &gt;10-14 jours</a:t>
            </a:r>
            <a:endParaRPr lang="en-US" sz="1667" dirty="0"/>
          </a:p>
        </p:txBody>
      </p:sp>
      <p:sp>
        <p:nvSpPr>
          <p:cNvPr id="8" name="Shape 5"/>
          <p:cNvSpPr/>
          <p:nvPr/>
        </p:nvSpPr>
        <p:spPr>
          <a:xfrm>
            <a:off x="909539" y="3543697"/>
            <a:ext cx="165298" cy="1316732"/>
          </a:xfrm>
          <a:prstGeom prst="roundRect">
            <a:avLst>
              <a:gd name="adj" fmla="val 90053"/>
            </a:avLst>
          </a:prstGeom>
          <a:solidFill>
            <a:srgbClr val="CEE6FD"/>
          </a:solidFill>
          <a:ln/>
        </p:spPr>
        <p:txBody>
          <a:bodyPr/>
          <a:lstStyle/>
          <a:p>
            <a:endParaRPr lang="fr-BE"/>
          </a:p>
        </p:txBody>
      </p:sp>
      <p:sp>
        <p:nvSpPr>
          <p:cNvPr id="9" name="Text 6"/>
          <p:cNvSpPr/>
          <p:nvPr/>
        </p:nvSpPr>
        <p:spPr>
          <a:xfrm>
            <a:off x="1240136" y="3708995"/>
            <a:ext cx="2992239" cy="258465"/>
          </a:xfrm>
          <a:prstGeom prst="rect">
            <a:avLst/>
          </a:prstGeom>
          <a:noFill/>
          <a:ln/>
        </p:spPr>
        <p:txBody>
          <a:bodyPr wrap="none" lIns="0" tIns="0" rIns="0" bIns="0" rtlCol="0" anchor="t"/>
          <a:lstStyle/>
          <a:p>
            <a:pPr>
              <a:lnSpc>
                <a:spcPts val="2000"/>
              </a:lnSpc>
            </a:pPr>
            <a:r>
              <a:rPr lang="en-US" sz="2000" dirty="0">
                <a:solidFill>
                  <a:srgbClr val="1E3063"/>
                </a:solidFill>
                <a:ea typeface="Instrument Sans Semi Bold" pitchFamily="34" charset="-122"/>
                <a:cs typeface="Instrument Sans Semi Bold" pitchFamily="34" charset="-120"/>
              </a:rPr>
              <a:t>Automatisation des Protocoles</a:t>
            </a:r>
            <a:endParaRPr lang="en-US" sz="2000" dirty="0"/>
          </a:p>
        </p:txBody>
      </p:sp>
      <p:sp>
        <p:nvSpPr>
          <p:cNvPr id="10" name="Text 7"/>
          <p:cNvSpPr/>
          <p:nvPr/>
        </p:nvSpPr>
        <p:spPr>
          <a:xfrm>
            <a:off x="1240135" y="4066679"/>
            <a:ext cx="571837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Utiliser des trajectoires types dans Masana pour chaque infection</a:t>
            </a:r>
            <a:endParaRPr lang="en-US" sz="1667" dirty="0"/>
          </a:p>
        </p:txBody>
      </p:sp>
      <p:sp>
        <p:nvSpPr>
          <p:cNvPr id="11" name="Text 8"/>
          <p:cNvSpPr/>
          <p:nvPr/>
        </p:nvSpPr>
        <p:spPr>
          <a:xfrm>
            <a:off x="1240135" y="4430514"/>
            <a:ext cx="5718373"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Programmer les bilans biologiques à dates fixes pour faciliter l'organisation</a:t>
            </a:r>
            <a:endParaRPr lang="en-US" sz="1667" dirty="0"/>
          </a:p>
        </p:txBody>
      </p:sp>
      <p:sp>
        <p:nvSpPr>
          <p:cNvPr id="12" name="Shape 9"/>
          <p:cNvSpPr/>
          <p:nvPr/>
        </p:nvSpPr>
        <p:spPr>
          <a:xfrm>
            <a:off x="1157585" y="4984452"/>
            <a:ext cx="165298" cy="1316732"/>
          </a:xfrm>
          <a:prstGeom prst="roundRect">
            <a:avLst>
              <a:gd name="adj" fmla="val 90053"/>
            </a:avLst>
          </a:prstGeom>
          <a:solidFill>
            <a:srgbClr val="CEE6FD"/>
          </a:solidFill>
          <a:ln/>
        </p:spPr>
        <p:txBody>
          <a:bodyPr/>
          <a:lstStyle/>
          <a:p>
            <a:endParaRPr lang="fr-BE"/>
          </a:p>
        </p:txBody>
      </p:sp>
      <p:sp>
        <p:nvSpPr>
          <p:cNvPr id="13" name="Text 10"/>
          <p:cNvSpPr/>
          <p:nvPr/>
        </p:nvSpPr>
        <p:spPr>
          <a:xfrm>
            <a:off x="1488182" y="5149751"/>
            <a:ext cx="2067421" cy="258465"/>
          </a:xfrm>
          <a:prstGeom prst="rect">
            <a:avLst/>
          </a:prstGeom>
          <a:noFill/>
          <a:ln/>
        </p:spPr>
        <p:txBody>
          <a:bodyPr wrap="none" lIns="0" tIns="0" rIns="0" bIns="0" rtlCol="0" anchor="t"/>
          <a:lstStyle/>
          <a:p>
            <a:pPr>
              <a:lnSpc>
                <a:spcPts val="2000"/>
              </a:lnSpc>
            </a:pPr>
            <a:r>
              <a:rPr lang="en-US" sz="2000" dirty="0">
                <a:solidFill>
                  <a:srgbClr val="1E3063"/>
                </a:solidFill>
                <a:ea typeface="Instrument Sans Semi Bold" pitchFamily="34" charset="-122"/>
                <a:cs typeface="Instrument Sans Semi Bold" pitchFamily="34" charset="-120"/>
              </a:rPr>
              <a:t>Suivi et Adaptation</a:t>
            </a:r>
            <a:endParaRPr lang="en-US" sz="2000" dirty="0"/>
          </a:p>
        </p:txBody>
      </p:sp>
      <p:sp>
        <p:nvSpPr>
          <p:cNvPr id="14" name="Text 11"/>
          <p:cNvSpPr/>
          <p:nvPr/>
        </p:nvSpPr>
        <p:spPr>
          <a:xfrm>
            <a:off x="1488182" y="5507434"/>
            <a:ext cx="5470327"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Ajuster le plan selon l'évolution clinique et biologique</a:t>
            </a:r>
            <a:endParaRPr lang="en-US" sz="1667" dirty="0"/>
          </a:p>
        </p:txBody>
      </p:sp>
      <p:sp>
        <p:nvSpPr>
          <p:cNvPr id="15" name="Text 12"/>
          <p:cNvSpPr/>
          <p:nvPr/>
        </p:nvSpPr>
        <p:spPr>
          <a:xfrm>
            <a:off x="1488182" y="5871269"/>
            <a:ext cx="5470327"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Prévoir le relais oral ou l'arrêt du traitement à la date cible</a:t>
            </a:r>
            <a:endParaRPr lang="en-US" sz="1667"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634728"/>
            <a:ext cx="4134843" cy="516732"/>
          </a:xfrm>
          <a:prstGeom prst="rect">
            <a:avLst/>
          </a:prstGeom>
          <a:noFill/>
          <a:ln/>
        </p:spPr>
        <p:txBody>
          <a:bodyPr wrap="none" lIns="0" tIns="0" rIns="0" bIns="0" rtlCol="0" anchor="t"/>
          <a:lstStyle/>
          <a:p>
            <a:pPr>
              <a:lnSpc>
                <a:spcPts val="4042"/>
              </a:lnSpc>
            </a:pPr>
            <a:r>
              <a:rPr lang="en-US" sz="3667" dirty="0">
                <a:solidFill>
                  <a:srgbClr val="091C53"/>
                </a:solidFill>
                <a:ea typeface="Instrument Sans Semi Bold" pitchFamily="34" charset="-122"/>
                <a:cs typeface="Instrument Sans Semi Bold" pitchFamily="34" charset="-120"/>
              </a:rPr>
              <a:t>Points Clés à </a:t>
            </a:r>
            <a:r>
              <a:rPr lang="en-US" sz="3667" dirty="0" err="1">
                <a:solidFill>
                  <a:srgbClr val="091C53"/>
                </a:solidFill>
                <a:ea typeface="Instrument Sans Semi Bold" pitchFamily="34" charset="-122"/>
                <a:cs typeface="Instrument Sans Semi Bold" pitchFamily="34" charset="-120"/>
              </a:rPr>
              <a:t>Retenir</a:t>
            </a:r>
            <a:endParaRPr lang="en-US" sz="3667" dirty="0"/>
          </a:p>
        </p:txBody>
      </p:sp>
      <p:sp>
        <p:nvSpPr>
          <p:cNvPr id="3" name="Shape 1"/>
          <p:cNvSpPr/>
          <p:nvPr/>
        </p:nvSpPr>
        <p:spPr>
          <a:xfrm>
            <a:off x="661492" y="2482156"/>
            <a:ext cx="372070" cy="372070"/>
          </a:xfrm>
          <a:prstGeom prst="roundRect">
            <a:avLst>
              <a:gd name="adj" fmla="val 40008"/>
            </a:avLst>
          </a:prstGeom>
          <a:solidFill>
            <a:srgbClr val="CEE6FD"/>
          </a:solidFill>
          <a:ln/>
        </p:spPr>
        <p:txBody>
          <a:bodyPr/>
          <a:lstStyle/>
          <a:p>
            <a:endParaRPr lang="fr-BE"/>
          </a:p>
        </p:txBody>
      </p:sp>
      <p:sp>
        <p:nvSpPr>
          <p:cNvPr id="4" name="Text 2"/>
          <p:cNvSpPr/>
          <p:nvPr/>
        </p:nvSpPr>
        <p:spPr>
          <a:xfrm>
            <a:off x="1198861" y="2535833"/>
            <a:ext cx="4793754"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Systématiser la surveillance quotidienne de la température pour toutes les infections traitées en HAD</a:t>
            </a:r>
            <a:endParaRPr lang="en-US" sz="1667" dirty="0"/>
          </a:p>
        </p:txBody>
      </p:sp>
      <p:sp>
        <p:nvSpPr>
          <p:cNvPr id="5" name="Shape 3"/>
          <p:cNvSpPr/>
          <p:nvPr/>
        </p:nvSpPr>
        <p:spPr>
          <a:xfrm>
            <a:off x="6199287" y="2482156"/>
            <a:ext cx="372070" cy="372070"/>
          </a:xfrm>
          <a:prstGeom prst="roundRect">
            <a:avLst>
              <a:gd name="adj" fmla="val 40008"/>
            </a:avLst>
          </a:prstGeom>
          <a:solidFill>
            <a:srgbClr val="CEE6FD"/>
          </a:solidFill>
          <a:ln/>
        </p:spPr>
        <p:txBody>
          <a:bodyPr/>
          <a:lstStyle/>
          <a:p>
            <a:endParaRPr lang="fr-BE"/>
          </a:p>
        </p:txBody>
      </p:sp>
      <p:sp>
        <p:nvSpPr>
          <p:cNvPr id="6" name="Text 4"/>
          <p:cNvSpPr/>
          <p:nvPr/>
        </p:nvSpPr>
        <p:spPr>
          <a:xfrm>
            <a:off x="6736656" y="2535833"/>
            <a:ext cx="4793853" cy="793849"/>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Programmer les bilans biologiques hebdomadaires ou bi-hebdomadaires selon la gravité de l'infection et le potentiel toxique des antibiotiques</a:t>
            </a:r>
            <a:endParaRPr lang="en-US" sz="1667" dirty="0"/>
          </a:p>
        </p:txBody>
      </p:sp>
      <p:sp>
        <p:nvSpPr>
          <p:cNvPr id="7" name="Shape 5"/>
          <p:cNvSpPr/>
          <p:nvPr/>
        </p:nvSpPr>
        <p:spPr>
          <a:xfrm>
            <a:off x="661492" y="3660378"/>
            <a:ext cx="372070" cy="372070"/>
          </a:xfrm>
          <a:prstGeom prst="roundRect">
            <a:avLst>
              <a:gd name="adj" fmla="val 40008"/>
            </a:avLst>
          </a:prstGeom>
          <a:solidFill>
            <a:srgbClr val="CEE6FD"/>
          </a:solidFill>
          <a:ln/>
        </p:spPr>
        <p:txBody>
          <a:bodyPr/>
          <a:lstStyle/>
          <a:p>
            <a:endParaRPr lang="fr-BE"/>
          </a:p>
        </p:txBody>
      </p:sp>
      <p:sp>
        <p:nvSpPr>
          <p:cNvPr id="8" name="Text 6"/>
          <p:cNvSpPr/>
          <p:nvPr/>
        </p:nvSpPr>
        <p:spPr>
          <a:xfrm>
            <a:off x="1198861" y="3714056"/>
            <a:ext cx="4793754"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Planifier les téléconsultations régulières (minimum 1×/semaine pour les traitements IV prolongés)</a:t>
            </a:r>
            <a:endParaRPr lang="en-US" sz="1667" dirty="0"/>
          </a:p>
        </p:txBody>
      </p:sp>
      <p:sp>
        <p:nvSpPr>
          <p:cNvPr id="9" name="Shape 7"/>
          <p:cNvSpPr/>
          <p:nvPr/>
        </p:nvSpPr>
        <p:spPr>
          <a:xfrm>
            <a:off x="6199287" y="3660378"/>
            <a:ext cx="372070" cy="372070"/>
          </a:xfrm>
          <a:prstGeom prst="roundRect">
            <a:avLst>
              <a:gd name="adj" fmla="val 40008"/>
            </a:avLst>
          </a:prstGeom>
          <a:solidFill>
            <a:srgbClr val="CEE6FD"/>
          </a:solidFill>
          <a:ln/>
        </p:spPr>
        <p:txBody>
          <a:bodyPr/>
          <a:lstStyle/>
          <a:p>
            <a:endParaRPr lang="fr-BE"/>
          </a:p>
        </p:txBody>
      </p:sp>
      <p:sp>
        <p:nvSpPr>
          <p:cNvPr id="10" name="Text 8"/>
          <p:cNvSpPr/>
          <p:nvPr/>
        </p:nvSpPr>
        <p:spPr>
          <a:xfrm>
            <a:off x="6736656" y="3714056"/>
            <a:ext cx="4793853" cy="793849"/>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Adapter les protocoles standards aux spécificités de chaque patient tout en respectant les durées recommandées de traitement</a:t>
            </a:r>
            <a:endParaRPr lang="en-US" sz="1667" dirty="0"/>
          </a:p>
        </p:txBody>
      </p:sp>
      <p:sp>
        <p:nvSpPr>
          <p:cNvPr id="11" name="Text 9"/>
          <p:cNvSpPr/>
          <p:nvPr/>
        </p:nvSpPr>
        <p:spPr>
          <a:xfrm>
            <a:off x="661492" y="4693940"/>
            <a:ext cx="10869018"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Ce référentiel vise à harmoniser les pratiques et à sécuriser la prise en charge des infections graves en HAD. Il doit être régulièrement mis à jour selon l'évolution des recommandations.</a:t>
            </a:r>
            <a:endParaRPr lang="en-US" sz="1667"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2000647"/>
            <a:ext cx="6297018" cy="1550194"/>
          </a:xfrm>
          <a:prstGeom prst="rect">
            <a:avLst/>
          </a:prstGeom>
          <a:noFill/>
          <a:ln/>
        </p:spPr>
        <p:txBody>
          <a:bodyPr wrap="squar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Midline vs PICC Line</a:t>
            </a:r>
            <a:endParaRPr lang="en-US" sz="325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58000"/>
          </a:xfrm>
          <a:prstGeom prst="rect">
            <a:avLst/>
          </a:prstGeom>
        </p:spPr>
      </p:pic>
      <p:sp>
        <p:nvSpPr>
          <p:cNvPr id="3" name="Text 0"/>
          <p:cNvSpPr/>
          <p:nvPr/>
        </p:nvSpPr>
        <p:spPr>
          <a:xfrm>
            <a:off x="5233492" y="1186160"/>
            <a:ext cx="6297018" cy="1033463"/>
          </a:xfrm>
          <a:prstGeom prst="rect">
            <a:avLst/>
          </a:prstGeom>
          <a:noFill/>
          <a:ln/>
        </p:spPr>
        <p:txBody>
          <a:bodyPr wrap="squar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Comprendre les Deux Types d'Accès Vasculaires</a:t>
            </a:r>
            <a:endParaRPr lang="en-US" sz="3250" dirty="0"/>
          </a:p>
        </p:txBody>
      </p:sp>
      <p:sp>
        <p:nvSpPr>
          <p:cNvPr id="4" name="Text 1"/>
          <p:cNvSpPr/>
          <p:nvPr/>
        </p:nvSpPr>
        <p:spPr>
          <a:xfrm>
            <a:off x="5233492" y="2632969"/>
            <a:ext cx="2480866" cy="310058"/>
          </a:xfrm>
          <a:prstGeom prst="rect">
            <a:avLst/>
          </a:prstGeom>
          <a:noFill/>
          <a:ln/>
        </p:spPr>
        <p:txBody>
          <a:bodyPr wrap="none" lIns="0" tIns="0" rIns="0" bIns="0" rtlCol="0" anchor="t"/>
          <a:lstStyle/>
          <a:p>
            <a:pPr>
              <a:lnSpc>
                <a:spcPts val="2417"/>
              </a:lnSpc>
            </a:pPr>
            <a:r>
              <a:rPr lang="en-US" sz="2667" dirty="0">
                <a:solidFill>
                  <a:srgbClr val="091C53"/>
                </a:solidFill>
                <a:ea typeface="Instrument Sans Semi Bold" pitchFamily="34" charset="-122"/>
                <a:cs typeface="Instrument Sans Semi Bold" pitchFamily="34" charset="-120"/>
              </a:rPr>
              <a:t>La Midline</a:t>
            </a:r>
            <a:endParaRPr lang="en-US" sz="2667" dirty="0"/>
          </a:p>
        </p:txBody>
      </p:sp>
      <p:sp>
        <p:nvSpPr>
          <p:cNvPr id="5" name="Text 2"/>
          <p:cNvSpPr/>
          <p:nvPr/>
        </p:nvSpPr>
        <p:spPr>
          <a:xfrm>
            <a:off x="5233492" y="3166468"/>
            <a:ext cx="2946797" cy="1323082"/>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Cathéter périphérique de longueur intermédiaire inséré dans une veine périphérique (basilique, céphalique) dont l'extrémité s'arrête avant l'épaule, sans atteindre la circulation centrale.</a:t>
            </a:r>
            <a:endParaRPr lang="en-US" sz="1667" dirty="0"/>
          </a:p>
        </p:txBody>
      </p:sp>
      <p:sp>
        <p:nvSpPr>
          <p:cNvPr id="6" name="Text 3"/>
          <p:cNvSpPr/>
          <p:nvPr/>
        </p:nvSpPr>
        <p:spPr>
          <a:xfrm>
            <a:off x="5233492" y="5194752"/>
            <a:ext cx="2946797"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Longueur typique : 8 à 20 cm</a:t>
            </a:r>
            <a:endParaRPr lang="en-US" sz="1667" dirty="0"/>
          </a:p>
        </p:txBody>
      </p:sp>
      <p:sp>
        <p:nvSpPr>
          <p:cNvPr id="7" name="Text 4"/>
          <p:cNvSpPr/>
          <p:nvPr/>
        </p:nvSpPr>
        <p:spPr>
          <a:xfrm>
            <a:off x="5233492" y="5608197"/>
            <a:ext cx="2946797"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Durée d'utilisation : 5 à 28 jours</a:t>
            </a:r>
            <a:endParaRPr lang="en-US" sz="1667" dirty="0"/>
          </a:p>
        </p:txBody>
      </p:sp>
      <p:sp>
        <p:nvSpPr>
          <p:cNvPr id="8" name="Text 5"/>
          <p:cNvSpPr/>
          <p:nvPr/>
        </p:nvSpPr>
        <p:spPr>
          <a:xfrm>
            <a:off x="8590062" y="2632969"/>
            <a:ext cx="2480866" cy="310058"/>
          </a:xfrm>
          <a:prstGeom prst="rect">
            <a:avLst/>
          </a:prstGeom>
          <a:noFill/>
          <a:ln/>
        </p:spPr>
        <p:txBody>
          <a:bodyPr wrap="none" lIns="0" tIns="0" rIns="0" bIns="0" rtlCol="0" anchor="t"/>
          <a:lstStyle/>
          <a:p>
            <a:pPr>
              <a:lnSpc>
                <a:spcPts val="2417"/>
              </a:lnSpc>
            </a:pPr>
            <a:r>
              <a:rPr lang="en-US" sz="2667" dirty="0">
                <a:solidFill>
                  <a:srgbClr val="091C53"/>
                </a:solidFill>
                <a:ea typeface="Instrument Sans Semi Bold" pitchFamily="34" charset="-122"/>
                <a:cs typeface="Instrument Sans Semi Bold" pitchFamily="34" charset="-120"/>
              </a:rPr>
              <a:t>La PICC Line</a:t>
            </a:r>
            <a:endParaRPr lang="en-US" sz="2667" dirty="0"/>
          </a:p>
        </p:txBody>
      </p:sp>
      <p:sp>
        <p:nvSpPr>
          <p:cNvPr id="9" name="Text 6"/>
          <p:cNvSpPr/>
          <p:nvPr/>
        </p:nvSpPr>
        <p:spPr>
          <a:xfrm>
            <a:off x="8590062" y="3166468"/>
            <a:ext cx="2946797" cy="1323082"/>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Cathéter central à insertion périphérique dont l'extrémité distale atteint la veine cave supérieure, offrant un accès direct à la circulation centrale.</a:t>
            </a:r>
            <a:endParaRPr lang="en-US" sz="1667" dirty="0"/>
          </a:p>
        </p:txBody>
      </p:sp>
      <p:sp>
        <p:nvSpPr>
          <p:cNvPr id="10" name="Text 7"/>
          <p:cNvSpPr/>
          <p:nvPr/>
        </p:nvSpPr>
        <p:spPr>
          <a:xfrm>
            <a:off x="8590062" y="5195540"/>
            <a:ext cx="2946797"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Longueur typique : 40 à 60 cm</a:t>
            </a:r>
            <a:endParaRPr lang="en-US" sz="1667" dirty="0"/>
          </a:p>
        </p:txBody>
      </p:sp>
      <p:sp>
        <p:nvSpPr>
          <p:cNvPr id="11" name="Text 8"/>
          <p:cNvSpPr/>
          <p:nvPr/>
        </p:nvSpPr>
        <p:spPr>
          <a:xfrm>
            <a:off x="8590062" y="5616389"/>
            <a:ext cx="2946797"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Durée d'utilisation : &gt; 28 jours jusqu'à plusieurs mois</a:t>
            </a:r>
            <a:endParaRPr lang="en-US" sz="1667"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080492"/>
            <a:ext cx="9842500" cy="516732"/>
          </a:xfrm>
          <a:prstGeom prst="rect">
            <a:avLst/>
          </a:prstGeom>
          <a:noFill/>
          <a:ln/>
        </p:spPr>
        <p:txBody>
          <a:bodyPr wrap="non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Critères de Sélection : Durée et Type de Traitement</a:t>
            </a:r>
            <a:endParaRPr lang="en-US" sz="3250" dirty="0"/>
          </a:p>
        </p:txBody>
      </p:sp>
      <p:sp>
        <p:nvSpPr>
          <p:cNvPr id="3" name="Shape 1"/>
          <p:cNvSpPr/>
          <p:nvPr/>
        </p:nvSpPr>
        <p:spPr>
          <a:xfrm>
            <a:off x="661492" y="2175967"/>
            <a:ext cx="5351859" cy="3601443"/>
          </a:xfrm>
          <a:prstGeom prst="roundRect">
            <a:avLst>
              <a:gd name="adj" fmla="val 2539"/>
            </a:avLst>
          </a:prstGeom>
          <a:solidFill>
            <a:srgbClr val="FFFFFF"/>
          </a:solidFill>
          <a:ln/>
        </p:spPr>
        <p:txBody>
          <a:bodyPr/>
          <a:lstStyle/>
          <a:p>
            <a:endParaRPr lang="fr-BE"/>
          </a:p>
        </p:txBody>
      </p:sp>
      <p:sp>
        <p:nvSpPr>
          <p:cNvPr id="4" name="Shape 2"/>
          <p:cNvSpPr/>
          <p:nvPr/>
        </p:nvSpPr>
        <p:spPr>
          <a:xfrm>
            <a:off x="661492" y="2156917"/>
            <a:ext cx="5351859" cy="76200"/>
          </a:xfrm>
          <a:prstGeom prst="roundRect">
            <a:avLst>
              <a:gd name="adj" fmla="val 195349"/>
            </a:avLst>
          </a:prstGeom>
          <a:solidFill>
            <a:srgbClr val="84C1FA"/>
          </a:solidFill>
          <a:ln/>
        </p:spPr>
        <p:txBody>
          <a:bodyPr/>
          <a:lstStyle/>
          <a:p>
            <a:endParaRPr lang="fr-BE"/>
          </a:p>
        </p:txBody>
      </p:sp>
      <p:sp>
        <p:nvSpPr>
          <p:cNvPr id="5" name="Shape 3"/>
          <p:cNvSpPr/>
          <p:nvPr/>
        </p:nvSpPr>
        <p:spPr>
          <a:xfrm>
            <a:off x="3089375" y="1927920"/>
            <a:ext cx="496094" cy="496094"/>
          </a:xfrm>
          <a:prstGeom prst="roundRect">
            <a:avLst>
              <a:gd name="adj" fmla="val 153600"/>
            </a:avLst>
          </a:prstGeom>
          <a:solidFill>
            <a:srgbClr val="84C1FA"/>
          </a:solidFill>
          <a:ln/>
        </p:spPr>
        <p:txBody>
          <a:bodyPr/>
          <a:lstStyle/>
          <a:p>
            <a:endParaRPr lang="fr-BE"/>
          </a:p>
        </p:txBody>
      </p:sp>
      <p:sp>
        <p:nvSpPr>
          <p:cNvPr id="6" name="Text 4"/>
          <p:cNvSpPr/>
          <p:nvPr/>
        </p:nvSpPr>
        <p:spPr>
          <a:xfrm>
            <a:off x="3238203" y="2051943"/>
            <a:ext cx="198438" cy="248047"/>
          </a:xfrm>
          <a:prstGeom prst="rect">
            <a:avLst/>
          </a:prstGeom>
          <a:noFill/>
          <a:ln/>
        </p:spPr>
        <p:txBody>
          <a:bodyPr wrap="none" lIns="0" tIns="0" rIns="0" bIns="0" rtlCol="0" anchor="t"/>
          <a:lstStyle/>
          <a:p>
            <a:pPr>
              <a:lnSpc>
                <a:spcPts val="2500"/>
              </a:lnSpc>
            </a:pPr>
            <a:r>
              <a:rPr lang="en-US" sz="1542" dirty="0">
                <a:solidFill>
                  <a:srgbClr val="000000"/>
                </a:solidFill>
                <a:ea typeface="Instrument Sans Semi Bold" pitchFamily="34" charset="-122"/>
                <a:cs typeface="Instrument Sans Semi Bold" pitchFamily="34" charset="-120"/>
              </a:rPr>
              <a:t>1</a:t>
            </a:r>
            <a:endParaRPr lang="en-US" sz="1542" dirty="0"/>
          </a:p>
        </p:txBody>
      </p:sp>
      <p:sp>
        <p:nvSpPr>
          <p:cNvPr id="7" name="Text 5"/>
          <p:cNvSpPr/>
          <p:nvPr/>
        </p:nvSpPr>
        <p:spPr>
          <a:xfrm>
            <a:off x="845840" y="2589411"/>
            <a:ext cx="2067421" cy="258465"/>
          </a:xfrm>
          <a:prstGeom prst="rect">
            <a:avLst/>
          </a:prstGeom>
          <a:noFill/>
          <a:ln/>
        </p:spPr>
        <p:txBody>
          <a:bodyPr wrap="none" lIns="0" tIns="0" rIns="0" bIns="0" rtlCol="0" anchor="t"/>
          <a:lstStyle/>
          <a:p>
            <a:pPr>
              <a:lnSpc>
                <a:spcPts val="2000"/>
              </a:lnSpc>
            </a:pPr>
            <a:r>
              <a:rPr lang="en-US" sz="2667" u="sng" dirty="0">
                <a:solidFill>
                  <a:srgbClr val="1E3063"/>
                </a:solidFill>
                <a:ea typeface="Instrument Sans Semi Bold" pitchFamily="34" charset="-122"/>
                <a:cs typeface="Instrument Sans Semi Bold" pitchFamily="34" charset="-120"/>
              </a:rPr>
              <a:t>Durée du Traitement</a:t>
            </a:r>
            <a:endParaRPr lang="en-US" sz="2667" u="sng" dirty="0"/>
          </a:p>
        </p:txBody>
      </p:sp>
      <p:sp>
        <p:nvSpPr>
          <p:cNvPr id="8" name="Text 6"/>
          <p:cNvSpPr/>
          <p:nvPr/>
        </p:nvSpPr>
        <p:spPr>
          <a:xfrm>
            <a:off x="845840" y="2947094"/>
            <a:ext cx="4983163"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Midline :</a:t>
            </a:r>
            <a:r>
              <a:rPr lang="en-US" sz="1667" dirty="0">
                <a:solidFill>
                  <a:srgbClr val="1E3063"/>
                </a:solidFill>
                <a:ea typeface="Instrument Sans Medium" pitchFamily="34" charset="-122"/>
                <a:cs typeface="Instrument Sans Medium" pitchFamily="34" charset="-120"/>
              </a:rPr>
              <a:t> Traitement court à intermédiaire (5-28 jours)</a:t>
            </a:r>
            <a:endParaRPr lang="en-US" sz="1667" dirty="0"/>
          </a:p>
        </p:txBody>
      </p:sp>
      <p:sp>
        <p:nvSpPr>
          <p:cNvPr id="9" name="Text 7"/>
          <p:cNvSpPr/>
          <p:nvPr/>
        </p:nvSpPr>
        <p:spPr>
          <a:xfrm>
            <a:off x="845840" y="3310930"/>
            <a:ext cx="4983163"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PICC Line :</a:t>
            </a:r>
            <a:r>
              <a:rPr lang="en-US" sz="1667" dirty="0">
                <a:solidFill>
                  <a:srgbClr val="1E3063"/>
                </a:solidFill>
                <a:ea typeface="Instrument Sans Medium" pitchFamily="34" charset="-122"/>
                <a:cs typeface="Instrument Sans Medium" pitchFamily="34" charset="-120"/>
              </a:rPr>
              <a:t> Traitement prolongé (&gt;28 jours à plusieurs mois)</a:t>
            </a:r>
            <a:endParaRPr lang="en-US" sz="1667" dirty="0"/>
          </a:p>
        </p:txBody>
      </p:sp>
      <p:sp>
        <p:nvSpPr>
          <p:cNvPr id="10" name="Text 8"/>
          <p:cNvSpPr/>
          <p:nvPr/>
        </p:nvSpPr>
        <p:spPr>
          <a:xfrm>
            <a:off x="845840" y="3674765"/>
            <a:ext cx="4983163" cy="529233"/>
          </a:xfrm>
          <a:prstGeom prst="rect">
            <a:avLst/>
          </a:prstGeom>
          <a:noFill/>
          <a:ln/>
        </p:spPr>
        <p:txBody>
          <a:bodyPr wrap="square" lIns="0" tIns="0" rIns="0" bIns="0" rtlCol="0" anchor="t"/>
          <a:lstStyle/>
          <a:p>
            <a:pPr>
              <a:lnSpc>
                <a:spcPts val="2083"/>
              </a:lnSpc>
            </a:pPr>
            <a:r>
              <a:rPr lang="en-US" sz="1500" dirty="0">
                <a:solidFill>
                  <a:srgbClr val="1E3063"/>
                </a:solidFill>
                <a:ea typeface="Instrument Sans Medium" pitchFamily="34" charset="-122"/>
                <a:cs typeface="Instrument Sans Medium" pitchFamily="34" charset="-120"/>
              </a:rPr>
              <a:t>Pour un patient nécessitant une antibiothérapie de 3 semaines, une Midline sera généralement suffisante.</a:t>
            </a:r>
            <a:endParaRPr lang="en-US" sz="1500" dirty="0"/>
          </a:p>
        </p:txBody>
      </p:sp>
      <p:sp>
        <p:nvSpPr>
          <p:cNvPr id="11" name="Shape 9"/>
          <p:cNvSpPr/>
          <p:nvPr/>
        </p:nvSpPr>
        <p:spPr>
          <a:xfrm>
            <a:off x="6178650" y="2175967"/>
            <a:ext cx="5351859" cy="3601443"/>
          </a:xfrm>
          <a:prstGeom prst="roundRect">
            <a:avLst>
              <a:gd name="adj" fmla="val 2539"/>
            </a:avLst>
          </a:prstGeom>
          <a:solidFill>
            <a:srgbClr val="FFFFFF"/>
          </a:solidFill>
          <a:ln/>
        </p:spPr>
        <p:txBody>
          <a:bodyPr/>
          <a:lstStyle/>
          <a:p>
            <a:endParaRPr lang="fr-BE"/>
          </a:p>
        </p:txBody>
      </p:sp>
      <p:sp>
        <p:nvSpPr>
          <p:cNvPr id="12" name="Shape 10"/>
          <p:cNvSpPr/>
          <p:nvPr/>
        </p:nvSpPr>
        <p:spPr>
          <a:xfrm>
            <a:off x="6178650" y="2156917"/>
            <a:ext cx="5351859" cy="76200"/>
          </a:xfrm>
          <a:prstGeom prst="roundRect">
            <a:avLst>
              <a:gd name="adj" fmla="val 195349"/>
            </a:avLst>
          </a:prstGeom>
          <a:solidFill>
            <a:srgbClr val="84C1FA"/>
          </a:solidFill>
          <a:ln/>
        </p:spPr>
        <p:txBody>
          <a:bodyPr/>
          <a:lstStyle/>
          <a:p>
            <a:endParaRPr lang="fr-BE"/>
          </a:p>
        </p:txBody>
      </p:sp>
      <p:sp>
        <p:nvSpPr>
          <p:cNvPr id="13" name="Shape 11"/>
          <p:cNvSpPr/>
          <p:nvPr/>
        </p:nvSpPr>
        <p:spPr>
          <a:xfrm>
            <a:off x="8606532" y="1927920"/>
            <a:ext cx="496094" cy="496094"/>
          </a:xfrm>
          <a:prstGeom prst="roundRect">
            <a:avLst>
              <a:gd name="adj" fmla="val 153600"/>
            </a:avLst>
          </a:prstGeom>
          <a:solidFill>
            <a:srgbClr val="84C1FA"/>
          </a:solidFill>
          <a:ln/>
        </p:spPr>
        <p:txBody>
          <a:bodyPr/>
          <a:lstStyle/>
          <a:p>
            <a:endParaRPr lang="fr-BE"/>
          </a:p>
        </p:txBody>
      </p:sp>
      <p:sp>
        <p:nvSpPr>
          <p:cNvPr id="14" name="Text 12"/>
          <p:cNvSpPr/>
          <p:nvPr/>
        </p:nvSpPr>
        <p:spPr>
          <a:xfrm>
            <a:off x="8755360" y="2051943"/>
            <a:ext cx="198438" cy="248047"/>
          </a:xfrm>
          <a:prstGeom prst="rect">
            <a:avLst/>
          </a:prstGeom>
          <a:noFill/>
          <a:ln/>
        </p:spPr>
        <p:txBody>
          <a:bodyPr wrap="none" lIns="0" tIns="0" rIns="0" bIns="0" rtlCol="0" anchor="t"/>
          <a:lstStyle/>
          <a:p>
            <a:pPr>
              <a:lnSpc>
                <a:spcPts val="2500"/>
              </a:lnSpc>
            </a:pPr>
            <a:r>
              <a:rPr lang="en-US" sz="1542" dirty="0">
                <a:solidFill>
                  <a:srgbClr val="000000"/>
                </a:solidFill>
                <a:ea typeface="Instrument Sans Semi Bold" pitchFamily="34" charset="-122"/>
                <a:cs typeface="Instrument Sans Semi Bold" pitchFamily="34" charset="-120"/>
              </a:rPr>
              <a:t>2</a:t>
            </a:r>
            <a:endParaRPr lang="en-US" sz="1542" dirty="0"/>
          </a:p>
        </p:txBody>
      </p:sp>
      <p:sp>
        <p:nvSpPr>
          <p:cNvPr id="15" name="Text 13"/>
          <p:cNvSpPr/>
          <p:nvPr/>
        </p:nvSpPr>
        <p:spPr>
          <a:xfrm>
            <a:off x="6362998" y="2589411"/>
            <a:ext cx="2137469" cy="258465"/>
          </a:xfrm>
          <a:prstGeom prst="rect">
            <a:avLst/>
          </a:prstGeom>
          <a:noFill/>
          <a:ln/>
        </p:spPr>
        <p:txBody>
          <a:bodyPr wrap="none" lIns="0" tIns="0" rIns="0" bIns="0" rtlCol="0" anchor="t"/>
          <a:lstStyle/>
          <a:p>
            <a:pPr>
              <a:lnSpc>
                <a:spcPts val="2000"/>
              </a:lnSpc>
            </a:pPr>
            <a:r>
              <a:rPr lang="en-US" sz="2667" u="sng" dirty="0">
                <a:solidFill>
                  <a:srgbClr val="1E3063"/>
                </a:solidFill>
                <a:ea typeface="Instrument Sans Semi Bold" pitchFamily="34" charset="-122"/>
                <a:cs typeface="Instrument Sans Semi Bold" pitchFamily="34" charset="-120"/>
              </a:rPr>
              <a:t>Type de Médicaments</a:t>
            </a:r>
            <a:endParaRPr lang="en-US" sz="2667" u="sng" dirty="0"/>
          </a:p>
        </p:txBody>
      </p:sp>
      <p:sp>
        <p:nvSpPr>
          <p:cNvPr id="16" name="Text 14"/>
          <p:cNvSpPr/>
          <p:nvPr/>
        </p:nvSpPr>
        <p:spPr>
          <a:xfrm>
            <a:off x="6362998" y="2947094"/>
            <a:ext cx="4983163"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Midline :</a:t>
            </a:r>
            <a:r>
              <a:rPr lang="en-US" sz="1667" dirty="0">
                <a:solidFill>
                  <a:srgbClr val="1E3063"/>
                </a:solidFill>
                <a:ea typeface="Instrument Sans Medium" pitchFamily="34" charset="-122"/>
                <a:cs typeface="Instrument Sans Medium" pitchFamily="34" charset="-120"/>
              </a:rPr>
              <a:t> Solutions non irritantes/non vésicantes</a:t>
            </a:r>
            <a:endParaRPr lang="en-US" sz="1667" dirty="0"/>
          </a:p>
        </p:txBody>
      </p:sp>
      <p:sp>
        <p:nvSpPr>
          <p:cNvPr id="17" name="Text 15"/>
          <p:cNvSpPr/>
          <p:nvPr/>
        </p:nvSpPr>
        <p:spPr>
          <a:xfrm>
            <a:off x="6362998" y="3310930"/>
            <a:ext cx="4983163" cy="264617"/>
          </a:xfrm>
          <a:prstGeom prst="rect">
            <a:avLst/>
          </a:prstGeom>
          <a:noFill/>
          <a:ln/>
        </p:spPr>
        <p:txBody>
          <a:bodyPr wrap="none" lIns="0" tIns="0" rIns="0" bIns="0" rtlCol="0" anchor="t"/>
          <a:lstStyle/>
          <a:p>
            <a:pPr marL="285739" indent="-285739">
              <a:lnSpc>
                <a:spcPts val="2083"/>
              </a:lnSpc>
              <a:buSzPct val="100000"/>
              <a:buChar char="•"/>
            </a:pPr>
            <a:r>
              <a:rPr lang="en-US" sz="1500" dirty="0">
                <a:solidFill>
                  <a:srgbClr val="1E3063"/>
                </a:solidFill>
                <a:ea typeface="Instrument Sans Medium" pitchFamily="34" charset="-122"/>
                <a:cs typeface="Instrument Sans Medium" pitchFamily="34" charset="-120"/>
              </a:rPr>
              <a:t>Antibiotiques standards</a:t>
            </a:r>
            <a:endParaRPr lang="en-US" sz="1500" dirty="0"/>
          </a:p>
        </p:txBody>
      </p:sp>
      <p:sp>
        <p:nvSpPr>
          <p:cNvPr id="18" name="Text 16"/>
          <p:cNvSpPr/>
          <p:nvPr/>
        </p:nvSpPr>
        <p:spPr>
          <a:xfrm>
            <a:off x="6362998" y="3633391"/>
            <a:ext cx="4983163" cy="264617"/>
          </a:xfrm>
          <a:prstGeom prst="rect">
            <a:avLst/>
          </a:prstGeom>
          <a:noFill/>
          <a:ln/>
        </p:spPr>
        <p:txBody>
          <a:bodyPr wrap="none" lIns="0" tIns="0" rIns="0" bIns="0" rtlCol="0" anchor="t"/>
          <a:lstStyle/>
          <a:p>
            <a:pPr marL="285739" indent="-285739">
              <a:lnSpc>
                <a:spcPts val="2083"/>
              </a:lnSpc>
              <a:buSzPct val="100000"/>
              <a:buChar char="•"/>
            </a:pPr>
            <a:r>
              <a:rPr lang="en-US" sz="1500" dirty="0">
                <a:solidFill>
                  <a:srgbClr val="1E3063"/>
                </a:solidFill>
                <a:ea typeface="Instrument Sans Medium" pitchFamily="34" charset="-122"/>
                <a:cs typeface="Instrument Sans Medium" pitchFamily="34" charset="-120"/>
              </a:rPr>
              <a:t>Hydratation</a:t>
            </a:r>
            <a:endParaRPr lang="en-US" sz="1500" dirty="0"/>
          </a:p>
        </p:txBody>
      </p:sp>
      <p:sp>
        <p:nvSpPr>
          <p:cNvPr id="19" name="Text 17"/>
          <p:cNvSpPr/>
          <p:nvPr/>
        </p:nvSpPr>
        <p:spPr>
          <a:xfrm>
            <a:off x="6362998" y="3955852"/>
            <a:ext cx="4983163" cy="264617"/>
          </a:xfrm>
          <a:prstGeom prst="rect">
            <a:avLst/>
          </a:prstGeom>
          <a:noFill/>
          <a:ln/>
        </p:spPr>
        <p:txBody>
          <a:bodyPr wrap="none" lIns="0" tIns="0" rIns="0" bIns="0" rtlCol="0" anchor="t"/>
          <a:lstStyle/>
          <a:p>
            <a:pPr marL="285739" indent="-285739">
              <a:lnSpc>
                <a:spcPts val="2083"/>
              </a:lnSpc>
              <a:buSzPct val="100000"/>
              <a:buChar char="•"/>
            </a:pPr>
            <a:r>
              <a:rPr lang="en-US" sz="1500" dirty="0">
                <a:solidFill>
                  <a:srgbClr val="1E3063"/>
                </a:solidFill>
                <a:ea typeface="Instrument Sans Medium" pitchFamily="34" charset="-122"/>
                <a:cs typeface="Instrument Sans Medium" pitchFamily="34" charset="-120"/>
              </a:rPr>
              <a:t>Analgésiques</a:t>
            </a:r>
            <a:endParaRPr lang="en-US" sz="1500" dirty="0"/>
          </a:p>
        </p:txBody>
      </p:sp>
      <p:sp>
        <p:nvSpPr>
          <p:cNvPr id="20" name="Text 18"/>
          <p:cNvSpPr/>
          <p:nvPr/>
        </p:nvSpPr>
        <p:spPr>
          <a:xfrm>
            <a:off x="6362998" y="4319687"/>
            <a:ext cx="4983163" cy="264617"/>
          </a:xfrm>
          <a:prstGeom prst="rect">
            <a:avLst/>
          </a:prstGeom>
          <a:noFill/>
          <a:ln/>
        </p:spPr>
        <p:txBody>
          <a:bodyPr wrap="none" lIns="0" tIns="0" rIns="0" bIns="0" rtlCol="0" anchor="t"/>
          <a:lstStyle/>
          <a:p>
            <a:pPr>
              <a:lnSpc>
                <a:spcPts val="2083"/>
              </a:lnSpc>
            </a:pPr>
            <a:r>
              <a:rPr lang="en-US" sz="1667" b="1" dirty="0">
                <a:solidFill>
                  <a:srgbClr val="1E3063"/>
                </a:solidFill>
                <a:ea typeface="Instrument Sans Medium" pitchFamily="34" charset="-122"/>
                <a:cs typeface="Instrument Sans Medium" pitchFamily="34" charset="-120"/>
              </a:rPr>
              <a:t>PICC Line :</a:t>
            </a:r>
            <a:r>
              <a:rPr lang="en-US" sz="1667" dirty="0">
                <a:solidFill>
                  <a:srgbClr val="1E3063"/>
                </a:solidFill>
                <a:ea typeface="Instrument Sans Medium" pitchFamily="34" charset="-122"/>
                <a:cs typeface="Instrument Sans Medium" pitchFamily="34" charset="-120"/>
              </a:rPr>
              <a:t> Solutions irritantes/vésicantes</a:t>
            </a:r>
            <a:endParaRPr lang="en-US" sz="1667" dirty="0"/>
          </a:p>
        </p:txBody>
      </p:sp>
      <p:sp>
        <p:nvSpPr>
          <p:cNvPr id="21" name="Text 19"/>
          <p:cNvSpPr/>
          <p:nvPr/>
        </p:nvSpPr>
        <p:spPr>
          <a:xfrm>
            <a:off x="6362998" y="4683522"/>
            <a:ext cx="4983163" cy="264617"/>
          </a:xfrm>
          <a:prstGeom prst="rect">
            <a:avLst/>
          </a:prstGeom>
          <a:noFill/>
          <a:ln/>
        </p:spPr>
        <p:txBody>
          <a:bodyPr wrap="none" lIns="0" tIns="0" rIns="0" bIns="0" rtlCol="0" anchor="t"/>
          <a:lstStyle/>
          <a:p>
            <a:pPr marL="285739" indent="-285739">
              <a:lnSpc>
                <a:spcPts val="2083"/>
              </a:lnSpc>
              <a:buSzPct val="100000"/>
              <a:buChar char="•"/>
            </a:pPr>
            <a:r>
              <a:rPr lang="en-US" sz="1500" dirty="0">
                <a:solidFill>
                  <a:srgbClr val="1E3063"/>
                </a:solidFill>
                <a:ea typeface="Instrument Sans Medium" pitchFamily="34" charset="-122"/>
                <a:cs typeface="Instrument Sans Medium" pitchFamily="34" charset="-120"/>
              </a:rPr>
              <a:t>Chimiothérapie</a:t>
            </a:r>
            <a:endParaRPr lang="en-US" sz="1500" dirty="0"/>
          </a:p>
        </p:txBody>
      </p:sp>
      <p:sp>
        <p:nvSpPr>
          <p:cNvPr id="22" name="Text 20"/>
          <p:cNvSpPr/>
          <p:nvPr/>
        </p:nvSpPr>
        <p:spPr>
          <a:xfrm>
            <a:off x="6362998" y="5005982"/>
            <a:ext cx="4983163" cy="264617"/>
          </a:xfrm>
          <a:prstGeom prst="rect">
            <a:avLst/>
          </a:prstGeom>
          <a:noFill/>
          <a:ln/>
        </p:spPr>
        <p:txBody>
          <a:bodyPr wrap="none" lIns="0" tIns="0" rIns="0" bIns="0" rtlCol="0" anchor="t"/>
          <a:lstStyle/>
          <a:p>
            <a:pPr marL="285739" indent="-285739">
              <a:lnSpc>
                <a:spcPts val="2083"/>
              </a:lnSpc>
              <a:buSzPct val="100000"/>
              <a:buChar char="•"/>
            </a:pPr>
            <a:r>
              <a:rPr lang="en-US" sz="1500" dirty="0">
                <a:solidFill>
                  <a:srgbClr val="1E3063"/>
                </a:solidFill>
                <a:ea typeface="Instrument Sans Medium" pitchFamily="34" charset="-122"/>
                <a:cs typeface="Instrument Sans Medium" pitchFamily="34" charset="-120"/>
              </a:rPr>
              <a:t>Nutrition parentérale</a:t>
            </a:r>
            <a:endParaRPr lang="en-US" sz="1500" dirty="0"/>
          </a:p>
        </p:txBody>
      </p:sp>
      <p:sp>
        <p:nvSpPr>
          <p:cNvPr id="23" name="Text 21"/>
          <p:cNvSpPr/>
          <p:nvPr/>
        </p:nvSpPr>
        <p:spPr>
          <a:xfrm>
            <a:off x="6362998" y="5328443"/>
            <a:ext cx="4983163" cy="264617"/>
          </a:xfrm>
          <a:prstGeom prst="rect">
            <a:avLst/>
          </a:prstGeom>
          <a:noFill/>
          <a:ln/>
        </p:spPr>
        <p:txBody>
          <a:bodyPr wrap="none" lIns="0" tIns="0" rIns="0" bIns="0" rtlCol="0" anchor="t"/>
          <a:lstStyle/>
          <a:p>
            <a:pPr marL="285739" indent="-285739">
              <a:lnSpc>
                <a:spcPts val="2083"/>
              </a:lnSpc>
              <a:buSzPct val="100000"/>
              <a:buChar char="•"/>
            </a:pPr>
            <a:r>
              <a:rPr lang="en-US" sz="1500" dirty="0">
                <a:solidFill>
                  <a:srgbClr val="1E3063"/>
                </a:solidFill>
                <a:ea typeface="Instrument Sans Medium" pitchFamily="34" charset="-122"/>
                <a:cs typeface="Instrument Sans Medium" pitchFamily="34" charset="-120"/>
              </a:rPr>
              <a:t>Solutions hyperosmolaires (&gt;900 mOsm/L)</a:t>
            </a:r>
            <a:endParaRPr lang="en-US" sz="15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980678"/>
            <a:ext cx="4580235" cy="516732"/>
          </a:xfrm>
          <a:prstGeom prst="rect">
            <a:avLst/>
          </a:prstGeom>
          <a:noFill/>
          <a:ln/>
        </p:spPr>
        <p:txBody>
          <a:bodyPr wrap="non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Anatomie et Placement</a:t>
            </a:r>
            <a:endParaRPr lang="en-US" sz="3250" dirty="0"/>
          </a:p>
        </p:txBody>
      </p:sp>
      <p:sp>
        <p:nvSpPr>
          <p:cNvPr id="4" name="Shape 1"/>
          <p:cNvSpPr/>
          <p:nvPr/>
        </p:nvSpPr>
        <p:spPr>
          <a:xfrm>
            <a:off x="661492" y="1745456"/>
            <a:ext cx="6297018" cy="1983283"/>
          </a:xfrm>
          <a:prstGeom prst="roundRect">
            <a:avLst>
              <a:gd name="adj" fmla="val 7506"/>
            </a:avLst>
          </a:prstGeom>
          <a:solidFill>
            <a:srgbClr val="FFFFFF"/>
          </a:solidFill>
          <a:ln w="22860">
            <a:solidFill>
              <a:srgbClr val="B4CCE3"/>
            </a:solidFill>
            <a:prstDash val="solid"/>
          </a:ln>
        </p:spPr>
        <p:txBody>
          <a:bodyPr/>
          <a:lstStyle/>
          <a:p>
            <a:endParaRPr lang="fr-BE"/>
          </a:p>
        </p:txBody>
      </p:sp>
      <p:sp>
        <p:nvSpPr>
          <p:cNvPr id="5" name="Text 2"/>
          <p:cNvSpPr/>
          <p:nvPr/>
        </p:nvSpPr>
        <p:spPr>
          <a:xfrm>
            <a:off x="845840" y="1929805"/>
            <a:ext cx="2067421"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Midline</a:t>
            </a:r>
            <a:endParaRPr lang="en-US" sz="2333" dirty="0"/>
          </a:p>
        </p:txBody>
      </p:sp>
      <p:sp>
        <p:nvSpPr>
          <p:cNvPr id="6" name="Text 3"/>
          <p:cNvSpPr/>
          <p:nvPr/>
        </p:nvSpPr>
        <p:spPr>
          <a:xfrm>
            <a:off x="845840" y="2287489"/>
            <a:ext cx="5928320"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Insertion dans une veine périphérique du bras (basilique, céphalique ou médiane)</a:t>
            </a:r>
            <a:endParaRPr lang="en-US" sz="1667" dirty="0"/>
          </a:p>
        </p:txBody>
      </p:sp>
      <p:sp>
        <p:nvSpPr>
          <p:cNvPr id="7" name="Text 4"/>
          <p:cNvSpPr/>
          <p:nvPr/>
        </p:nvSpPr>
        <p:spPr>
          <a:xfrm>
            <a:off x="845840" y="2915940"/>
            <a:ext cx="5928320"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L'extrémité s'arrête avant la jonction axillaire, restant en périphérie</a:t>
            </a:r>
            <a:endParaRPr lang="en-US" sz="1667" dirty="0"/>
          </a:p>
        </p:txBody>
      </p:sp>
      <p:sp>
        <p:nvSpPr>
          <p:cNvPr id="8" name="Text 5"/>
          <p:cNvSpPr/>
          <p:nvPr/>
        </p:nvSpPr>
        <p:spPr>
          <a:xfrm>
            <a:off x="845840" y="3279775"/>
            <a:ext cx="5928320"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Ne permet pas de mesurer la pression veineuse centrale</a:t>
            </a:r>
            <a:endParaRPr lang="en-US" sz="1667" dirty="0"/>
          </a:p>
        </p:txBody>
      </p:sp>
      <p:sp>
        <p:nvSpPr>
          <p:cNvPr id="9" name="Shape 6"/>
          <p:cNvSpPr/>
          <p:nvPr/>
        </p:nvSpPr>
        <p:spPr>
          <a:xfrm>
            <a:off x="661492" y="3894039"/>
            <a:ext cx="6297018" cy="1983283"/>
          </a:xfrm>
          <a:prstGeom prst="roundRect">
            <a:avLst>
              <a:gd name="adj" fmla="val 7506"/>
            </a:avLst>
          </a:prstGeom>
          <a:solidFill>
            <a:srgbClr val="FFFFFF"/>
          </a:solidFill>
          <a:ln w="22860">
            <a:solidFill>
              <a:srgbClr val="B4CCE3"/>
            </a:solidFill>
            <a:prstDash val="solid"/>
          </a:ln>
        </p:spPr>
        <p:txBody>
          <a:bodyPr/>
          <a:lstStyle/>
          <a:p>
            <a:endParaRPr lang="fr-BE"/>
          </a:p>
        </p:txBody>
      </p:sp>
      <p:sp>
        <p:nvSpPr>
          <p:cNvPr id="10" name="Text 7"/>
          <p:cNvSpPr/>
          <p:nvPr/>
        </p:nvSpPr>
        <p:spPr>
          <a:xfrm>
            <a:off x="845840" y="4078387"/>
            <a:ext cx="2067421"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PICC Line</a:t>
            </a:r>
            <a:endParaRPr lang="en-US" sz="2333" dirty="0"/>
          </a:p>
        </p:txBody>
      </p:sp>
      <p:sp>
        <p:nvSpPr>
          <p:cNvPr id="11" name="Text 8"/>
          <p:cNvSpPr/>
          <p:nvPr/>
        </p:nvSpPr>
        <p:spPr>
          <a:xfrm>
            <a:off x="845840" y="4436070"/>
            <a:ext cx="5928320"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Insertion identique mais progression jusqu'à la veine cave supérieure</a:t>
            </a:r>
            <a:endParaRPr lang="en-US" sz="1667" dirty="0"/>
          </a:p>
        </p:txBody>
      </p:sp>
      <p:sp>
        <p:nvSpPr>
          <p:cNvPr id="12" name="Text 9"/>
          <p:cNvSpPr/>
          <p:nvPr/>
        </p:nvSpPr>
        <p:spPr>
          <a:xfrm>
            <a:off x="845840" y="4799906"/>
            <a:ext cx="5928320"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Position centrale permettant un débit plus élevé et une dilution rapide des médicaments</a:t>
            </a:r>
            <a:endParaRPr lang="en-US" sz="1667" dirty="0"/>
          </a:p>
        </p:txBody>
      </p:sp>
      <p:sp>
        <p:nvSpPr>
          <p:cNvPr id="13" name="Text 10"/>
          <p:cNvSpPr/>
          <p:nvPr/>
        </p:nvSpPr>
        <p:spPr>
          <a:xfrm>
            <a:off x="845840" y="5428357"/>
            <a:ext cx="5928320"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Nécessite une confirmation radiologique après insertion</a:t>
            </a:r>
            <a:endParaRPr lang="en-US" sz="1667"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593453"/>
            <a:ext cx="5858073" cy="516732"/>
          </a:xfrm>
          <a:prstGeom prst="rect">
            <a:avLst/>
          </a:prstGeom>
          <a:noFill/>
          <a:ln/>
        </p:spPr>
        <p:txBody>
          <a:bodyPr wrap="none" lIns="0" tIns="0" rIns="0" bIns="0" rtlCol="0" anchor="t"/>
          <a:lstStyle/>
          <a:p>
            <a:pPr>
              <a:lnSpc>
                <a:spcPts val="4042"/>
              </a:lnSpc>
            </a:pPr>
            <a:r>
              <a:rPr lang="en-US" sz="3667" b="1" dirty="0">
                <a:solidFill>
                  <a:srgbClr val="443728"/>
                </a:solidFill>
                <a:ea typeface="Crimson Pro Bold" pitchFamily="34" charset="-122"/>
                <a:cs typeface="Crimson Pro Bold" pitchFamily="34" charset="-120"/>
              </a:rPr>
              <a:t>Parties Contractantes et Contexte</a:t>
            </a:r>
            <a:endParaRPr lang="en-US" sz="3667" dirty="0"/>
          </a:p>
        </p:txBody>
      </p:sp>
      <p:sp>
        <p:nvSpPr>
          <p:cNvPr id="3" name="Text 1"/>
          <p:cNvSpPr/>
          <p:nvPr/>
        </p:nvSpPr>
        <p:spPr>
          <a:xfrm>
            <a:off x="661492" y="2523530"/>
            <a:ext cx="2480866" cy="310058"/>
          </a:xfrm>
          <a:prstGeom prst="rect">
            <a:avLst/>
          </a:prstGeom>
          <a:noFill/>
          <a:ln/>
        </p:spPr>
        <p:txBody>
          <a:bodyPr wrap="none" lIns="0" tIns="0" rIns="0" bIns="0" rtlCol="0" anchor="t"/>
          <a:lstStyle/>
          <a:p>
            <a:pPr>
              <a:lnSpc>
                <a:spcPts val="2417"/>
              </a:lnSpc>
            </a:pPr>
            <a:r>
              <a:rPr lang="en-US" sz="2667" b="1" dirty="0">
                <a:solidFill>
                  <a:srgbClr val="443728"/>
                </a:solidFill>
                <a:ea typeface="Crimson Pro Bold" pitchFamily="34" charset="-122"/>
                <a:cs typeface="Crimson Pro Bold" pitchFamily="34" charset="-120"/>
              </a:rPr>
              <a:t>VIVALIA SCRL</a:t>
            </a:r>
            <a:endParaRPr lang="en-US" sz="2667" dirty="0"/>
          </a:p>
        </p:txBody>
      </p:sp>
      <p:sp>
        <p:nvSpPr>
          <p:cNvPr id="4" name="Text 2"/>
          <p:cNvSpPr/>
          <p:nvPr/>
        </p:nvSpPr>
        <p:spPr>
          <a:xfrm>
            <a:off x="661492" y="2998887"/>
            <a:ext cx="5232797" cy="264617"/>
          </a:xfrm>
          <a:prstGeom prst="rect">
            <a:avLst/>
          </a:prstGeom>
          <a:noFill/>
          <a:ln/>
        </p:spPr>
        <p:txBody>
          <a:bodyPr wrap="none" lIns="0" tIns="0" rIns="0" bIns="0" rtlCol="0" anchor="t"/>
          <a:lstStyle/>
          <a:p>
            <a:pPr marL="285739" indent="-285739">
              <a:lnSpc>
                <a:spcPts val="2083"/>
              </a:lnSpc>
              <a:buSzPct val="100000"/>
              <a:buChar char="•"/>
            </a:pPr>
            <a:r>
              <a:rPr lang="en-US" sz="2000" dirty="0">
                <a:solidFill>
                  <a:srgbClr val="443728"/>
                </a:solidFill>
                <a:ea typeface="Open Sans" pitchFamily="34" charset="-122"/>
                <a:cs typeface="Open Sans" pitchFamily="34" charset="-120"/>
              </a:rPr>
              <a:t>Siège social : 6600 Bastogne, Chaussée de Houffalize, 1</a:t>
            </a:r>
            <a:endParaRPr lang="en-US" sz="2000" dirty="0"/>
          </a:p>
        </p:txBody>
      </p:sp>
      <p:sp>
        <p:nvSpPr>
          <p:cNvPr id="5" name="Text 3"/>
          <p:cNvSpPr/>
          <p:nvPr/>
        </p:nvSpPr>
        <p:spPr>
          <a:xfrm>
            <a:off x="661492" y="3321347"/>
            <a:ext cx="5232797" cy="264617"/>
          </a:xfrm>
          <a:prstGeom prst="rect">
            <a:avLst/>
          </a:prstGeom>
          <a:noFill/>
          <a:ln/>
        </p:spPr>
        <p:txBody>
          <a:bodyPr wrap="none" lIns="0" tIns="0" rIns="0" bIns="0" rtlCol="0" anchor="t"/>
          <a:lstStyle/>
          <a:p>
            <a:pPr marL="285739" indent="-285739">
              <a:lnSpc>
                <a:spcPts val="2083"/>
              </a:lnSpc>
              <a:buSzPct val="100000"/>
              <a:buChar char="•"/>
            </a:pPr>
            <a:r>
              <a:rPr lang="en-US" sz="2000" dirty="0">
                <a:solidFill>
                  <a:srgbClr val="443728"/>
                </a:solidFill>
                <a:ea typeface="Open Sans" pitchFamily="34" charset="-122"/>
                <a:cs typeface="Open Sans" pitchFamily="34" charset="-120"/>
              </a:rPr>
              <a:t>BCE : 0214.567.166</a:t>
            </a:r>
            <a:endParaRPr lang="en-US" sz="2000" dirty="0"/>
          </a:p>
        </p:txBody>
      </p:sp>
      <p:sp>
        <p:nvSpPr>
          <p:cNvPr id="6" name="Text 4"/>
          <p:cNvSpPr/>
          <p:nvPr/>
        </p:nvSpPr>
        <p:spPr>
          <a:xfrm>
            <a:off x="661492" y="3643809"/>
            <a:ext cx="5232797" cy="529233"/>
          </a:xfrm>
          <a:prstGeom prst="rect">
            <a:avLst/>
          </a:prstGeom>
          <a:noFill/>
          <a:ln/>
        </p:spPr>
        <p:txBody>
          <a:bodyPr wrap="square" lIns="0" tIns="0" rIns="0" bIns="0" rtlCol="0" anchor="t"/>
          <a:lstStyle/>
          <a:p>
            <a:pPr marL="285739" indent="-285739">
              <a:lnSpc>
                <a:spcPts val="2083"/>
              </a:lnSpc>
              <a:buSzPct val="100000"/>
              <a:buChar char="•"/>
            </a:pPr>
            <a:r>
              <a:rPr lang="en-US" sz="2000" dirty="0">
                <a:solidFill>
                  <a:srgbClr val="443728"/>
                </a:solidFill>
                <a:ea typeface="Open Sans" pitchFamily="34" charset="-122"/>
                <a:cs typeface="Open Sans" pitchFamily="34" charset="-120"/>
              </a:rPr>
              <a:t>Gestionnaire de l'Hôpital de Marche, Centre Hospitalier du Centre Ardenne, Cliniques du Sud Luxembourg</a:t>
            </a:r>
            <a:endParaRPr lang="en-US" sz="2000" dirty="0"/>
          </a:p>
        </p:txBody>
      </p:sp>
      <p:sp>
        <p:nvSpPr>
          <p:cNvPr id="7" name="Text 5"/>
          <p:cNvSpPr/>
          <p:nvPr/>
        </p:nvSpPr>
        <p:spPr>
          <a:xfrm>
            <a:off x="661492" y="5288709"/>
            <a:ext cx="5232797" cy="793849"/>
          </a:xfrm>
          <a:prstGeom prst="rect">
            <a:avLst/>
          </a:prstGeom>
          <a:noFill/>
          <a:ln/>
        </p:spPr>
        <p:txBody>
          <a:bodyPr wrap="square" lIns="0" tIns="0" rIns="0" bIns="0" rtlCol="0" anchor="t"/>
          <a:lstStyle/>
          <a:p>
            <a:pPr>
              <a:lnSpc>
                <a:spcPts val="2083"/>
              </a:lnSpc>
            </a:pPr>
            <a:r>
              <a:rPr lang="en-US" sz="2000" b="1" dirty="0">
                <a:solidFill>
                  <a:srgbClr val="443728"/>
                </a:solidFill>
                <a:ea typeface="Open Sans" pitchFamily="34" charset="-122"/>
                <a:cs typeface="Open Sans" pitchFamily="34" charset="-120"/>
              </a:rPr>
              <a:t>Représentée par :</a:t>
            </a:r>
            <a:r>
              <a:rPr lang="en-US" sz="2000" dirty="0">
                <a:solidFill>
                  <a:srgbClr val="443728"/>
                </a:solidFill>
                <a:ea typeface="Open Sans" pitchFamily="34" charset="-122"/>
                <a:cs typeface="Open Sans" pitchFamily="34" charset="-120"/>
              </a:rPr>
              <a:t> Pascal Mertens (Directeur général), Bénédicte Leroy (Directrice des soins infirmiers), Alexandre Hebert (Directeur général aux Affaires médicales)</a:t>
            </a:r>
            <a:endParaRPr lang="en-US" sz="2000" dirty="0"/>
          </a:p>
        </p:txBody>
      </p:sp>
      <p:sp>
        <p:nvSpPr>
          <p:cNvPr id="8" name="Text 6"/>
          <p:cNvSpPr/>
          <p:nvPr/>
        </p:nvSpPr>
        <p:spPr>
          <a:xfrm>
            <a:off x="6795674" y="2523530"/>
            <a:ext cx="2480866" cy="310058"/>
          </a:xfrm>
          <a:prstGeom prst="rect">
            <a:avLst/>
          </a:prstGeom>
          <a:noFill/>
          <a:ln/>
        </p:spPr>
        <p:txBody>
          <a:bodyPr wrap="none" lIns="0" tIns="0" rIns="0" bIns="0" rtlCol="0" anchor="t"/>
          <a:lstStyle/>
          <a:p>
            <a:pPr>
              <a:lnSpc>
                <a:spcPts val="2417"/>
              </a:lnSpc>
            </a:pPr>
            <a:r>
              <a:rPr lang="en-US" sz="2667" b="1" dirty="0">
                <a:solidFill>
                  <a:srgbClr val="443728"/>
                </a:solidFill>
                <a:ea typeface="Crimson Pro Bold" pitchFamily="34" charset="-122"/>
                <a:cs typeface="Crimson Pro Bold" pitchFamily="34" charset="-120"/>
              </a:rPr>
              <a:t>L'Infirmier</a:t>
            </a:r>
            <a:endParaRPr lang="en-US" sz="2667" dirty="0"/>
          </a:p>
        </p:txBody>
      </p:sp>
      <p:sp>
        <p:nvSpPr>
          <p:cNvPr id="9" name="Text 7"/>
          <p:cNvSpPr/>
          <p:nvPr/>
        </p:nvSpPr>
        <p:spPr>
          <a:xfrm>
            <a:off x="6795673" y="2998887"/>
            <a:ext cx="5232797" cy="529233"/>
          </a:xfrm>
          <a:prstGeom prst="rect">
            <a:avLst/>
          </a:prstGeom>
          <a:noFill/>
          <a:ln/>
        </p:spPr>
        <p:txBody>
          <a:bodyPr wrap="square" lIns="0" tIns="0" rIns="0" bIns="0" rtlCol="0" anchor="t"/>
          <a:lstStyle/>
          <a:p>
            <a:pPr>
              <a:lnSpc>
                <a:spcPts val="2083"/>
              </a:lnSpc>
            </a:pPr>
            <a:r>
              <a:rPr lang="en-US" sz="2000" dirty="0">
                <a:solidFill>
                  <a:srgbClr val="443728"/>
                </a:solidFill>
                <a:ea typeface="Open Sans" pitchFamily="34" charset="-122"/>
                <a:cs typeface="Open Sans" pitchFamily="34" charset="-120"/>
              </a:rPr>
              <a:t>Prestataire infirmier opérant au domicile du patient, qu'il s'agisse d'un indépendant ou d'un centre de soins à domicile (ASD, CSD).</a:t>
            </a:r>
            <a:endParaRPr lang="en-US" sz="2000" dirty="0"/>
          </a:p>
        </p:txBody>
      </p:sp>
      <p:sp>
        <p:nvSpPr>
          <p:cNvPr id="10" name="Text 8"/>
          <p:cNvSpPr/>
          <p:nvPr/>
        </p:nvSpPr>
        <p:spPr>
          <a:xfrm>
            <a:off x="6787480" y="5288709"/>
            <a:ext cx="5232797" cy="1058466"/>
          </a:xfrm>
          <a:prstGeom prst="rect">
            <a:avLst/>
          </a:prstGeom>
          <a:noFill/>
          <a:ln/>
        </p:spPr>
        <p:txBody>
          <a:bodyPr wrap="square" lIns="0" tIns="0" rIns="0" bIns="0" rtlCol="0" anchor="t"/>
          <a:lstStyle/>
          <a:p>
            <a:pPr>
              <a:lnSpc>
                <a:spcPts val="2083"/>
              </a:lnSpc>
            </a:pPr>
            <a:r>
              <a:rPr lang="en-US" sz="2000" b="1" dirty="0">
                <a:solidFill>
                  <a:srgbClr val="443728"/>
                </a:solidFill>
                <a:ea typeface="Open Sans" pitchFamily="34" charset="-122"/>
                <a:cs typeface="Open Sans" pitchFamily="34" charset="-120"/>
              </a:rPr>
              <a:t>Objectif :</a:t>
            </a:r>
            <a:r>
              <a:rPr lang="en-US" sz="2000" dirty="0">
                <a:solidFill>
                  <a:srgbClr val="443728"/>
                </a:solidFill>
                <a:ea typeface="Open Sans" pitchFamily="34" charset="-122"/>
                <a:cs typeface="Open Sans" pitchFamily="34" charset="-120"/>
              </a:rPr>
              <a:t> Permettre aux patients de bénéficier d'un traitement antibiotique intraveineux ambulatoire administré par cathéter central ou périphérique, nécessitant des prestations techniques spécifiques à domicile.</a:t>
            </a:r>
            <a:endParaRPr lang="en-US" sz="2000" dirty="0"/>
          </a:p>
        </p:txBody>
      </p:sp>
    </p:spTree>
    <p:extLst>
      <p:ext uri="{BB962C8B-B14F-4D97-AF65-F5344CB8AC3E}">
        <p14:creationId xmlns:p14="http://schemas.microsoft.com/office/powerpoint/2010/main" val="2292810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692077"/>
            <a:ext cx="4930775" cy="516732"/>
          </a:xfrm>
          <a:prstGeom prst="rect">
            <a:avLst/>
          </a:prstGeom>
          <a:noFill/>
          <a:ln/>
        </p:spPr>
        <p:txBody>
          <a:bodyPr wrap="non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Risques et Complications</a:t>
            </a:r>
            <a:endParaRPr lang="en-US" sz="3250" dirty="0"/>
          </a:p>
        </p:txBody>
      </p:sp>
      <p:sp>
        <p:nvSpPr>
          <p:cNvPr id="3" name="Shape 1"/>
          <p:cNvSpPr/>
          <p:nvPr/>
        </p:nvSpPr>
        <p:spPr>
          <a:xfrm>
            <a:off x="661492" y="2539504"/>
            <a:ext cx="372070" cy="372070"/>
          </a:xfrm>
          <a:prstGeom prst="roundRect">
            <a:avLst>
              <a:gd name="adj" fmla="val 40008"/>
            </a:avLst>
          </a:prstGeom>
          <a:solidFill>
            <a:srgbClr val="CEE6FD"/>
          </a:solidFill>
          <a:ln/>
        </p:spPr>
        <p:txBody>
          <a:bodyPr/>
          <a:lstStyle/>
          <a:p>
            <a:endParaRPr lang="fr-BE"/>
          </a:p>
        </p:txBody>
      </p:sp>
      <p:sp>
        <p:nvSpPr>
          <p:cNvPr id="4" name="Text 2"/>
          <p:cNvSpPr/>
          <p:nvPr/>
        </p:nvSpPr>
        <p:spPr>
          <a:xfrm>
            <a:off x="1198860" y="2596357"/>
            <a:ext cx="2763441" cy="258465"/>
          </a:xfrm>
          <a:prstGeom prst="rect">
            <a:avLst/>
          </a:prstGeom>
          <a:noFill/>
          <a:ln/>
        </p:spPr>
        <p:txBody>
          <a:bodyPr wrap="none" lIns="0" tIns="0" rIns="0" bIns="0" rtlCol="0" anchor="t"/>
          <a:lstStyle/>
          <a:p>
            <a:pPr>
              <a:lnSpc>
                <a:spcPts val="2000"/>
              </a:lnSpc>
            </a:pPr>
            <a:r>
              <a:rPr lang="en-US" sz="2667" dirty="0">
                <a:solidFill>
                  <a:srgbClr val="1E3063"/>
                </a:solidFill>
                <a:ea typeface="Instrument Sans Semi Bold" pitchFamily="34" charset="-122"/>
                <a:cs typeface="Instrument Sans Semi Bold" pitchFamily="34" charset="-120"/>
              </a:rPr>
              <a:t>Risques associés à la Midline</a:t>
            </a:r>
            <a:endParaRPr lang="en-US" sz="2667" dirty="0"/>
          </a:p>
        </p:txBody>
      </p:sp>
      <p:sp>
        <p:nvSpPr>
          <p:cNvPr id="5" name="Text 3"/>
          <p:cNvSpPr/>
          <p:nvPr/>
        </p:nvSpPr>
        <p:spPr>
          <a:xfrm>
            <a:off x="1198861" y="2954040"/>
            <a:ext cx="479375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Risque d'infection localisée modéré</a:t>
            </a:r>
            <a:endParaRPr lang="en-US" sz="1667" dirty="0"/>
          </a:p>
        </p:txBody>
      </p:sp>
      <p:sp>
        <p:nvSpPr>
          <p:cNvPr id="6" name="Text 4"/>
          <p:cNvSpPr/>
          <p:nvPr/>
        </p:nvSpPr>
        <p:spPr>
          <a:xfrm>
            <a:off x="1198861" y="3276501"/>
            <a:ext cx="479375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Phlébite mécanique possible</a:t>
            </a:r>
            <a:endParaRPr lang="en-US" sz="1667" dirty="0"/>
          </a:p>
        </p:txBody>
      </p:sp>
      <p:sp>
        <p:nvSpPr>
          <p:cNvPr id="7" name="Text 5"/>
          <p:cNvSpPr/>
          <p:nvPr/>
        </p:nvSpPr>
        <p:spPr>
          <a:xfrm>
            <a:off x="1198861" y="3598962"/>
            <a:ext cx="479375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Extravasation limitée aux tissus périphériques</a:t>
            </a:r>
            <a:endParaRPr lang="en-US" sz="1667" dirty="0"/>
          </a:p>
        </p:txBody>
      </p:sp>
      <p:sp>
        <p:nvSpPr>
          <p:cNvPr id="8" name="Text 6"/>
          <p:cNvSpPr/>
          <p:nvPr/>
        </p:nvSpPr>
        <p:spPr>
          <a:xfrm>
            <a:off x="1198861" y="3921422"/>
            <a:ext cx="4793754"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Thrombose veineuse périphérique (moins grave)</a:t>
            </a:r>
            <a:endParaRPr lang="en-US" sz="1667" dirty="0"/>
          </a:p>
        </p:txBody>
      </p:sp>
      <p:sp>
        <p:nvSpPr>
          <p:cNvPr id="9" name="Shape 7"/>
          <p:cNvSpPr/>
          <p:nvPr/>
        </p:nvSpPr>
        <p:spPr>
          <a:xfrm>
            <a:off x="6199287" y="2539504"/>
            <a:ext cx="372070" cy="372070"/>
          </a:xfrm>
          <a:prstGeom prst="roundRect">
            <a:avLst>
              <a:gd name="adj" fmla="val 40008"/>
            </a:avLst>
          </a:prstGeom>
          <a:solidFill>
            <a:srgbClr val="CEE6FD"/>
          </a:solidFill>
          <a:ln/>
        </p:spPr>
        <p:txBody>
          <a:bodyPr/>
          <a:lstStyle/>
          <a:p>
            <a:endParaRPr lang="fr-BE"/>
          </a:p>
        </p:txBody>
      </p:sp>
      <p:sp>
        <p:nvSpPr>
          <p:cNvPr id="10" name="Text 8"/>
          <p:cNvSpPr/>
          <p:nvPr/>
        </p:nvSpPr>
        <p:spPr>
          <a:xfrm>
            <a:off x="6736656" y="2596357"/>
            <a:ext cx="2997597" cy="258465"/>
          </a:xfrm>
          <a:prstGeom prst="rect">
            <a:avLst/>
          </a:prstGeom>
          <a:noFill/>
          <a:ln/>
        </p:spPr>
        <p:txBody>
          <a:bodyPr wrap="none" lIns="0" tIns="0" rIns="0" bIns="0" rtlCol="0" anchor="t"/>
          <a:lstStyle/>
          <a:p>
            <a:pPr>
              <a:lnSpc>
                <a:spcPts val="2000"/>
              </a:lnSpc>
            </a:pPr>
            <a:r>
              <a:rPr lang="en-US" sz="2667" dirty="0">
                <a:solidFill>
                  <a:srgbClr val="1E3063"/>
                </a:solidFill>
                <a:ea typeface="Instrument Sans Semi Bold" pitchFamily="34" charset="-122"/>
                <a:cs typeface="Instrument Sans Semi Bold" pitchFamily="34" charset="-120"/>
              </a:rPr>
              <a:t>Risques associés à la PICC Line</a:t>
            </a:r>
            <a:endParaRPr lang="en-US" sz="2667" dirty="0"/>
          </a:p>
        </p:txBody>
      </p:sp>
      <p:sp>
        <p:nvSpPr>
          <p:cNvPr id="11" name="Text 9"/>
          <p:cNvSpPr/>
          <p:nvPr/>
        </p:nvSpPr>
        <p:spPr>
          <a:xfrm>
            <a:off x="6736656" y="2954040"/>
            <a:ext cx="479385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Risque d'infection systémique plus élevé</a:t>
            </a:r>
            <a:endParaRPr lang="en-US" sz="1667" dirty="0"/>
          </a:p>
        </p:txBody>
      </p:sp>
      <p:sp>
        <p:nvSpPr>
          <p:cNvPr id="12" name="Text 10"/>
          <p:cNvSpPr/>
          <p:nvPr/>
        </p:nvSpPr>
        <p:spPr>
          <a:xfrm>
            <a:off x="6736656" y="3276501"/>
            <a:ext cx="479385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Thrombose veineuse profonde (TVP)</a:t>
            </a:r>
            <a:endParaRPr lang="en-US" sz="1667" dirty="0"/>
          </a:p>
        </p:txBody>
      </p:sp>
      <p:sp>
        <p:nvSpPr>
          <p:cNvPr id="13" name="Text 11"/>
          <p:cNvSpPr/>
          <p:nvPr/>
        </p:nvSpPr>
        <p:spPr>
          <a:xfrm>
            <a:off x="6736656" y="3598962"/>
            <a:ext cx="4793853"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Complications lors de l'insertion (pneumothorax, malposition)</a:t>
            </a:r>
            <a:endParaRPr lang="en-US" sz="1667" dirty="0"/>
          </a:p>
        </p:txBody>
      </p:sp>
      <p:sp>
        <p:nvSpPr>
          <p:cNvPr id="14" name="Text 12"/>
          <p:cNvSpPr/>
          <p:nvPr/>
        </p:nvSpPr>
        <p:spPr>
          <a:xfrm>
            <a:off x="6736656" y="4186039"/>
            <a:ext cx="4793853"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Syndrome de Pinch-off possible (compression entre clavicule et première côte)</a:t>
            </a:r>
            <a:endParaRPr lang="en-US" sz="1667" dirty="0"/>
          </a:p>
        </p:txBody>
      </p:sp>
      <p:sp>
        <p:nvSpPr>
          <p:cNvPr id="15" name="Text 13"/>
          <p:cNvSpPr/>
          <p:nvPr/>
        </p:nvSpPr>
        <p:spPr>
          <a:xfrm>
            <a:off x="661492" y="4901307"/>
            <a:ext cx="10869018" cy="264617"/>
          </a:xfrm>
          <a:prstGeom prst="rect">
            <a:avLst/>
          </a:prstGeom>
          <a:noFill/>
          <a:ln/>
        </p:spPr>
        <p:txBody>
          <a:bodyPr wrap="non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La balance bénéfice-risque doit être évaluée pour chaque patient en fonction de son état vasculaire et du risque infectieux.</a:t>
            </a:r>
            <a:endParaRPr lang="en-US" sz="1667"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5418" y="443707"/>
            <a:ext cx="4726980" cy="504230"/>
          </a:xfrm>
          <a:prstGeom prst="rect">
            <a:avLst/>
          </a:prstGeom>
          <a:noFill/>
          <a:ln/>
        </p:spPr>
        <p:txBody>
          <a:bodyPr wrap="none" lIns="0" tIns="0" rIns="0" bIns="0" rtlCol="0" anchor="t"/>
          <a:lstStyle/>
          <a:p>
            <a:pPr>
              <a:lnSpc>
                <a:spcPts val="3958"/>
              </a:lnSpc>
            </a:pPr>
            <a:r>
              <a:rPr lang="en-US" sz="3167" dirty="0">
                <a:solidFill>
                  <a:srgbClr val="091C53"/>
                </a:solidFill>
                <a:ea typeface="Instrument Sans Semi Bold" pitchFamily="34" charset="-122"/>
                <a:cs typeface="Instrument Sans Semi Bold" pitchFamily="34" charset="-120"/>
              </a:rPr>
              <a:t>Insertion et Maintenance</a:t>
            </a:r>
            <a:endParaRPr lang="en-US" sz="3167" dirty="0"/>
          </a:p>
        </p:txBody>
      </p:sp>
      <p:pic>
        <p:nvPicPr>
          <p:cNvPr id="3" name="Image 0" descr="preencoded.png"/>
          <p:cNvPicPr>
            <a:picLocks noChangeAspect="1"/>
          </p:cNvPicPr>
          <p:nvPr/>
        </p:nvPicPr>
        <p:blipFill>
          <a:blip r:embed="rId3"/>
          <a:stretch>
            <a:fillRect/>
          </a:stretch>
        </p:blipFill>
        <p:spPr>
          <a:xfrm>
            <a:off x="645418" y="1371402"/>
            <a:ext cx="5253732" cy="3927078"/>
          </a:xfrm>
          <a:prstGeom prst="rect">
            <a:avLst/>
          </a:prstGeom>
        </p:spPr>
      </p:pic>
      <p:sp>
        <p:nvSpPr>
          <p:cNvPr id="4" name="Text 1"/>
          <p:cNvSpPr/>
          <p:nvPr/>
        </p:nvSpPr>
        <p:spPr>
          <a:xfrm>
            <a:off x="6299201" y="1351261"/>
            <a:ext cx="3043634" cy="302419"/>
          </a:xfrm>
          <a:prstGeom prst="rect">
            <a:avLst/>
          </a:prstGeom>
          <a:noFill/>
          <a:ln/>
        </p:spPr>
        <p:txBody>
          <a:bodyPr wrap="none" lIns="0" tIns="0" rIns="0" bIns="0" rtlCol="0" anchor="t"/>
          <a:lstStyle/>
          <a:p>
            <a:pPr>
              <a:lnSpc>
                <a:spcPts val="2375"/>
              </a:lnSpc>
            </a:pPr>
            <a:r>
              <a:rPr lang="en-US" sz="2667" dirty="0">
                <a:solidFill>
                  <a:srgbClr val="091C53"/>
                </a:solidFill>
                <a:ea typeface="Instrument Sans Semi Bold" pitchFamily="34" charset="-122"/>
                <a:cs typeface="Instrument Sans Semi Bold" pitchFamily="34" charset="-120"/>
              </a:rPr>
              <a:t>Exigences de Maintenance</a:t>
            </a:r>
            <a:endParaRPr lang="en-US" sz="2667" dirty="0"/>
          </a:p>
        </p:txBody>
      </p:sp>
      <p:sp>
        <p:nvSpPr>
          <p:cNvPr id="5" name="Shape 2"/>
          <p:cNvSpPr/>
          <p:nvPr/>
        </p:nvSpPr>
        <p:spPr>
          <a:xfrm>
            <a:off x="6299200" y="1835150"/>
            <a:ext cx="5253732" cy="4398467"/>
          </a:xfrm>
          <a:prstGeom prst="roundRect">
            <a:avLst>
              <a:gd name="adj" fmla="val 3302"/>
            </a:avLst>
          </a:prstGeom>
          <a:noFill/>
          <a:ln w="7620">
            <a:solidFill>
              <a:srgbClr val="000000">
                <a:alpha val="8000"/>
              </a:srgbClr>
            </a:solidFill>
            <a:prstDash val="solid"/>
          </a:ln>
        </p:spPr>
        <p:txBody>
          <a:bodyPr/>
          <a:lstStyle/>
          <a:p>
            <a:endParaRPr lang="fr-BE"/>
          </a:p>
        </p:txBody>
      </p:sp>
      <p:sp>
        <p:nvSpPr>
          <p:cNvPr id="6" name="Shape 3"/>
          <p:cNvSpPr/>
          <p:nvPr/>
        </p:nvSpPr>
        <p:spPr>
          <a:xfrm>
            <a:off x="6305550" y="1841501"/>
            <a:ext cx="5240437" cy="464244"/>
          </a:xfrm>
          <a:prstGeom prst="rect">
            <a:avLst/>
          </a:prstGeom>
          <a:solidFill>
            <a:srgbClr val="FFFFFF">
              <a:alpha val="4000"/>
            </a:srgbClr>
          </a:solidFill>
          <a:ln/>
        </p:spPr>
        <p:txBody>
          <a:bodyPr/>
          <a:lstStyle/>
          <a:p>
            <a:endParaRPr lang="fr-BE"/>
          </a:p>
        </p:txBody>
      </p:sp>
      <p:sp>
        <p:nvSpPr>
          <p:cNvPr id="7" name="Text 4"/>
          <p:cNvSpPr/>
          <p:nvPr/>
        </p:nvSpPr>
        <p:spPr>
          <a:xfrm>
            <a:off x="6467674" y="1944589"/>
            <a:ext cx="1420713" cy="258068"/>
          </a:xfrm>
          <a:prstGeom prst="rect">
            <a:avLst/>
          </a:prstGeom>
          <a:noFill/>
          <a:ln/>
        </p:spPr>
        <p:txBody>
          <a:bodyPr wrap="none" lIns="0" tIns="0" rIns="0" bIns="0" rtlCol="0" anchor="t"/>
          <a:lstStyle/>
          <a:p>
            <a:pPr>
              <a:lnSpc>
                <a:spcPts val="2000"/>
              </a:lnSpc>
            </a:pPr>
            <a:r>
              <a:rPr lang="en-US" sz="2000" b="1" dirty="0">
                <a:solidFill>
                  <a:srgbClr val="1E3063"/>
                </a:solidFill>
                <a:ea typeface="Instrument Sans Medium" pitchFamily="34" charset="-122"/>
                <a:cs typeface="Instrument Sans Medium" pitchFamily="34" charset="-120"/>
              </a:rPr>
              <a:t>Aspect</a:t>
            </a:r>
            <a:endParaRPr lang="en-US" sz="2000" dirty="0"/>
          </a:p>
        </p:txBody>
      </p:sp>
      <p:sp>
        <p:nvSpPr>
          <p:cNvPr id="8" name="Text 5"/>
          <p:cNvSpPr/>
          <p:nvPr/>
        </p:nvSpPr>
        <p:spPr>
          <a:xfrm>
            <a:off x="8217396" y="1944589"/>
            <a:ext cx="1417538" cy="258068"/>
          </a:xfrm>
          <a:prstGeom prst="rect">
            <a:avLst/>
          </a:prstGeom>
          <a:noFill/>
          <a:ln/>
        </p:spPr>
        <p:txBody>
          <a:bodyPr wrap="none" lIns="0" tIns="0" rIns="0" bIns="0" rtlCol="0" anchor="t"/>
          <a:lstStyle/>
          <a:p>
            <a:pPr>
              <a:lnSpc>
                <a:spcPts val="2000"/>
              </a:lnSpc>
            </a:pPr>
            <a:r>
              <a:rPr lang="en-US" sz="2000" b="1" dirty="0">
                <a:solidFill>
                  <a:srgbClr val="1E3063"/>
                </a:solidFill>
                <a:ea typeface="Instrument Sans Medium" pitchFamily="34" charset="-122"/>
                <a:cs typeface="Instrument Sans Medium" pitchFamily="34" charset="-120"/>
              </a:rPr>
              <a:t>Midline</a:t>
            </a:r>
            <a:endParaRPr lang="en-US" sz="2000" dirty="0"/>
          </a:p>
        </p:txBody>
      </p:sp>
      <p:sp>
        <p:nvSpPr>
          <p:cNvPr id="9" name="Text 6"/>
          <p:cNvSpPr/>
          <p:nvPr/>
        </p:nvSpPr>
        <p:spPr>
          <a:xfrm>
            <a:off x="9963944" y="1944589"/>
            <a:ext cx="1420713" cy="258068"/>
          </a:xfrm>
          <a:prstGeom prst="rect">
            <a:avLst/>
          </a:prstGeom>
          <a:noFill/>
          <a:ln/>
        </p:spPr>
        <p:txBody>
          <a:bodyPr wrap="none" lIns="0" tIns="0" rIns="0" bIns="0" rtlCol="0" anchor="t"/>
          <a:lstStyle/>
          <a:p>
            <a:pPr>
              <a:lnSpc>
                <a:spcPts val="2000"/>
              </a:lnSpc>
            </a:pPr>
            <a:r>
              <a:rPr lang="en-US" sz="2000" b="1" dirty="0">
                <a:solidFill>
                  <a:srgbClr val="1E3063"/>
                </a:solidFill>
                <a:ea typeface="Instrument Sans Medium" pitchFamily="34" charset="-122"/>
                <a:cs typeface="Instrument Sans Medium" pitchFamily="34" charset="-120"/>
              </a:rPr>
              <a:t>PICC Line</a:t>
            </a:r>
            <a:endParaRPr lang="en-US" sz="2000" dirty="0"/>
          </a:p>
        </p:txBody>
      </p:sp>
      <p:sp>
        <p:nvSpPr>
          <p:cNvPr id="10" name="Shape 7"/>
          <p:cNvSpPr/>
          <p:nvPr/>
        </p:nvSpPr>
        <p:spPr>
          <a:xfrm>
            <a:off x="6305550" y="2305744"/>
            <a:ext cx="5240437" cy="1238448"/>
          </a:xfrm>
          <a:prstGeom prst="rect">
            <a:avLst/>
          </a:prstGeom>
          <a:solidFill>
            <a:srgbClr val="000000">
              <a:alpha val="4000"/>
            </a:srgbClr>
          </a:solidFill>
          <a:ln/>
        </p:spPr>
        <p:txBody>
          <a:bodyPr/>
          <a:lstStyle/>
          <a:p>
            <a:endParaRPr lang="fr-BE"/>
          </a:p>
        </p:txBody>
      </p:sp>
      <p:sp>
        <p:nvSpPr>
          <p:cNvPr id="11" name="Text 8"/>
          <p:cNvSpPr/>
          <p:nvPr/>
        </p:nvSpPr>
        <p:spPr>
          <a:xfrm>
            <a:off x="6467674" y="2408833"/>
            <a:ext cx="1420713" cy="258068"/>
          </a:xfrm>
          <a:prstGeom prst="rect">
            <a:avLst/>
          </a:prstGeom>
          <a:noFill/>
          <a:ln/>
        </p:spPr>
        <p:txBody>
          <a:bodyPr wrap="non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Insertion</a:t>
            </a:r>
            <a:endParaRPr lang="en-US" sz="1500" dirty="0"/>
          </a:p>
        </p:txBody>
      </p:sp>
      <p:sp>
        <p:nvSpPr>
          <p:cNvPr id="12" name="Text 9"/>
          <p:cNvSpPr/>
          <p:nvPr/>
        </p:nvSpPr>
        <p:spPr>
          <a:xfrm>
            <a:off x="8217396" y="2408833"/>
            <a:ext cx="1417538" cy="516136"/>
          </a:xfrm>
          <a:prstGeom prst="rect">
            <a:avLst/>
          </a:prstGeom>
          <a:noFill/>
          <a:ln/>
        </p:spPr>
        <p:txBody>
          <a:bodyPr wrap="squar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Rapide, au lit du patient</a:t>
            </a:r>
            <a:endParaRPr lang="en-US" sz="1500" dirty="0"/>
          </a:p>
        </p:txBody>
      </p:sp>
      <p:sp>
        <p:nvSpPr>
          <p:cNvPr id="13" name="Text 10"/>
          <p:cNvSpPr/>
          <p:nvPr/>
        </p:nvSpPr>
        <p:spPr>
          <a:xfrm>
            <a:off x="9963944" y="2408832"/>
            <a:ext cx="1420713" cy="1032272"/>
          </a:xfrm>
          <a:prstGeom prst="rect">
            <a:avLst/>
          </a:prstGeom>
          <a:noFill/>
          <a:ln/>
        </p:spPr>
        <p:txBody>
          <a:bodyPr wrap="squar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Guidée par échographie, radiographie de contrôle</a:t>
            </a:r>
            <a:endParaRPr lang="en-US" sz="1500" dirty="0"/>
          </a:p>
        </p:txBody>
      </p:sp>
      <p:sp>
        <p:nvSpPr>
          <p:cNvPr id="14" name="Shape 11"/>
          <p:cNvSpPr/>
          <p:nvPr/>
        </p:nvSpPr>
        <p:spPr>
          <a:xfrm>
            <a:off x="6305550" y="3544194"/>
            <a:ext cx="5240437" cy="722313"/>
          </a:xfrm>
          <a:prstGeom prst="rect">
            <a:avLst/>
          </a:prstGeom>
          <a:solidFill>
            <a:srgbClr val="FFFFFF">
              <a:alpha val="4000"/>
            </a:srgbClr>
          </a:solidFill>
          <a:ln/>
        </p:spPr>
        <p:txBody>
          <a:bodyPr/>
          <a:lstStyle/>
          <a:p>
            <a:endParaRPr lang="fr-BE"/>
          </a:p>
        </p:txBody>
      </p:sp>
      <p:sp>
        <p:nvSpPr>
          <p:cNvPr id="15" name="Text 12"/>
          <p:cNvSpPr/>
          <p:nvPr/>
        </p:nvSpPr>
        <p:spPr>
          <a:xfrm>
            <a:off x="6467674" y="3647282"/>
            <a:ext cx="1420713" cy="258068"/>
          </a:xfrm>
          <a:prstGeom prst="rect">
            <a:avLst/>
          </a:prstGeom>
          <a:noFill/>
          <a:ln/>
        </p:spPr>
        <p:txBody>
          <a:bodyPr wrap="non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Pansement</a:t>
            </a:r>
            <a:endParaRPr lang="en-US" sz="1500" dirty="0"/>
          </a:p>
        </p:txBody>
      </p:sp>
      <p:sp>
        <p:nvSpPr>
          <p:cNvPr id="16" name="Text 13"/>
          <p:cNvSpPr/>
          <p:nvPr/>
        </p:nvSpPr>
        <p:spPr>
          <a:xfrm>
            <a:off x="8217396" y="3647282"/>
            <a:ext cx="1417538" cy="516136"/>
          </a:xfrm>
          <a:prstGeom prst="rect">
            <a:avLst/>
          </a:prstGeom>
          <a:noFill/>
          <a:ln/>
        </p:spPr>
        <p:txBody>
          <a:bodyPr wrap="squar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Changement tous les 7 jours</a:t>
            </a:r>
            <a:endParaRPr lang="en-US" sz="1500" dirty="0"/>
          </a:p>
        </p:txBody>
      </p:sp>
      <p:sp>
        <p:nvSpPr>
          <p:cNvPr id="17" name="Text 14"/>
          <p:cNvSpPr/>
          <p:nvPr/>
        </p:nvSpPr>
        <p:spPr>
          <a:xfrm>
            <a:off x="9963944" y="3647282"/>
            <a:ext cx="1420713" cy="516136"/>
          </a:xfrm>
          <a:prstGeom prst="rect">
            <a:avLst/>
          </a:prstGeom>
          <a:noFill/>
          <a:ln/>
        </p:spPr>
        <p:txBody>
          <a:bodyPr wrap="squar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Changement tous les 7 jours</a:t>
            </a:r>
            <a:endParaRPr lang="en-US" sz="1500" dirty="0"/>
          </a:p>
        </p:txBody>
      </p:sp>
      <p:sp>
        <p:nvSpPr>
          <p:cNvPr id="18" name="Shape 15"/>
          <p:cNvSpPr/>
          <p:nvPr/>
        </p:nvSpPr>
        <p:spPr>
          <a:xfrm>
            <a:off x="6305550" y="4266506"/>
            <a:ext cx="5240437" cy="980381"/>
          </a:xfrm>
          <a:prstGeom prst="rect">
            <a:avLst/>
          </a:prstGeom>
          <a:solidFill>
            <a:srgbClr val="000000">
              <a:alpha val="4000"/>
            </a:srgbClr>
          </a:solidFill>
          <a:ln/>
        </p:spPr>
        <p:txBody>
          <a:bodyPr/>
          <a:lstStyle/>
          <a:p>
            <a:endParaRPr lang="fr-BE"/>
          </a:p>
        </p:txBody>
      </p:sp>
      <p:sp>
        <p:nvSpPr>
          <p:cNvPr id="19" name="Text 16"/>
          <p:cNvSpPr/>
          <p:nvPr/>
        </p:nvSpPr>
        <p:spPr>
          <a:xfrm>
            <a:off x="6467674" y="4369594"/>
            <a:ext cx="1420713" cy="258068"/>
          </a:xfrm>
          <a:prstGeom prst="rect">
            <a:avLst/>
          </a:prstGeom>
          <a:noFill/>
          <a:ln/>
        </p:spPr>
        <p:txBody>
          <a:bodyPr wrap="non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Rinçage</a:t>
            </a:r>
            <a:endParaRPr lang="en-US" sz="1500" dirty="0"/>
          </a:p>
        </p:txBody>
      </p:sp>
      <p:sp>
        <p:nvSpPr>
          <p:cNvPr id="20" name="Text 17"/>
          <p:cNvSpPr/>
          <p:nvPr/>
        </p:nvSpPr>
        <p:spPr>
          <a:xfrm>
            <a:off x="8217396" y="4369595"/>
            <a:ext cx="1417538" cy="516136"/>
          </a:xfrm>
          <a:prstGeom prst="rect">
            <a:avLst/>
          </a:prstGeom>
          <a:noFill/>
          <a:ln/>
        </p:spPr>
        <p:txBody>
          <a:bodyPr wrap="squar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NaCl 0,9% après chaque utilisation</a:t>
            </a:r>
            <a:endParaRPr lang="en-US" sz="1500" dirty="0"/>
          </a:p>
        </p:txBody>
      </p:sp>
      <p:sp>
        <p:nvSpPr>
          <p:cNvPr id="21" name="Text 18"/>
          <p:cNvSpPr/>
          <p:nvPr/>
        </p:nvSpPr>
        <p:spPr>
          <a:xfrm>
            <a:off x="9963944" y="4369595"/>
            <a:ext cx="1420713" cy="774204"/>
          </a:xfrm>
          <a:prstGeom prst="rect">
            <a:avLst/>
          </a:prstGeom>
          <a:noFill/>
          <a:ln/>
        </p:spPr>
        <p:txBody>
          <a:bodyPr wrap="squar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NaCl 0,9% ± héparine selon protocole</a:t>
            </a:r>
            <a:endParaRPr lang="en-US" sz="1500" dirty="0"/>
          </a:p>
        </p:txBody>
      </p:sp>
      <p:sp>
        <p:nvSpPr>
          <p:cNvPr id="22" name="Shape 19"/>
          <p:cNvSpPr/>
          <p:nvPr/>
        </p:nvSpPr>
        <p:spPr>
          <a:xfrm>
            <a:off x="6305550" y="5246886"/>
            <a:ext cx="5240437" cy="980381"/>
          </a:xfrm>
          <a:prstGeom prst="rect">
            <a:avLst/>
          </a:prstGeom>
          <a:solidFill>
            <a:srgbClr val="FFFFFF">
              <a:alpha val="4000"/>
            </a:srgbClr>
          </a:solidFill>
          <a:ln/>
        </p:spPr>
        <p:txBody>
          <a:bodyPr/>
          <a:lstStyle/>
          <a:p>
            <a:endParaRPr lang="fr-BE"/>
          </a:p>
        </p:txBody>
      </p:sp>
      <p:sp>
        <p:nvSpPr>
          <p:cNvPr id="23" name="Text 20"/>
          <p:cNvSpPr/>
          <p:nvPr/>
        </p:nvSpPr>
        <p:spPr>
          <a:xfrm>
            <a:off x="6467674" y="5349974"/>
            <a:ext cx="1420713" cy="258068"/>
          </a:xfrm>
          <a:prstGeom prst="rect">
            <a:avLst/>
          </a:prstGeom>
          <a:noFill/>
          <a:ln/>
        </p:spPr>
        <p:txBody>
          <a:bodyPr wrap="non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Surveillance</a:t>
            </a:r>
            <a:endParaRPr lang="en-US" sz="1500" dirty="0"/>
          </a:p>
        </p:txBody>
      </p:sp>
      <p:sp>
        <p:nvSpPr>
          <p:cNvPr id="24" name="Text 21"/>
          <p:cNvSpPr/>
          <p:nvPr/>
        </p:nvSpPr>
        <p:spPr>
          <a:xfrm>
            <a:off x="8217396" y="5349974"/>
            <a:ext cx="1417538" cy="258068"/>
          </a:xfrm>
          <a:prstGeom prst="rect">
            <a:avLst/>
          </a:prstGeom>
          <a:noFill/>
          <a:ln/>
        </p:spPr>
        <p:txBody>
          <a:bodyPr wrap="non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Modérée</a:t>
            </a:r>
            <a:endParaRPr lang="en-US" sz="1500" dirty="0"/>
          </a:p>
        </p:txBody>
      </p:sp>
      <p:sp>
        <p:nvSpPr>
          <p:cNvPr id="25" name="Text 22"/>
          <p:cNvSpPr/>
          <p:nvPr/>
        </p:nvSpPr>
        <p:spPr>
          <a:xfrm>
            <a:off x="9963944" y="5349975"/>
            <a:ext cx="1420713" cy="774204"/>
          </a:xfrm>
          <a:prstGeom prst="rect">
            <a:avLst/>
          </a:prstGeom>
          <a:noFill/>
          <a:ln/>
        </p:spPr>
        <p:txBody>
          <a:bodyPr wrap="square" lIns="0" tIns="0" rIns="0" bIns="0" rtlCol="0" anchor="t"/>
          <a:lstStyle/>
          <a:p>
            <a:pPr>
              <a:lnSpc>
                <a:spcPts val="2000"/>
              </a:lnSpc>
            </a:pPr>
            <a:r>
              <a:rPr lang="en-US" sz="1500" dirty="0">
                <a:solidFill>
                  <a:srgbClr val="1E3063"/>
                </a:solidFill>
                <a:ea typeface="Instrument Sans Medium" pitchFamily="34" charset="-122"/>
                <a:cs typeface="Instrument Sans Medium" pitchFamily="34" charset="-120"/>
              </a:rPr>
              <a:t>Vigilance accrue (infection, thrombose)</a:t>
            </a:r>
            <a:endParaRPr lang="en-US" sz="15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356717"/>
            <a:ext cx="7966769" cy="516732"/>
          </a:xfrm>
          <a:prstGeom prst="rect">
            <a:avLst/>
          </a:prstGeom>
          <a:noFill/>
          <a:ln/>
        </p:spPr>
        <p:txBody>
          <a:bodyPr wrap="non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Arbre Décisionnel : Midline ou PICC Line?</a:t>
            </a:r>
            <a:endParaRPr lang="en-US" sz="3250" dirty="0"/>
          </a:p>
        </p:txBody>
      </p:sp>
      <p:pic>
        <p:nvPicPr>
          <p:cNvPr id="3" name="Image 0" descr="preencoded.png"/>
          <p:cNvPicPr>
            <a:picLocks noChangeAspect="1"/>
          </p:cNvPicPr>
          <p:nvPr/>
        </p:nvPicPr>
        <p:blipFill>
          <a:blip r:embed="rId3"/>
          <a:stretch>
            <a:fillRect/>
          </a:stretch>
        </p:blipFill>
        <p:spPr>
          <a:xfrm>
            <a:off x="661492" y="2204144"/>
            <a:ext cx="3622973" cy="661492"/>
          </a:xfrm>
          <a:prstGeom prst="rect">
            <a:avLst/>
          </a:prstGeom>
        </p:spPr>
      </p:pic>
      <p:sp>
        <p:nvSpPr>
          <p:cNvPr id="4" name="Text 1"/>
          <p:cNvSpPr/>
          <p:nvPr/>
        </p:nvSpPr>
        <p:spPr>
          <a:xfrm>
            <a:off x="826790" y="3030934"/>
            <a:ext cx="2067421"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Évaluation Initiale</a:t>
            </a:r>
            <a:endParaRPr lang="en-US" sz="2333" dirty="0"/>
          </a:p>
        </p:txBody>
      </p:sp>
      <p:sp>
        <p:nvSpPr>
          <p:cNvPr id="5" name="Text 2"/>
          <p:cNvSpPr/>
          <p:nvPr/>
        </p:nvSpPr>
        <p:spPr>
          <a:xfrm>
            <a:off x="826790" y="3429000"/>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Durée estimée du traitement</a:t>
            </a:r>
            <a:endParaRPr lang="en-US" sz="1667" dirty="0"/>
          </a:p>
        </p:txBody>
      </p:sp>
      <p:sp>
        <p:nvSpPr>
          <p:cNvPr id="6" name="Text 3"/>
          <p:cNvSpPr/>
          <p:nvPr/>
        </p:nvSpPr>
        <p:spPr>
          <a:xfrm>
            <a:off x="826790" y="3751461"/>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Type de médicaments à administrer</a:t>
            </a:r>
            <a:endParaRPr lang="en-US" sz="1667" dirty="0"/>
          </a:p>
        </p:txBody>
      </p:sp>
      <p:sp>
        <p:nvSpPr>
          <p:cNvPr id="7" name="Text 4"/>
          <p:cNvSpPr/>
          <p:nvPr/>
        </p:nvSpPr>
        <p:spPr>
          <a:xfrm>
            <a:off x="826790" y="4073922"/>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État vasculaire du patient</a:t>
            </a:r>
            <a:endParaRPr lang="en-US" sz="1667" dirty="0"/>
          </a:p>
        </p:txBody>
      </p:sp>
      <p:sp>
        <p:nvSpPr>
          <p:cNvPr id="8" name="Text 5"/>
          <p:cNvSpPr/>
          <p:nvPr/>
        </p:nvSpPr>
        <p:spPr>
          <a:xfrm>
            <a:off x="826790" y="4396382"/>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Risque infectieux individuel</a:t>
            </a:r>
            <a:endParaRPr lang="en-US" sz="1667" dirty="0"/>
          </a:p>
        </p:txBody>
      </p:sp>
      <p:pic>
        <p:nvPicPr>
          <p:cNvPr id="9" name="Image 1" descr="preencoded.png"/>
          <p:cNvPicPr>
            <a:picLocks noChangeAspect="1"/>
          </p:cNvPicPr>
          <p:nvPr/>
        </p:nvPicPr>
        <p:blipFill>
          <a:blip r:embed="rId4"/>
          <a:stretch>
            <a:fillRect/>
          </a:stretch>
        </p:blipFill>
        <p:spPr>
          <a:xfrm>
            <a:off x="4284464" y="2204144"/>
            <a:ext cx="3622973" cy="661492"/>
          </a:xfrm>
          <a:prstGeom prst="rect">
            <a:avLst/>
          </a:prstGeom>
        </p:spPr>
      </p:pic>
      <p:sp>
        <p:nvSpPr>
          <p:cNvPr id="10" name="Text 6"/>
          <p:cNvSpPr/>
          <p:nvPr/>
        </p:nvSpPr>
        <p:spPr>
          <a:xfrm>
            <a:off x="4449763" y="3030934"/>
            <a:ext cx="2593975"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Critères Favorisant Midline</a:t>
            </a:r>
            <a:endParaRPr lang="en-US" sz="2333" dirty="0"/>
          </a:p>
        </p:txBody>
      </p:sp>
      <p:sp>
        <p:nvSpPr>
          <p:cNvPr id="11" name="Text 7"/>
          <p:cNvSpPr/>
          <p:nvPr/>
        </p:nvSpPr>
        <p:spPr>
          <a:xfrm>
            <a:off x="4449763" y="3429000"/>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Traitement ≤ 4 semaines</a:t>
            </a:r>
            <a:endParaRPr lang="en-US" sz="1667" dirty="0"/>
          </a:p>
        </p:txBody>
      </p:sp>
      <p:sp>
        <p:nvSpPr>
          <p:cNvPr id="12" name="Text 8"/>
          <p:cNvSpPr/>
          <p:nvPr/>
        </p:nvSpPr>
        <p:spPr>
          <a:xfrm>
            <a:off x="4449763" y="3751461"/>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Médicaments non irritants</a:t>
            </a:r>
            <a:endParaRPr lang="en-US" sz="1667" dirty="0"/>
          </a:p>
        </p:txBody>
      </p:sp>
      <p:sp>
        <p:nvSpPr>
          <p:cNvPr id="13" name="Text 9"/>
          <p:cNvSpPr/>
          <p:nvPr/>
        </p:nvSpPr>
        <p:spPr>
          <a:xfrm>
            <a:off x="4449763" y="4073922"/>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Patient hospitalisé</a:t>
            </a:r>
            <a:endParaRPr lang="en-US" sz="1667" dirty="0"/>
          </a:p>
        </p:txBody>
      </p:sp>
      <p:sp>
        <p:nvSpPr>
          <p:cNvPr id="14" name="Text 10"/>
          <p:cNvSpPr/>
          <p:nvPr/>
        </p:nvSpPr>
        <p:spPr>
          <a:xfrm>
            <a:off x="4449763" y="4396382"/>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Faible risque infectieux</a:t>
            </a:r>
            <a:endParaRPr lang="en-US" sz="1667" dirty="0"/>
          </a:p>
        </p:txBody>
      </p:sp>
      <p:pic>
        <p:nvPicPr>
          <p:cNvPr id="15" name="Image 2" descr="preencoded.png"/>
          <p:cNvPicPr>
            <a:picLocks noChangeAspect="1"/>
          </p:cNvPicPr>
          <p:nvPr/>
        </p:nvPicPr>
        <p:blipFill>
          <a:blip r:embed="rId5"/>
          <a:stretch>
            <a:fillRect/>
          </a:stretch>
        </p:blipFill>
        <p:spPr>
          <a:xfrm>
            <a:off x="7907437" y="2204144"/>
            <a:ext cx="3622973" cy="661492"/>
          </a:xfrm>
          <a:prstGeom prst="rect">
            <a:avLst/>
          </a:prstGeom>
        </p:spPr>
      </p:pic>
      <p:sp>
        <p:nvSpPr>
          <p:cNvPr id="16" name="Text 11"/>
          <p:cNvSpPr/>
          <p:nvPr/>
        </p:nvSpPr>
        <p:spPr>
          <a:xfrm>
            <a:off x="8072735" y="3030934"/>
            <a:ext cx="2828132"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Critères Favorisant PICC Line</a:t>
            </a:r>
            <a:endParaRPr lang="en-US" sz="2333" dirty="0"/>
          </a:p>
        </p:txBody>
      </p:sp>
      <p:sp>
        <p:nvSpPr>
          <p:cNvPr id="17" name="Text 12"/>
          <p:cNvSpPr/>
          <p:nvPr/>
        </p:nvSpPr>
        <p:spPr>
          <a:xfrm>
            <a:off x="8072735" y="3429000"/>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Traitement &gt; 4 semaines</a:t>
            </a:r>
            <a:endParaRPr lang="en-US" sz="1667" dirty="0"/>
          </a:p>
        </p:txBody>
      </p:sp>
      <p:sp>
        <p:nvSpPr>
          <p:cNvPr id="18" name="Text 13"/>
          <p:cNvSpPr/>
          <p:nvPr/>
        </p:nvSpPr>
        <p:spPr>
          <a:xfrm>
            <a:off x="8072735" y="3751461"/>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Médicaments irritants/vésicants</a:t>
            </a:r>
            <a:endParaRPr lang="en-US" sz="1667" dirty="0"/>
          </a:p>
        </p:txBody>
      </p:sp>
      <p:sp>
        <p:nvSpPr>
          <p:cNvPr id="19" name="Text 14"/>
          <p:cNvSpPr/>
          <p:nvPr/>
        </p:nvSpPr>
        <p:spPr>
          <a:xfrm>
            <a:off x="8072735" y="4073922"/>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Nutrition parentérale</a:t>
            </a:r>
            <a:endParaRPr lang="en-US" sz="1667" dirty="0"/>
          </a:p>
        </p:txBody>
      </p:sp>
      <p:sp>
        <p:nvSpPr>
          <p:cNvPr id="20" name="Text 15"/>
          <p:cNvSpPr/>
          <p:nvPr/>
        </p:nvSpPr>
        <p:spPr>
          <a:xfrm>
            <a:off x="8072735" y="4396382"/>
            <a:ext cx="3292376"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1E3063"/>
                </a:solidFill>
                <a:ea typeface="Instrument Sans Medium" pitchFamily="34" charset="-122"/>
                <a:cs typeface="Instrument Sans Medium" pitchFamily="34" charset="-120"/>
              </a:rPr>
              <a:t>Soins à domicile prolongés</a:t>
            </a:r>
            <a:endParaRPr lang="en-US" sz="1667" dirty="0"/>
          </a:p>
        </p:txBody>
      </p:sp>
      <p:sp>
        <p:nvSpPr>
          <p:cNvPr id="21" name="Text 16"/>
          <p:cNvSpPr/>
          <p:nvPr/>
        </p:nvSpPr>
        <p:spPr>
          <a:xfrm>
            <a:off x="661492" y="4971951"/>
            <a:ext cx="10869018"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La décision finale doit toujours être individualisée en fonction du contexte clinique global et discutée en équipe pluridisciplinaire pour les cas complexes.</a:t>
            </a:r>
            <a:endParaRPr lang="en-US" sz="1667"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1676010"/>
            <a:ext cx="6297018" cy="1033463"/>
          </a:xfrm>
          <a:prstGeom prst="rect">
            <a:avLst/>
          </a:prstGeom>
          <a:noFill/>
          <a:ln/>
        </p:spPr>
        <p:txBody>
          <a:bodyPr wrap="squar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Dispositifs Élastomères pour la Perfusion d'Antibiotiques</a:t>
            </a:r>
            <a:endParaRPr lang="en-US" sz="3250" dirty="0"/>
          </a:p>
        </p:txBody>
      </p:sp>
      <p:sp>
        <p:nvSpPr>
          <p:cNvPr id="4" name="Text 1"/>
          <p:cNvSpPr/>
          <p:nvPr/>
        </p:nvSpPr>
        <p:spPr>
          <a:xfrm>
            <a:off x="661492" y="3408164"/>
            <a:ext cx="6297018" cy="1323082"/>
          </a:xfrm>
          <a:prstGeom prst="rect">
            <a:avLst/>
          </a:prstGeom>
          <a:noFill/>
          <a:ln/>
        </p:spPr>
        <p:txBody>
          <a:bodyPr wrap="square" lIns="0" tIns="0" rIns="0" bIns="0" rtlCol="0" anchor="t"/>
          <a:lstStyle/>
          <a:p>
            <a:r>
              <a:rPr lang="en-US" sz="2000" dirty="0">
                <a:solidFill>
                  <a:srgbClr val="1E3063"/>
                </a:solidFill>
                <a:ea typeface="Instrument Sans Medium" pitchFamily="34" charset="-122"/>
                <a:cs typeface="Instrument Sans Medium" pitchFamily="34" charset="-120"/>
              </a:rPr>
              <a:t>Les dispositifs élastomères sont des pompes à perfusion portables et non électroniques utilisées pour l'administration continue et contrôlée d'antibiotiques et d'autres médicaments, comme la chimiothérapie, l'analgésie ou la nutrition parentérale. </a:t>
            </a:r>
            <a:endParaRPr lang="en-US"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28923" y="294878"/>
            <a:ext cx="3591123" cy="335062"/>
          </a:xfrm>
          <a:prstGeom prst="rect">
            <a:avLst/>
          </a:prstGeom>
          <a:noFill/>
          <a:ln/>
        </p:spPr>
        <p:txBody>
          <a:bodyPr wrap="none" lIns="0" tIns="0" rIns="0" bIns="0" rtlCol="0" anchor="t"/>
          <a:lstStyle/>
          <a:p>
            <a:pPr>
              <a:lnSpc>
                <a:spcPts val="2625"/>
              </a:lnSpc>
            </a:pPr>
            <a:r>
              <a:rPr lang="en-US" sz="3333" dirty="0">
                <a:solidFill>
                  <a:srgbClr val="091C53"/>
                </a:solidFill>
                <a:ea typeface="Instrument Sans Semi Bold" pitchFamily="34" charset="-122"/>
                <a:cs typeface="Instrument Sans Semi Bold" pitchFamily="34" charset="-120"/>
              </a:rPr>
              <a:t>Principe de Fonctionnement</a:t>
            </a:r>
            <a:endParaRPr lang="en-US" sz="3333" dirty="0"/>
          </a:p>
        </p:txBody>
      </p:sp>
      <p:sp>
        <p:nvSpPr>
          <p:cNvPr id="3" name="Text 1"/>
          <p:cNvSpPr/>
          <p:nvPr/>
        </p:nvSpPr>
        <p:spPr>
          <a:xfrm>
            <a:off x="428922" y="887214"/>
            <a:ext cx="5536307" cy="514648"/>
          </a:xfrm>
          <a:prstGeom prst="rect">
            <a:avLst/>
          </a:prstGeom>
          <a:noFill/>
          <a:ln/>
        </p:spPr>
        <p:txBody>
          <a:bodyPr wrap="square" lIns="0" tIns="0" rIns="0" bIns="0" rtlCol="0" anchor="t"/>
          <a:lstStyle/>
          <a:p>
            <a:r>
              <a:rPr lang="en-US" sz="2000" dirty="0">
                <a:solidFill>
                  <a:srgbClr val="1E3063"/>
                </a:solidFill>
                <a:ea typeface="Instrument Sans Medium" pitchFamily="34" charset="-122"/>
                <a:cs typeface="Instrument Sans Medium" pitchFamily="34" charset="-120"/>
              </a:rPr>
              <a:t>Ces dispositifs utilisent un réservoir en élastomère (un matériau souple et extensible) qui, une fois rempli et étiré, crée une pression mécanique permettant l'administration progressive du médicament sans besoin d'électricité ni de réglage électronique.</a:t>
            </a:r>
            <a:endParaRPr lang="en-US" sz="2000" dirty="0"/>
          </a:p>
        </p:txBody>
      </p:sp>
      <p:sp>
        <p:nvSpPr>
          <p:cNvPr id="4" name="Text 2"/>
          <p:cNvSpPr/>
          <p:nvPr/>
        </p:nvSpPr>
        <p:spPr>
          <a:xfrm>
            <a:off x="422574" y="3720909"/>
            <a:ext cx="1660029" cy="167482"/>
          </a:xfrm>
          <a:prstGeom prst="rect">
            <a:avLst/>
          </a:prstGeom>
          <a:noFill/>
          <a:ln/>
        </p:spPr>
        <p:txBody>
          <a:bodyPr wrap="none" lIns="0" tIns="0" rIns="0" bIns="0" rtlCol="0" anchor="t"/>
          <a:lstStyle/>
          <a:p>
            <a:pPr>
              <a:lnSpc>
                <a:spcPts val="1292"/>
              </a:lnSpc>
            </a:pPr>
            <a:r>
              <a:rPr lang="en-US" sz="2333" dirty="0">
                <a:solidFill>
                  <a:srgbClr val="091C53"/>
                </a:solidFill>
                <a:ea typeface="Instrument Sans Semi Bold" pitchFamily="34" charset="-122"/>
                <a:cs typeface="Instrument Sans Semi Bold" pitchFamily="34" charset="-120"/>
              </a:rPr>
              <a:t>Composition du dispositif:</a:t>
            </a:r>
            <a:endParaRPr lang="en-US" sz="2333" dirty="0"/>
          </a:p>
        </p:txBody>
      </p:sp>
      <p:sp>
        <p:nvSpPr>
          <p:cNvPr id="5" name="Text 3"/>
          <p:cNvSpPr/>
          <p:nvPr/>
        </p:nvSpPr>
        <p:spPr>
          <a:xfrm>
            <a:off x="422573" y="4140338"/>
            <a:ext cx="5536307" cy="171549"/>
          </a:xfrm>
          <a:prstGeom prst="rect">
            <a:avLst/>
          </a:prstGeom>
          <a:noFill/>
          <a:ln/>
        </p:spPr>
        <p:txBody>
          <a:bodyPr wrap="none" lIns="0" tIns="0" rIns="0" bIns="0" rtlCol="0" anchor="t"/>
          <a:lstStyle/>
          <a:p>
            <a:pPr marL="285739" indent="-285739">
              <a:buSzPct val="100000"/>
              <a:buChar char="•"/>
            </a:pPr>
            <a:r>
              <a:rPr lang="en-US" sz="1667" dirty="0">
                <a:solidFill>
                  <a:srgbClr val="1E3063"/>
                </a:solidFill>
                <a:ea typeface="Instrument Sans Medium" pitchFamily="34" charset="-122"/>
                <a:cs typeface="Instrument Sans Medium" pitchFamily="34" charset="-120"/>
              </a:rPr>
              <a:t>Réservoir élastomère: poche extensible </a:t>
            </a:r>
            <a:r>
              <a:rPr lang="en-US" sz="1667" dirty="0" err="1">
                <a:solidFill>
                  <a:srgbClr val="1E3063"/>
                </a:solidFill>
                <a:ea typeface="Instrument Sans Medium" pitchFamily="34" charset="-122"/>
                <a:cs typeface="Instrument Sans Medium" pitchFamily="34" charset="-120"/>
              </a:rPr>
              <a:t>contenant</a:t>
            </a:r>
            <a:r>
              <a:rPr lang="en-US" sz="1667" dirty="0">
                <a:solidFill>
                  <a:srgbClr val="1E3063"/>
                </a:solidFill>
                <a:ea typeface="Instrument Sans Medium" pitchFamily="34" charset="-122"/>
                <a:cs typeface="Instrument Sans Medium" pitchFamily="34" charset="-120"/>
              </a:rPr>
              <a:t> </a:t>
            </a:r>
          </a:p>
          <a:p>
            <a:pPr algn="l">
              <a:buSzPct val="100000"/>
            </a:pPr>
            <a:r>
              <a:rPr lang="en-US" sz="1667" dirty="0">
                <a:solidFill>
                  <a:srgbClr val="1E3063"/>
                </a:solidFill>
                <a:ea typeface="Instrument Sans Medium" pitchFamily="34" charset="-122"/>
                <a:cs typeface="Instrument Sans Medium" pitchFamily="34" charset="-120"/>
              </a:rPr>
              <a:t>      </a:t>
            </a:r>
            <a:r>
              <a:rPr lang="en-US" sz="1667" dirty="0" err="1">
                <a:solidFill>
                  <a:srgbClr val="1E3063"/>
                </a:solidFill>
                <a:ea typeface="Instrument Sans Medium" pitchFamily="34" charset="-122"/>
                <a:cs typeface="Instrument Sans Medium" pitchFamily="34" charset="-120"/>
              </a:rPr>
              <a:t>l'antibiotique</a:t>
            </a:r>
            <a:endParaRPr lang="en-US" sz="1667" dirty="0"/>
          </a:p>
        </p:txBody>
      </p:sp>
      <p:sp>
        <p:nvSpPr>
          <p:cNvPr id="6" name="Text 4"/>
          <p:cNvSpPr/>
          <p:nvPr/>
        </p:nvSpPr>
        <p:spPr>
          <a:xfrm>
            <a:off x="428922" y="4763714"/>
            <a:ext cx="5536307" cy="171549"/>
          </a:xfrm>
          <a:prstGeom prst="rect">
            <a:avLst/>
          </a:prstGeom>
          <a:noFill/>
          <a:ln/>
        </p:spPr>
        <p:txBody>
          <a:bodyPr wrap="none" lIns="0" tIns="0" rIns="0" bIns="0" rtlCol="0" anchor="t"/>
          <a:lstStyle/>
          <a:p>
            <a:pPr marL="285739" indent="-285739">
              <a:lnSpc>
                <a:spcPts val="1333"/>
              </a:lnSpc>
              <a:buSzPct val="100000"/>
              <a:buChar char="•"/>
            </a:pPr>
            <a:r>
              <a:rPr lang="en-US" sz="1667" dirty="0">
                <a:solidFill>
                  <a:srgbClr val="1E3063"/>
                </a:solidFill>
                <a:ea typeface="Instrument Sans Medium" pitchFamily="34" charset="-122"/>
                <a:cs typeface="Instrument Sans Medium" pitchFamily="34" charset="-120"/>
              </a:rPr>
              <a:t>Tubulure et filtre: pour réguler le débit et </a:t>
            </a:r>
            <a:r>
              <a:rPr lang="en-US" sz="1667" dirty="0" err="1">
                <a:solidFill>
                  <a:srgbClr val="1E3063"/>
                </a:solidFill>
                <a:ea typeface="Instrument Sans Medium" pitchFamily="34" charset="-122"/>
                <a:cs typeface="Instrument Sans Medium" pitchFamily="34" charset="-120"/>
              </a:rPr>
              <a:t>éviter</a:t>
            </a:r>
            <a:r>
              <a:rPr lang="en-US" sz="1667" dirty="0">
                <a:solidFill>
                  <a:srgbClr val="1E3063"/>
                </a:solidFill>
                <a:ea typeface="Instrument Sans Medium" pitchFamily="34" charset="-122"/>
                <a:cs typeface="Instrument Sans Medium" pitchFamily="34" charset="-120"/>
              </a:rPr>
              <a:t> </a:t>
            </a:r>
          </a:p>
          <a:p>
            <a:pPr algn="l">
              <a:buSzPct val="100000"/>
            </a:pPr>
            <a:r>
              <a:rPr lang="en-US" sz="1667" dirty="0">
                <a:solidFill>
                  <a:srgbClr val="1E3063"/>
                </a:solidFill>
                <a:ea typeface="Instrument Sans Medium" pitchFamily="34" charset="-122"/>
                <a:cs typeface="Instrument Sans Medium" pitchFamily="34" charset="-120"/>
              </a:rPr>
              <a:t>      </a:t>
            </a:r>
            <a:r>
              <a:rPr lang="en-US" sz="1667" dirty="0" err="1">
                <a:solidFill>
                  <a:srgbClr val="1E3063"/>
                </a:solidFill>
                <a:ea typeface="Instrument Sans Medium" pitchFamily="34" charset="-122"/>
                <a:cs typeface="Instrument Sans Medium" pitchFamily="34" charset="-120"/>
              </a:rPr>
              <a:t>toute</a:t>
            </a:r>
            <a:r>
              <a:rPr lang="en-US" sz="1667" dirty="0">
                <a:solidFill>
                  <a:srgbClr val="1E3063"/>
                </a:solidFill>
                <a:ea typeface="Instrument Sans Medium" pitchFamily="34" charset="-122"/>
                <a:cs typeface="Instrument Sans Medium" pitchFamily="34" charset="-120"/>
              </a:rPr>
              <a:t> contamination</a:t>
            </a:r>
            <a:endParaRPr lang="en-US" sz="1667" dirty="0"/>
          </a:p>
        </p:txBody>
      </p:sp>
      <p:sp>
        <p:nvSpPr>
          <p:cNvPr id="7" name="Text 5"/>
          <p:cNvSpPr/>
          <p:nvPr/>
        </p:nvSpPr>
        <p:spPr>
          <a:xfrm>
            <a:off x="422573" y="5392718"/>
            <a:ext cx="5536307" cy="171549"/>
          </a:xfrm>
          <a:prstGeom prst="rect">
            <a:avLst/>
          </a:prstGeom>
          <a:noFill/>
          <a:ln/>
        </p:spPr>
        <p:txBody>
          <a:bodyPr wrap="none" lIns="0" tIns="0" rIns="0" bIns="0" rtlCol="0" anchor="t"/>
          <a:lstStyle/>
          <a:p>
            <a:pPr marL="285739" indent="-285739">
              <a:lnSpc>
                <a:spcPts val="1333"/>
              </a:lnSpc>
              <a:buSzPct val="100000"/>
              <a:buChar char="•"/>
            </a:pPr>
            <a:r>
              <a:rPr lang="en-US" sz="1667" dirty="0">
                <a:solidFill>
                  <a:srgbClr val="1E3063"/>
                </a:solidFill>
                <a:ea typeface="Instrument Sans Medium" pitchFamily="34" charset="-122"/>
                <a:cs typeface="Instrument Sans Medium" pitchFamily="34" charset="-120"/>
              </a:rPr>
              <a:t>Cathéter/perfusion: permet l'administration intraveineuse, </a:t>
            </a:r>
          </a:p>
          <a:p>
            <a:pPr algn="l">
              <a:buSzPct val="100000"/>
            </a:pPr>
            <a:r>
              <a:rPr lang="en-US" sz="1667" dirty="0">
                <a:solidFill>
                  <a:srgbClr val="1E3063"/>
                </a:solidFill>
                <a:ea typeface="Instrument Sans Medium" pitchFamily="34" charset="-122"/>
                <a:cs typeface="Instrument Sans Medium" pitchFamily="34" charset="-120"/>
              </a:rPr>
              <a:t>      sous-</a:t>
            </a:r>
            <a:r>
              <a:rPr lang="en-US" sz="1667" dirty="0" err="1">
                <a:solidFill>
                  <a:srgbClr val="1E3063"/>
                </a:solidFill>
                <a:ea typeface="Instrument Sans Medium" pitchFamily="34" charset="-122"/>
                <a:cs typeface="Instrument Sans Medium" pitchFamily="34" charset="-120"/>
              </a:rPr>
              <a:t>cutanée</a:t>
            </a:r>
            <a:r>
              <a:rPr lang="en-US" sz="1667" dirty="0">
                <a:solidFill>
                  <a:srgbClr val="1E3063"/>
                </a:solidFill>
                <a:ea typeface="Instrument Sans Medium" pitchFamily="34" charset="-122"/>
                <a:cs typeface="Instrument Sans Medium" pitchFamily="34" charset="-120"/>
              </a:rPr>
              <a:t> ou péridurale</a:t>
            </a:r>
            <a:endParaRPr lang="en-US" sz="1667" dirty="0"/>
          </a:p>
        </p:txBody>
      </p:sp>
      <p:sp>
        <p:nvSpPr>
          <p:cNvPr id="8" name="Text 6"/>
          <p:cNvSpPr/>
          <p:nvPr/>
        </p:nvSpPr>
        <p:spPr>
          <a:xfrm>
            <a:off x="422573" y="5970786"/>
            <a:ext cx="5536307" cy="171549"/>
          </a:xfrm>
          <a:prstGeom prst="rect">
            <a:avLst/>
          </a:prstGeom>
          <a:noFill/>
          <a:ln/>
        </p:spPr>
        <p:txBody>
          <a:bodyPr wrap="none" lIns="0" tIns="0" rIns="0" bIns="0" rtlCol="0" anchor="t"/>
          <a:lstStyle/>
          <a:p>
            <a:pPr marL="285739" indent="-285739">
              <a:lnSpc>
                <a:spcPts val="1333"/>
              </a:lnSpc>
              <a:buSzPct val="100000"/>
              <a:buChar char="•"/>
            </a:pPr>
            <a:r>
              <a:rPr lang="en-US" sz="1667" dirty="0">
                <a:solidFill>
                  <a:srgbClr val="1E3063"/>
                </a:solidFill>
                <a:ea typeface="Instrument Sans Medium" pitchFamily="34" charset="-122"/>
                <a:cs typeface="Instrument Sans Medium" pitchFamily="34" charset="-120"/>
              </a:rPr>
              <a:t>Clamp et robinet: pour stopper ou contrôler la perfusion</a:t>
            </a:r>
            <a:endParaRPr lang="en-US" sz="1667" dirty="0"/>
          </a:p>
        </p:txBody>
      </p:sp>
      <p:pic>
        <p:nvPicPr>
          <p:cNvPr id="9" name="Image 0" descr="preencoded.png"/>
          <p:cNvPicPr>
            <a:picLocks noChangeAspect="1"/>
          </p:cNvPicPr>
          <p:nvPr/>
        </p:nvPicPr>
        <p:blipFill>
          <a:blip r:embed="rId3"/>
          <a:stretch>
            <a:fillRect/>
          </a:stretch>
        </p:blipFill>
        <p:spPr>
          <a:xfrm>
            <a:off x="6978805" y="569469"/>
            <a:ext cx="4288817" cy="571906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516657"/>
            <a:ext cx="6059884" cy="516732"/>
          </a:xfrm>
          <a:prstGeom prst="rect">
            <a:avLst/>
          </a:prstGeom>
          <a:noFill/>
          <a:ln/>
        </p:spPr>
        <p:txBody>
          <a:bodyPr wrap="non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Mode d'Administration et Débit</a:t>
            </a:r>
            <a:endParaRPr lang="en-US" sz="3250" dirty="0"/>
          </a:p>
        </p:txBody>
      </p:sp>
      <p:sp>
        <p:nvSpPr>
          <p:cNvPr id="3" name="Shape 1"/>
          <p:cNvSpPr/>
          <p:nvPr/>
        </p:nvSpPr>
        <p:spPr>
          <a:xfrm>
            <a:off x="661492" y="2612132"/>
            <a:ext cx="3512741" cy="2013943"/>
          </a:xfrm>
          <a:prstGeom prst="roundRect">
            <a:avLst>
              <a:gd name="adj" fmla="val 4540"/>
            </a:avLst>
          </a:prstGeom>
          <a:solidFill>
            <a:srgbClr val="FFFFFF"/>
          </a:solidFill>
          <a:ln/>
        </p:spPr>
        <p:txBody>
          <a:bodyPr/>
          <a:lstStyle/>
          <a:p>
            <a:endParaRPr lang="fr-BE"/>
          </a:p>
        </p:txBody>
      </p:sp>
      <p:sp>
        <p:nvSpPr>
          <p:cNvPr id="4" name="Shape 2"/>
          <p:cNvSpPr/>
          <p:nvPr/>
        </p:nvSpPr>
        <p:spPr>
          <a:xfrm>
            <a:off x="661492" y="2593082"/>
            <a:ext cx="3512741" cy="76200"/>
          </a:xfrm>
          <a:prstGeom prst="roundRect">
            <a:avLst>
              <a:gd name="adj" fmla="val 195349"/>
            </a:avLst>
          </a:prstGeom>
          <a:solidFill>
            <a:srgbClr val="84C1FA"/>
          </a:solidFill>
          <a:ln/>
        </p:spPr>
        <p:txBody>
          <a:bodyPr/>
          <a:lstStyle/>
          <a:p>
            <a:endParaRPr lang="fr-BE"/>
          </a:p>
        </p:txBody>
      </p:sp>
      <p:sp>
        <p:nvSpPr>
          <p:cNvPr id="5" name="Shape 3"/>
          <p:cNvSpPr/>
          <p:nvPr/>
        </p:nvSpPr>
        <p:spPr>
          <a:xfrm>
            <a:off x="2169816" y="2364086"/>
            <a:ext cx="496094" cy="496094"/>
          </a:xfrm>
          <a:prstGeom prst="roundRect">
            <a:avLst>
              <a:gd name="adj" fmla="val 153600"/>
            </a:avLst>
          </a:prstGeom>
          <a:solidFill>
            <a:srgbClr val="84C1FA"/>
          </a:solidFill>
          <a:ln/>
        </p:spPr>
        <p:txBody>
          <a:bodyPr/>
          <a:lstStyle/>
          <a:p>
            <a:endParaRPr lang="fr-BE"/>
          </a:p>
        </p:txBody>
      </p:sp>
      <p:sp>
        <p:nvSpPr>
          <p:cNvPr id="6" name="Text 4"/>
          <p:cNvSpPr/>
          <p:nvPr/>
        </p:nvSpPr>
        <p:spPr>
          <a:xfrm>
            <a:off x="2318644" y="2488108"/>
            <a:ext cx="198438" cy="248047"/>
          </a:xfrm>
          <a:prstGeom prst="rect">
            <a:avLst/>
          </a:prstGeom>
          <a:noFill/>
          <a:ln/>
        </p:spPr>
        <p:txBody>
          <a:bodyPr wrap="none" lIns="0" tIns="0" rIns="0" bIns="0" rtlCol="0" anchor="t"/>
          <a:lstStyle/>
          <a:p>
            <a:pPr>
              <a:lnSpc>
                <a:spcPts val="2500"/>
              </a:lnSpc>
            </a:pPr>
            <a:r>
              <a:rPr lang="en-US" sz="1542" dirty="0">
                <a:solidFill>
                  <a:srgbClr val="000000"/>
                </a:solidFill>
                <a:ea typeface="Instrument Sans Semi Bold" pitchFamily="34" charset="-122"/>
                <a:cs typeface="Instrument Sans Semi Bold" pitchFamily="34" charset="-120"/>
              </a:rPr>
              <a:t>1</a:t>
            </a:r>
            <a:endParaRPr lang="en-US" sz="1542" dirty="0"/>
          </a:p>
        </p:txBody>
      </p:sp>
      <p:sp>
        <p:nvSpPr>
          <p:cNvPr id="7" name="Text 5"/>
          <p:cNvSpPr/>
          <p:nvPr/>
        </p:nvSpPr>
        <p:spPr>
          <a:xfrm>
            <a:off x="845840" y="3025577"/>
            <a:ext cx="3105745"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Tension du </a:t>
            </a:r>
            <a:r>
              <a:rPr lang="en-US" sz="2333" dirty="0" err="1">
                <a:solidFill>
                  <a:srgbClr val="1E3063"/>
                </a:solidFill>
                <a:ea typeface="Instrument Sans Semi Bold" pitchFamily="34" charset="-122"/>
                <a:cs typeface="Instrument Sans Semi Bold" pitchFamily="34" charset="-120"/>
              </a:rPr>
              <a:t>réservoir</a:t>
            </a:r>
            <a:r>
              <a:rPr lang="en-US" sz="2333" dirty="0">
                <a:solidFill>
                  <a:srgbClr val="1E3063"/>
                </a:solidFill>
                <a:ea typeface="Instrument Sans Semi Bold" pitchFamily="34" charset="-122"/>
                <a:cs typeface="Instrument Sans Semi Bold" pitchFamily="34" charset="-120"/>
              </a:rPr>
              <a:t> </a:t>
            </a:r>
          </a:p>
          <a:p>
            <a:pPr>
              <a:lnSpc>
                <a:spcPts val="2000"/>
              </a:lnSpc>
            </a:pPr>
            <a:r>
              <a:rPr lang="en-US" sz="2333" dirty="0" err="1">
                <a:solidFill>
                  <a:srgbClr val="1E3063"/>
                </a:solidFill>
                <a:ea typeface="Instrument Sans Semi Bold" pitchFamily="34" charset="-122"/>
                <a:cs typeface="Instrument Sans Semi Bold" pitchFamily="34" charset="-120"/>
              </a:rPr>
              <a:t>élastomère</a:t>
            </a:r>
            <a:endParaRPr lang="en-US" sz="2333" dirty="0"/>
          </a:p>
        </p:txBody>
      </p:sp>
      <p:sp>
        <p:nvSpPr>
          <p:cNvPr id="8" name="Text 6"/>
          <p:cNvSpPr/>
          <p:nvPr/>
        </p:nvSpPr>
        <p:spPr>
          <a:xfrm>
            <a:off x="845841" y="3810723"/>
            <a:ext cx="3144044" cy="1058466"/>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Plus le réservoir est rempli, plus la pression exercée est forte, ce qui influence directement le débit d'administration du médicament.</a:t>
            </a:r>
            <a:endParaRPr lang="en-US" sz="1667" dirty="0"/>
          </a:p>
        </p:txBody>
      </p:sp>
      <p:sp>
        <p:nvSpPr>
          <p:cNvPr id="9" name="Shape 7"/>
          <p:cNvSpPr/>
          <p:nvPr/>
        </p:nvSpPr>
        <p:spPr>
          <a:xfrm>
            <a:off x="4339531" y="2612132"/>
            <a:ext cx="3512840" cy="2013943"/>
          </a:xfrm>
          <a:prstGeom prst="roundRect">
            <a:avLst>
              <a:gd name="adj" fmla="val 4540"/>
            </a:avLst>
          </a:prstGeom>
          <a:solidFill>
            <a:srgbClr val="FFFFFF"/>
          </a:solidFill>
          <a:ln/>
        </p:spPr>
        <p:txBody>
          <a:bodyPr/>
          <a:lstStyle/>
          <a:p>
            <a:endParaRPr lang="fr-BE"/>
          </a:p>
        </p:txBody>
      </p:sp>
      <p:sp>
        <p:nvSpPr>
          <p:cNvPr id="10" name="Shape 8"/>
          <p:cNvSpPr/>
          <p:nvPr/>
        </p:nvSpPr>
        <p:spPr>
          <a:xfrm>
            <a:off x="4339531" y="2593082"/>
            <a:ext cx="3512840" cy="76200"/>
          </a:xfrm>
          <a:prstGeom prst="roundRect">
            <a:avLst>
              <a:gd name="adj" fmla="val 195349"/>
            </a:avLst>
          </a:prstGeom>
          <a:solidFill>
            <a:srgbClr val="84C1FA"/>
          </a:solidFill>
          <a:ln/>
        </p:spPr>
        <p:txBody>
          <a:bodyPr/>
          <a:lstStyle/>
          <a:p>
            <a:endParaRPr lang="fr-BE"/>
          </a:p>
        </p:txBody>
      </p:sp>
      <p:sp>
        <p:nvSpPr>
          <p:cNvPr id="11" name="Shape 9"/>
          <p:cNvSpPr/>
          <p:nvPr/>
        </p:nvSpPr>
        <p:spPr>
          <a:xfrm>
            <a:off x="5847855" y="2364086"/>
            <a:ext cx="496094" cy="496094"/>
          </a:xfrm>
          <a:prstGeom prst="roundRect">
            <a:avLst>
              <a:gd name="adj" fmla="val 153600"/>
            </a:avLst>
          </a:prstGeom>
          <a:solidFill>
            <a:srgbClr val="84C1FA"/>
          </a:solidFill>
          <a:ln/>
        </p:spPr>
        <p:txBody>
          <a:bodyPr/>
          <a:lstStyle/>
          <a:p>
            <a:endParaRPr lang="fr-BE"/>
          </a:p>
        </p:txBody>
      </p:sp>
      <p:sp>
        <p:nvSpPr>
          <p:cNvPr id="12" name="Text 10"/>
          <p:cNvSpPr/>
          <p:nvPr/>
        </p:nvSpPr>
        <p:spPr>
          <a:xfrm>
            <a:off x="5996682" y="2488108"/>
            <a:ext cx="198438" cy="248047"/>
          </a:xfrm>
          <a:prstGeom prst="rect">
            <a:avLst/>
          </a:prstGeom>
          <a:noFill/>
          <a:ln/>
        </p:spPr>
        <p:txBody>
          <a:bodyPr wrap="none" lIns="0" tIns="0" rIns="0" bIns="0" rtlCol="0" anchor="t"/>
          <a:lstStyle/>
          <a:p>
            <a:pPr>
              <a:lnSpc>
                <a:spcPts val="2500"/>
              </a:lnSpc>
            </a:pPr>
            <a:r>
              <a:rPr lang="en-US" sz="1542" dirty="0">
                <a:solidFill>
                  <a:srgbClr val="000000"/>
                </a:solidFill>
                <a:ea typeface="Instrument Sans Semi Bold" pitchFamily="34" charset="-122"/>
                <a:cs typeface="Instrument Sans Semi Bold" pitchFamily="34" charset="-120"/>
              </a:rPr>
              <a:t>2</a:t>
            </a:r>
            <a:endParaRPr lang="en-US" sz="1542" dirty="0"/>
          </a:p>
        </p:txBody>
      </p:sp>
      <p:sp>
        <p:nvSpPr>
          <p:cNvPr id="13" name="Text 11"/>
          <p:cNvSpPr/>
          <p:nvPr/>
        </p:nvSpPr>
        <p:spPr>
          <a:xfrm>
            <a:off x="4523880" y="3025577"/>
            <a:ext cx="2433241"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Résistance de la tubulure</a:t>
            </a:r>
            <a:endParaRPr lang="en-US" sz="2333" dirty="0"/>
          </a:p>
        </p:txBody>
      </p:sp>
      <p:sp>
        <p:nvSpPr>
          <p:cNvPr id="14" name="Text 12"/>
          <p:cNvSpPr/>
          <p:nvPr/>
        </p:nvSpPr>
        <p:spPr>
          <a:xfrm>
            <a:off x="4523879" y="3810723"/>
            <a:ext cx="3144143" cy="1058466"/>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Le régulateur de débit fixe une vitesse constante (exprimée en mL/h) en fonction de la résistance prédéfinie de la tubulure.</a:t>
            </a:r>
            <a:endParaRPr lang="en-US" sz="1667" dirty="0"/>
          </a:p>
        </p:txBody>
      </p:sp>
      <p:sp>
        <p:nvSpPr>
          <p:cNvPr id="15" name="Shape 13"/>
          <p:cNvSpPr/>
          <p:nvPr/>
        </p:nvSpPr>
        <p:spPr>
          <a:xfrm>
            <a:off x="8017670" y="2612132"/>
            <a:ext cx="3512741" cy="2013943"/>
          </a:xfrm>
          <a:prstGeom prst="roundRect">
            <a:avLst>
              <a:gd name="adj" fmla="val 4540"/>
            </a:avLst>
          </a:prstGeom>
          <a:solidFill>
            <a:srgbClr val="FFFFFF"/>
          </a:solidFill>
          <a:ln/>
        </p:spPr>
        <p:txBody>
          <a:bodyPr/>
          <a:lstStyle/>
          <a:p>
            <a:endParaRPr lang="fr-BE"/>
          </a:p>
        </p:txBody>
      </p:sp>
      <p:sp>
        <p:nvSpPr>
          <p:cNvPr id="16" name="Shape 14"/>
          <p:cNvSpPr/>
          <p:nvPr/>
        </p:nvSpPr>
        <p:spPr>
          <a:xfrm>
            <a:off x="8017670" y="2593082"/>
            <a:ext cx="3512741" cy="76200"/>
          </a:xfrm>
          <a:prstGeom prst="roundRect">
            <a:avLst>
              <a:gd name="adj" fmla="val 195349"/>
            </a:avLst>
          </a:prstGeom>
          <a:solidFill>
            <a:srgbClr val="84C1FA"/>
          </a:solidFill>
          <a:ln/>
        </p:spPr>
        <p:txBody>
          <a:bodyPr/>
          <a:lstStyle/>
          <a:p>
            <a:endParaRPr lang="fr-BE"/>
          </a:p>
        </p:txBody>
      </p:sp>
      <p:sp>
        <p:nvSpPr>
          <p:cNvPr id="17" name="Shape 15"/>
          <p:cNvSpPr/>
          <p:nvPr/>
        </p:nvSpPr>
        <p:spPr>
          <a:xfrm>
            <a:off x="9525993" y="2364086"/>
            <a:ext cx="496094" cy="496094"/>
          </a:xfrm>
          <a:prstGeom prst="roundRect">
            <a:avLst>
              <a:gd name="adj" fmla="val 153600"/>
            </a:avLst>
          </a:prstGeom>
          <a:solidFill>
            <a:srgbClr val="84C1FA"/>
          </a:solidFill>
          <a:ln/>
        </p:spPr>
        <p:txBody>
          <a:bodyPr/>
          <a:lstStyle/>
          <a:p>
            <a:endParaRPr lang="fr-BE"/>
          </a:p>
        </p:txBody>
      </p:sp>
      <p:sp>
        <p:nvSpPr>
          <p:cNvPr id="18" name="Text 16"/>
          <p:cNvSpPr/>
          <p:nvPr/>
        </p:nvSpPr>
        <p:spPr>
          <a:xfrm>
            <a:off x="9674820" y="2488108"/>
            <a:ext cx="198438" cy="248047"/>
          </a:xfrm>
          <a:prstGeom prst="rect">
            <a:avLst/>
          </a:prstGeom>
          <a:noFill/>
          <a:ln/>
        </p:spPr>
        <p:txBody>
          <a:bodyPr wrap="none" lIns="0" tIns="0" rIns="0" bIns="0" rtlCol="0" anchor="t"/>
          <a:lstStyle/>
          <a:p>
            <a:pPr>
              <a:lnSpc>
                <a:spcPts val="2500"/>
              </a:lnSpc>
            </a:pPr>
            <a:r>
              <a:rPr lang="en-US" sz="1542" dirty="0">
                <a:solidFill>
                  <a:srgbClr val="000000"/>
                </a:solidFill>
                <a:ea typeface="Instrument Sans Semi Bold" pitchFamily="34" charset="-122"/>
                <a:cs typeface="Instrument Sans Semi Bold" pitchFamily="34" charset="-120"/>
              </a:rPr>
              <a:t>3</a:t>
            </a:r>
            <a:endParaRPr lang="en-US" sz="1542" dirty="0"/>
          </a:p>
        </p:txBody>
      </p:sp>
      <p:sp>
        <p:nvSpPr>
          <p:cNvPr id="19" name="Text 17"/>
          <p:cNvSpPr/>
          <p:nvPr/>
        </p:nvSpPr>
        <p:spPr>
          <a:xfrm>
            <a:off x="8202017" y="3025577"/>
            <a:ext cx="2671267"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Influence de la température</a:t>
            </a:r>
            <a:endParaRPr lang="en-US" sz="2333" dirty="0"/>
          </a:p>
        </p:txBody>
      </p:sp>
      <p:sp>
        <p:nvSpPr>
          <p:cNvPr id="20" name="Text 18"/>
          <p:cNvSpPr/>
          <p:nvPr/>
        </p:nvSpPr>
        <p:spPr>
          <a:xfrm>
            <a:off x="8202018" y="3810723"/>
            <a:ext cx="3144044" cy="1058466"/>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Une température plus élevée peut accélérer le débit, d'où l'importance de respecter les recommandations de conservation et d'administration.</a:t>
            </a:r>
            <a:endParaRPr lang="en-US" sz="1667" dirty="0"/>
          </a:p>
        </p:txBody>
      </p:sp>
      <p:sp>
        <p:nvSpPr>
          <p:cNvPr id="21" name="Text 19"/>
          <p:cNvSpPr/>
          <p:nvPr/>
        </p:nvSpPr>
        <p:spPr>
          <a:xfrm>
            <a:off x="661391" y="5348684"/>
            <a:ext cx="10869018"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Les pompes élastomères sont souvent utilisées pour des perfusions prolongées (12h à 24h ou plus), permettant aux patients d'être ambulatoires et de ne pas rester hospitalisés.</a:t>
            </a:r>
            <a:endParaRPr lang="en-US" sz="1667"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812627"/>
            <a:ext cx="5347097" cy="516732"/>
          </a:xfrm>
          <a:prstGeom prst="rect">
            <a:avLst/>
          </a:prstGeom>
          <a:noFill/>
          <a:ln/>
        </p:spPr>
        <p:txBody>
          <a:bodyPr wrap="non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Avantages et Inconvénients</a:t>
            </a:r>
            <a:endParaRPr lang="en-US" sz="3250" dirty="0"/>
          </a:p>
        </p:txBody>
      </p:sp>
      <p:sp>
        <p:nvSpPr>
          <p:cNvPr id="3" name="Shape 1"/>
          <p:cNvSpPr/>
          <p:nvPr/>
        </p:nvSpPr>
        <p:spPr>
          <a:xfrm>
            <a:off x="661492" y="2660055"/>
            <a:ext cx="10869018" cy="2385318"/>
          </a:xfrm>
          <a:prstGeom prst="roundRect">
            <a:avLst>
              <a:gd name="adj" fmla="val 6241"/>
            </a:avLst>
          </a:prstGeom>
          <a:noFill/>
          <a:ln w="7620">
            <a:solidFill>
              <a:srgbClr val="000000">
                <a:alpha val="8000"/>
              </a:srgbClr>
            </a:solidFill>
            <a:prstDash val="solid"/>
          </a:ln>
        </p:spPr>
        <p:txBody>
          <a:bodyPr/>
          <a:lstStyle/>
          <a:p>
            <a:endParaRPr lang="fr-BE"/>
          </a:p>
        </p:txBody>
      </p:sp>
      <p:sp>
        <p:nvSpPr>
          <p:cNvPr id="4" name="Shape 2"/>
          <p:cNvSpPr/>
          <p:nvPr/>
        </p:nvSpPr>
        <p:spPr>
          <a:xfrm>
            <a:off x="667842" y="2666405"/>
            <a:ext cx="10856318" cy="469603"/>
          </a:xfrm>
          <a:prstGeom prst="rect">
            <a:avLst/>
          </a:prstGeom>
          <a:solidFill>
            <a:srgbClr val="FFFFFF">
              <a:alpha val="4000"/>
            </a:srgbClr>
          </a:solidFill>
          <a:ln/>
        </p:spPr>
        <p:txBody>
          <a:bodyPr/>
          <a:lstStyle/>
          <a:p>
            <a:endParaRPr lang="fr-BE"/>
          </a:p>
        </p:txBody>
      </p:sp>
      <p:sp>
        <p:nvSpPr>
          <p:cNvPr id="5" name="Text 3"/>
          <p:cNvSpPr/>
          <p:nvPr/>
        </p:nvSpPr>
        <p:spPr>
          <a:xfrm>
            <a:off x="833140" y="2771973"/>
            <a:ext cx="2067421" cy="258465"/>
          </a:xfrm>
          <a:prstGeom prst="rect">
            <a:avLst/>
          </a:prstGeom>
          <a:noFill/>
          <a:ln/>
        </p:spPr>
        <p:txBody>
          <a:bodyPr wrap="none" lIns="0" tIns="0" rIns="0" bIns="0" rtlCol="0" anchor="t"/>
          <a:lstStyle/>
          <a:p>
            <a:pPr>
              <a:lnSpc>
                <a:spcPts val="2000"/>
              </a:lnSpc>
            </a:pPr>
            <a:r>
              <a:rPr lang="en-US" sz="2667" dirty="0">
                <a:solidFill>
                  <a:srgbClr val="091C53"/>
                </a:solidFill>
                <a:ea typeface="Instrument Sans Semi Bold" pitchFamily="34" charset="-122"/>
                <a:cs typeface="Instrument Sans Semi Bold" pitchFamily="34" charset="-120"/>
              </a:rPr>
              <a:t>Avantages</a:t>
            </a:r>
            <a:endParaRPr lang="en-US" sz="2667" dirty="0"/>
          </a:p>
        </p:txBody>
      </p:sp>
      <p:sp>
        <p:nvSpPr>
          <p:cNvPr id="6" name="Text 4"/>
          <p:cNvSpPr/>
          <p:nvPr/>
        </p:nvSpPr>
        <p:spPr>
          <a:xfrm>
            <a:off x="6264474" y="2771973"/>
            <a:ext cx="2067421" cy="258465"/>
          </a:xfrm>
          <a:prstGeom prst="rect">
            <a:avLst/>
          </a:prstGeom>
          <a:noFill/>
          <a:ln/>
        </p:spPr>
        <p:txBody>
          <a:bodyPr wrap="none" lIns="0" tIns="0" rIns="0" bIns="0" rtlCol="0" anchor="t"/>
          <a:lstStyle/>
          <a:p>
            <a:pPr>
              <a:lnSpc>
                <a:spcPts val="2000"/>
              </a:lnSpc>
            </a:pPr>
            <a:r>
              <a:rPr lang="en-US" sz="2667" dirty="0">
                <a:solidFill>
                  <a:srgbClr val="091C53"/>
                </a:solidFill>
                <a:ea typeface="Instrument Sans Semi Bold" pitchFamily="34" charset="-122"/>
                <a:cs typeface="Instrument Sans Semi Bold" pitchFamily="34" charset="-120"/>
              </a:rPr>
              <a:t>Inconvénients</a:t>
            </a:r>
            <a:endParaRPr lang="en-US" sz="2667" dirty="0"/>
          </a:p>
        </p:txBody>
      </p:sp>
      <p:sp>
        <p:nvSpPr>
          <p:cNvPr id="7" name="Shape 5"/>
          <p:cNvSpPr/>
          <p:nvPr/>
        </p:nvSpPr>
        <p:spPr>
          <a:xfrm>
            <a:off x="667842" y="3136007"/>
            <a:ext cx="10856318" cy="475754"/>
          </a:xfrm>
          <a:prstGeom prst="rect">
            <a:avLst/>
          </a:prstGeom>
          <a:solidFill>
            <a:srgbClr val="000000">
              <a:alpha val="4000"/>
            </a:srgbClr>
          </a:solidFill>
          <a:ln/>
        </p:spPr>
        <p:txBody>
          <a:bodyPr/>
          <a:lstStyle/>
          <a:p>
            <a:endParaRPr lang="fr-BE"/>
          </a:p>
        </p:txBody>
      </p:sp>
      <p:sp>
        <p:nvSpPr>
          <p:cNvPr id="8" name="Text 6"/>
          <p:cNvSpPr/>
          <p:nvPr/>
        </p:nvSpPr>
        <p:spPr>
          <a:xfrm>
            <a:off x="833140" y="3241576"/>
            <a:ext cx="5094387" cy="264617"/>
          </a:xfrm>
          <a:prstGeom prst="rect">
            <a:avLst/>
          </a:prstGeom>
          <a:noFill/>
          <a:ln/>
        </p:spPr>
        <p:txBody>
          <a:bodyPr wrap="none" lIns="0" tIns="0" rIns="0" bIns="0" rtlCol="0" anchor="t"/>
          <a:lstStyle/>
          <a:p>
            <a:pPr>
              <a:lnSpc>
                <a:spcPts val="2083"/>
              </a:lnSpc>
            </a:pPr>
            <a:r>
              <a:rPr lang="en-US" sz="1667" dirty="0">
                <a:solidFill>
                  <a:srgbClr val="000000"/>
                </a:solidFill>
                <a:ea typeface="Instrument Sans Medium" pitchFamily="34" charset="-122"/>
                <a:cs typeface="Instrument Sans Medium" pitchFamily="34" charset="-120"/>
              </a:rPr>
              <a:t>✅</a:t>
            </a:r>
            <a:r>
              <a:rPr lang="en-US" sz="1667" dirty="0">
                <a:solidFill>
                  <a:srgbClr val="1E3063"/>
                </a:solidFill>
                <a:ea typeface="Instrument Sans Medium" pitchFamily="34" charset="-122"/>
                <a:cs typeface="Instrument Sans Medium" pitchFamily="34" charset="-120"/>
              </a:rPr>
              <a:t> Dispositif léger, portable et silencieux</a:t>
            </a:r>
            <a:endParaRPr lang="en-US" sz="1667" dirty="0"/>
          </a:p>
        </p:txBody>
      </p:sp>
      <p:sp>
        <p:nvSpPr>
          <p:cNvPr id="9" name="Text 7"/>
          <p:cNvSpPr/>
          <p:nvPr/>
        </p:nvSpPr>
        <p:spPr>
          <a:xfrm>
            <a:off x="6264473" y="3241576"/>
            <a:ext cx="5094387" cy="264617"/>
          </a:xfrm>
          <a:prstGeom prst="rect">
            <a:avLst/>
          </a:prstGeom>
          <a:noFill/>
          <a:ln/>
        </p:spPr>
        <p:txBody>
          <a:bodyPr wrap="none" lIns="0" tIns="0" rIns="0" bIns="0" rtlCol="0" anchor="t"/>
          <a:lstStyle/>
          <a:p>
            <a:pPr>
              <a:lnSpc>
                <a:spcPts val="2083"/>
              </a:lnSpc>
            </a:pPr>
            <a:r>
              <a:rPr lang="en-US" sz="1667" dirty="0">
                <a:solidFill>
                  <a:srgbClr val="000000"/>
                </a:solidFill>
                <a:ea typeface="Instrument Sans Medium" pitchFamily="34" charset="-122"/>
                <a:cs typeface="Instrument Sans Medium" pitchFamily="34" charset="-120"/>
              </a:rPr>
              <a:t>❌</a:t>
            </a:r>
            <a:r>
              <a:rPr lang="en-US" sz="1667" dirty="0">
                <a:solidFill>
                  <a:srgbClr val="1E3063"/>
                </a:solidFill>
                <a:ea typeface="Instrument Sans Medium" pitchFamily="34" charset="-122"/>
                <a:cs typeface="Instrument Sans Medium" pitchFamily="34" charset="-120"/>
              </a:rPr>
              <a:t> Débit influencé par la température</a:t>
            </a:r>
            <a:endParaRPr lang="en-US" sz="1667" dirty="0"/>
          </a:p>
        </p:txBody>
      </p:sp>
      <p:sp>
        <p:nvSpPr>
          <p:cNvPr id="10" name="Shape 8"/>
          <p:cNvSpPr/>
          <p:nvPr/>
        </p:nvSpPr>
        <p:spPr>
          <a:xfrm>
            <a:off x="667842" y="3611761"/>
            <a:ext cx="10856318" cy="475754"/>
          </a:xfrm>
          <a:prstGeom prst="rect">
            <a:avLst/>
          </a:prstGeom>
          <a:solidFill>
            <a:srgbClr val="FFFFFF">
              <a:alpha val="4000"/>
            </a:srgbClr>
          </a:solidFill>
          <a:ln/>
        </p:spPr>
        <p:txBody>
          <a:bodyPr/>
          <a:lstStyle/>
          <a:p>
            <a:endParaRPr lang="fr-BE"/>
          </a:p>
        </p:txBody>
      </p:sp>
      <p:sp>
        <p:nvSpPr>
          <p:cNvPr id="11" name="Text 9"/>
          <p:cNvSpPr/>
          <p:nvPr/>
        </p:nvSpPr>
        <p:spPr>
          <a:xfrm>
            <a:off x="833140" y="3717330"/>
            <a:ext cx="5094387" cy="264617"/>
          </a:xfrm>
          <a:prstGeom prst="rect">
            <a:avLst/>
          </a:prstGeom>
          <a:noFill/>
          <a:ln/>
        </p:spPr>
        <p:txBody>
          <a:bodyPr wrap="none" lIns="0" tIns="0" rIns="0" bIns="0" rtlCol="0" anchor="t"/>
          <a:lstStyle/>
          <a:p>
            <a:pPr>
              <a:lnSpc>
                <a:spcPts val="2083"/>
              </a:lnSpc>
            </a:pPr>
            <a:r>
              <a:rPr lang="en-US" sz="1667" dirty="0">
                <a:solidFill>
                  <a:srgbClr val="000000"/>
                </a:solidFill>
                <a:ea typeface="Instrument Sans Medium" pitchFamily="34" charset="-122"/>
                <a:cs typeface="Instrument Sans Medium" pitchFamily="34" charset="-120"/>
              </a:rPr>
              <a:t>✅</a:t>
            </a:r>
            <a:r>
              <a:rPr lang="en-US" sz="1667" dirty="0">
                <a:solidFill>
                  <a:srgbClr val="1E3063"/>
                </a:solidFill>
                <a:ea typeface="Instrument Sans Medium" pitchFamily="34" charset="-122"/>
                <a:cs typeface="Instrument Sans Medium" pitchFamily="34" charset="-120"/>
              </a:rPr>
              <a:t> Aucune électricité ni batterie requise</a:t>
            </a:r>
            <a:endParaRPr lang="en-US" sz="1667" dirty="0"/>
          </a:p>
        </p:txBody>
      </p:sp>
      <p:sp>
        <p:nvSpPr>
          <p:cNvPr id="12" name="Text 10"/>
          <p:cNvSpPr/>
          <p:nvPr/>
        </p:nvSpPr>
        <p:spPr>
          <a:xfrm>
            <a:off x="6264473" y="3717330"/>
            <a:ext cx="5094387" cy="264617"/>
          </a:xfrm>
          <a:prstGeom prst="rect">
            <a:avLst/>
          </a:prstGeom>
          <a:noFill/>
          <a:ln/>
        </p:spPr>
        <p:txBody>
          <a:bodyPr wrap="none" lIns="0" tIns="0" rIns="0" bIns="0" rtlCol="0" anchor="t"/>
          <a:lstStyle/>
          <a:p>
            <a:pPr>
              <a:lnSpc>
                <a:spcPts val="2083"/>
              </a:lnSpc>
            </a:pPr>
            <a:r>
              <a:rPr lang="en-US" sz="1667" dirty="0">
                <a:solidFill>
                  <a:srgbClr val="000000"/>
                </a:solidFill>
                <a:ea typeface="Instrument Sans Medium" pitchFamily="34" charset="-122"/>
                <a:cs typeface="Instrument Sans Medium" pitchFamily="34" charset="-120"/>
              </a:rPr>
              <a:t>❌</a:t>
            </a:r>
            <a:r>
              <a:rPr lang="en-US" sz="1667" dirty="0">
                <a:solidFill>
                  <a:srgbClr val="1E3063"/>
                </a:solidFill>
                <a:ea typeface="Instrument Sans Medium" pitchFamily="34" charset="-122"/>
                <a:cs typeface="Instrument Sans Medium" pitchFamily="34" charset="-120"/>
              </a:rPr>
              <a:t> Pas de réglage de débit possible après remplissage</a:t>
            </a:r>
            <a:endParaRPr lang="en-US" sz="1667" dirty="0"/>
          </a:p>
        </p:txBody>
      </p:sp>
      <p:sp>
        <p:nvSpPr>
          <p:cNvPr id="13" name="Shape 11"/>
          <p:cNvSpPr/>
          <p:nvPr/>
        </p:nvSpPr>
        <p:spPr>
          <a:xfrm>
            <a:off x="667842" y="4087516"/>
            <a:ext cx="10856318" cy="475754"/>
          </a:xfrm>
          <a:prstGeom prst="rect">
            <a:avLst/>
          </a:prstGeom>
          <a:solidFill>
            <a:srgbClr val="000000">
              <a:alpha val="4000"/>
            </a:srgbClr>
          </a:solidFill>
          <a:ln/>
        </p:spPr>
        <p:txBody>
          <a:bodyPr/>
          <a:lstStyle/>
          <a:p>
            <a:endParaRPr lang="fr-BE"/>
          </a:p>
        </p:txBody>
      </p:sp>
      <p:sp>
        <p:nvSpPr>
          <p:cNvPr id="14" name="Text 12"/>
          <p:cNvSpPr/>
          <p:nvPr/>
        </p:nvSpPr>
        <p:spPr>
          <a:xfrm>
            <a:off x="833140" y="4193083"/>
            <a:ext cx="5094387" cy="264617"/>
          </a:xfrm>
          <a:prstGeom prst="rect">
            <a:avLst/>
          </a:prstGeom>
          <a:noFill/>
          <a:ln/>
        </p:spPr>
        <p:txBody>
          <a:bodyPr wrap="none" lIns="0" tIns="0" rIns="0" bIns="0" rtlCol="0" anchor="t"/>
          <a:lstStyle/>
          <a:p>
            <a:pPr>
              <a:lnSpc>
                <a:spcPts val="2083"/>
              </a:lnSpc>
            </a:pPr>
            <a:r>
              <a:rPr lang="en-US" sz="1667" dirty="0">
                <a:solidFill>
                  <a:srgbClr val="000000"/>
                </a:solidFill>
                <a:ea typeface="Instrument Sans Medium" pitchFamily="34" charset="-122"/>
                <a:cs typeface="Instrument Sans Medium" pitchFamily="34" charset="-120"/>
              </a:rPr>
              <a:t>✅</a:t>
            </a:r>
            <a:r>
              <a:rPr lang="en-US" sz="1667" dirty="0">
                <a:solidFill>
                  <a:srgbClr val="1E3063"/>
                </a:solidFill>
                <a:ea typeface="Instrument Sans Medium" pitchFamily="34" charset="-122"/>
                <a:cs typeface="Instrument Sans Medium" pitchFamily="34" charset="-120"/>
              </a:rPr>
              <a:t> Permet une perfusion continue et stable</a:t>
            </a:r>
            <a:endParaRPr lang="en-US" sz="1667" dirty="0"/>
          </a:p>
        </p:txBody>
      </p:sp>
      <p:sp>
        <p:nvSpPr>
          <p:cNvPr id="15" name="Text 13"/>
          <p:cNvSpPr/>
          <p:nvPr/>
        </p:nvSpPr>
        <p:spPr>
          <a:xfrm>
            <a:off x="6264473" y="4193083"/>
            <a:ext cx="5094387" cy="264617"/>
          </a:xfrm>
          <a:prstGeom prst="rect">
            <a:avLst/>
          </a:prstGeom>
          <a:noFill/>
          <a:ln/>
        </p:spPr>
        <p:txBody>
          <a:bodyPr wrap="none" lIns="0" tIns="0" rIns="0" bIns="0" rtlCol="0" anchor="t"/>
          <a:lstStyle/>
          <a:p>
            <a:pPr>
              <a:lnSpc>
                <a:spcPts val="2083"/>
              </a:lnSpc>
            </a:pPr>
            <a:r>
              <a:rPr lang="en-US" sz="1667" dirty="0">
                <a:solidFill>
                  <a:srgbClr val="000000"/>
                </a:solidFill>
                <a:ea typeface="Instrument Sans Medium" pitchFamily="34" charset="-122"/>
                <a:cs typeface="Instrument Sans Medium" pitchFamily="34" charset="-120"/>
              </a:rPr>
              <a:t>❌</a:t>
            </a:r>
            <a:r>
              <a:rPr lang="en-US" sz="1667" dirty="0">
                <a:solidFill>
                  <a:srgbClr val="1E3063"/>
                </a:solidFill>
                <a:ea typeface="Instrument Sans Medium" pitchFamily="34" charset="-122"/>
                <a:cs typeface="Instrument Sans Medium" pitchFamily="34" charset="-120"/>
              </a:rPr>
              <a:t> Risque d'obstruction de la tubulure</a:t>
            </a:r>
            <a:endParaRPr lang="en-US" sz="1667" dirty="0"/>
          </a:p>
        </p:txBody>
      </p:sp>
      <p:sp>
        <p:nvSpPr>
          <p:cNvPr id="16" name="Shape 14"/>
          <p:cNvSpPr/>
          <p:nvPr/>
        </p:nvSpPr>
        <p:spPr>
          <a:xfrm>
            <a:off x="667842" y="4563270"/>
            <a:ext cx="10856318" cy="475754"/>
          </a:xfrm>
          <a:prstGeom prst="rect">
            <a:avLst/>
          </a:prstGeom>
          <a:solidFill>
            <a:srgbClr val="FFFFFF">
              <a:alpha val="4000"/>
            </a:srgbClr>
          </a:solidFill>
          <a:ln/>
        </p:spPr>
        <p:txBody>
          <a:bodyPr/>
          <a:lstStyle/>
          <a:p>
            <a:endParaRPr lang="fr-BE"/>
          </a:p>
        </p:txBody>
      </p:sp>
      <p:sp>
        <p:nvSpPr>
          <p:cNvPr id="17" name="Text 15"/>
          <p:cNvSpPr/>
          <p:nvPr/>
        </p:nvSpPr>
        <p:spPr>
          <a:xfrm>
            <a:off x="833140" y="4668837"/>
            <a:ext cx="5094387" cy="264617"/>
          </a:xfrm>
          <a:prstGeom prst="rect">
            <a:avLst/>
          </a:prstGeom>
          <a:noFill/>
          <a:ln/>
        </p:spPr>
        <p:txBody>
          <a:bodyPr wrap="none" lIns="0" tIns="0" rIns="0" bIns="0" rtlCol="0" anchor="t"/>
          <a:lstStyle/>
          <a:p>
            <a:pPr>
              <a:lnSpc>
                <a:spcPts val="2083"/>
              </a:lnSpc>
            </a:pPr>
            <a:r>
              <a:rPr lang="en-US" sz="1667" dirty="0">
                <a:solidFill>
                  <a:srgbClr val="000000"/>
                </a:solidFill>
                <a:ea typeface="Instrument Sans Medium" pitchFamily="34" charset="-122"/>
                <a:cs typeface="Instrument Sans Medium" pitchFamily="34" charset="-120"/>
              </a:rPr>
              <a:t>✅</a:t>
            </a:r>
            <a:r>
              <a:rPr lang="en-US" sz="1667" dirty="0">
                <a:solidFill>
                  <a:srgbClr val="1E3063"/>
                </a:solidFill>
                <a:ea typeface="Instrument Sans Medium" pitchFamily="34" charset="-122"/>
                <a:cs typeface="Instrument Sans Medium" pitchFamily="34" charset="-120"/>
              </a:rPr>
              <a:t> Moins contraignant pour le patient</a:t>
            </a:r>
            <a:endParaRPr lang="en-US" sz="1667" dirty="0"/>
          </a:p>
        </p:txBody>
      </p:sp>
      <p:sp>
        <p:nvSpPr>
          <p:cNvPr id="18" name="Text 16"/>
          <p:cNvSpPr/>
          <p:nvPr/>
        </p:nvSpPr>
        <p:spPr>
          <a:xfrm>
            <a:off x="6264473" y="4668837"/>
            <a:ext cx="5094387" cy="264617"/>
          </a:xfrm>
          <a:prstGeom prst="rect">
            <a:avLst/>
          </a:prstGeom>
          <a:noFill/>
          <a:ln/>
        </p:spPr>
        <p:txBody>
          <a:bodyPr wrap="none" lIns="0" tIns="0" rIns="0" bIns="0" rtlCol="0" anchor="t"/>
          <a:lstStyle/>
          <a:p>
            <a:pPr>
              <a:lnSpc>
                <a:spcPts val="2083"/>
              </a:lnSpc>
            </a:pPr>
            <a:r>
              <a:rPr lang="en-US" sz="1667" dirty="0">
                <a:solidFill>
                  <a:srgbClr val="000000"/>
                </a:solidFill>
                <a:ea typeface="Instrument Sans Medium" pitchFamily="34" charset="-122"/>
                <a:cs typeface="Instrument Sans Medium" pitchFamily="34" charset="-120"/>
              </a:rPr>
              <a:t>❌</a:t>
            </a:r>
            <a:r>
              <a:rPr lang="en-US" sz="1667" dirty="0">
                <a:solidFill>
                  <a:srgbClr val="1E3063"/>
                </a:solidFill>
                <a:ea typeface="Instrument Sans Medium" pitchFamily="34" charset="-122"/>
                <a:cs typeface="Instrument Sans Medium" pitchFamily="34" charset="-120"/>
              </a:rPr>
              <a:t> Nécessite une manipulation aseptique stricte</a:t>
            </a:r>
            <a:endParaRPr lang="en-US" sz="1667"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402357"/>
            <a:ext cx="4755952" cy="516732"/>
          </a:xfrm>
          <a:prstGeom prst="rect">
            <a:avLst/>
          </a:prstGeom>
          <a:noFill/>
          <a:ln/>
        </p:spPr>
        <p:txBody>
          <a:bodyPr wrap="none" lIns="0" tIns="0" rIns="0" bIns="0" rtlCol="0" anchor="t"/>
          <a:lstStyle/>
          <a:p>
            <a:pPr>
              <a:lnSpc>
                <a:spcPts val="4042"/>
              </a:lnSpc>
            </a:pPr>
            <a:r>
              <a:rPr lang="en-US" sz="3250" dirty="0">
                <a:solidFill>
                  <a:srgbClr val="091C53"/>
                </a:solidFill>
                <a:ea typeface="Instrument Sans Semi Bold" pitchFamily="34" charset="-122"/>
                <a:cs typeface="Instrument Sans Semi Bold" pitchFamily="34" charset="-120"/>
              </a:rPr>
              <a:t>Précautions d'Utilisation</a:t>
            </a:r>
            <a:endParaRPr lang="en-US" sz="3250" dirty="0"/>
          </a:p>
        </p:txBody>
      </p:sp>
      <p:sp>
        <p:nvSpPr>
          <p:cNvPr id="3" name="Shape 1"/>
          <p:cNvSpPr/>
          <p:nvPr/>
        </p:nvSpPr>
        <p:spPr>
          <a:xfrm>
            <a:off x="661492" y="2305540"/>
            <a:ext cx="5351859" cy="1520230"/>
          </a:xfrm>
          <a:prstGeom prst="roundRect">
            <a:avLst>
              <a:gd name="adj" fmla="val 6015"/>
            </a:avLst>
          </a:prstGeom>
          <a:solidFill>
            <a:srgbClr val="FFFFFF"/>
          </a:solidFill>
          <a:ln w="22860">
            <a:solidFill>
              <a:srgbClr val="B4CCE3"/>
            </a:solidFill>
            <a:prstDash val="solid"/>
          </a:ln>
        </p:spPr>
        <p:txBody>
          <a:bodyPr/>
          <a:lstStyle/>
          <a:p>
            <a:endParaRPr lang="fr-BE"/>
          </a:p>
        </p:txBody>
      </p:sp>
      <p:sp>
        <p:nvSpPr>
          <p:cNvPr id="4" name="Shape 2"/>
          <p:cNvSpPr/>
          <p:nvPr/>
        </p:nvSpPr>
        <p:spPr>
          <a:xfrm>
            <a:off x="642442" y="2249785"/>
            <a:ext cx="76200" cy="1520230"/>
          </a:xfrm>
          <a:prstGeom prst="roundRect">
            <a:avLst>
              <a:gd name="adj" fmla="val 195349"/>
            </a:avLst>
          </a:prstGeom>
          <a:solidFill>
            <a:srgbClr val="84C1FA"/>
          </a:solidFill>
          <a:ln/>
        </p:spPr>
        <p:txBody>
          <a:bodyPr/>
          <a:lstStyle/>
          <a:p>
            <a:endParaRPr lang="fr-BE"/>
          </a:p>
        </p:txBody>
      </p:sp>
      <p:sp>
        <p:nvSpPr>
          <p:cNvPr id="5" name="Text 3"/>
          <p:cNvSpPr/>
          <p:nvPr/>
        </p:nvSpPr>
        <p:spPr>
          <a:xfrm>
            <a:off x="902990" y="2434133"/>
            <a:ext cx="2067421"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Asepsie rigoureuse</a:t>
            </a:r>
            <a:endParaRPr lang="en-US" sz="2333" dirty="0"/>
          </a:p>
        </p:txBody>
      </p:sp>
      <p:sp>
        <p:nvSpPr>
          <p:cNvPr id="6" name="Text 4"/>
          <p:cNvSpPr/>
          <p:nvPr/>
        </p:nvSpPr>
        <p:spPr>
          <a:xfrm>
            <a:off x="902990" y="2791818"/>
            <a:ext cx="4926013" cy="793849"/>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Respecter l'asepsie lors de toute manipulation du dispositif pour éviter les risques d'infection nosocomiale. Utiliser des gants stériles et désinfecter les points de connexion.</a:t>
            </a:r>
            <a:endParaRPr lang="en-US" sz="1667" dirty="0"/>
          </a:p>
        </p:txBody>
      </p:sp>
      <p:sp>
        <p:nvSpPr>
          <p:cNvPr id="7" name="Shape 5"/>
          <p:cNvSpPr/>
          <p:nvPr/>
        </p:nvSpPr>
        <p:spPr>
          <a:xfrm>
            <a:off x="6178650" y="2305540"/>
            <a:ext cx="5351859" cy="1520230"/>
          </a:xfrm>
          <a:prstGeom prst="roundRect">
            <a:avLst>
              <a:gd name="adj" fmla="val 6015"/>
            </a:avLst>
          </a:prstGeom>
          <a:solidFill>
            <a:srgbClr val="FFFFFF"/>
          </a:solidFill>
          <a:ln w="22860">
            <a:solidFill>
              <a:srgbClr val="B4CCE3"/>
            </a:solidFill>
            <a:prstDash val="solid"/>
          </a:ln>
        </p:spPr>
        <p:txBody>
          <a:bodyPr/>
          <a:lstStyle/>
          <a:p>
            <a:endParaRPr lang="fr-BE"/>
          </a:p>
        </p:txBody>
      </p:sp>
      <p:sp>
        <p:nvSpPr>
          <p:cNvPr id="8" name="Shape 6"/>
          <p:cNvSpPr/>
          <p:nvPr/>
        </p:nvSpPr>
        <p:spPr>
          <a:xfrm>
            <a:off x="6159599" y="2249785"/>
            <a:ext cx="76200" cy="1520230"/>
          </a:xfrm>
          <a:prstGeom prst="roundRect">
            <a:avLst>
              <a:gd name="adj" fmla="val 195349"/>
            </a:avLst>
          </a:prstGeom>
          <a:solidFill>
            <a:srgbClr val="84C1FA"/>
          </a:solidFill>
          <a:ln/>
        </p:spPr>
        <p:txBody>
          <a:bodyPr/>
          <a:lstStyle/>
          <a:p>
            <a:endParaRPr lang="fr-BE"/>
          </a:p>
        </p:txBody>
      </p:sp>
      <p:sp>
        <p:nvSpPr>
          <p:cNvPr id="9" name="Text 7"/>
          <p:cNvSpPr/>
          <p:nvPr/>
        </p:nvSpPr>
        <p:spPr>
          <a:xfrm>
            <a:off x="6420148" y="2434133"/>
            <a:ext cx="2622748"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Contrôle de la température</a:t>
            </a:r>
            <a:endParaRPr lang="en-US" sz="2333" dirty="0"/>
          </a:p>
        </p:txBody>
      </p:sp>
      <p:sp>
        <p:nvSpPr>
          <p:cNvPr id="10" name="Text 8"/>
          <p:cNvSpPr/>
          <p:nvPr/>
        </p:nvSpPr>
        <p:spPr>
          <a:xfrm>
            <a:off x="6420148" y="2791818"/>
            <a:ext cx="4926013" cy="529233"/>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Ne pas exposer la pompe à des températures extrêmes (éviter &lt; 15°C ou &gt; 30°C) pour maintenir un débit constant et prévisible.</a:t>
            </a:r>
            <a:endParaRPr lang="en-US" sz="1667" dirty="0"/>
          </a:p>
        </p:txBody>
      </p:sp>
      <p:sp>
        <p:nvSpPr>
          <p:cNvPr id="11" name="Shape 9"/>
          <p:cNvSpPr/>
          <p:nvPr/>
        </p:nvSpPr>
        <p:spPr>
          <a:xfrm>
            <a:off x="661492" y="3935313"/>
            <a:ext cx="5351859" cy="1520230"/>
          </a:xfrm>
          <a:prstGeom prst="roundRect">
            <a:avLst>
              <a:gd name="adj" fmla="val 6015"/>
            </a:avLst>
          </a:prstGeom>
          <a:solidFill>
            <a:srgbClr val="FFFFFF"/>
          </a:solidFill>
          <a:ln w="22860">
            <a:solidFill>
              <a:srgbClr val="B4CCE3"/>
            </a:solidFill>
            <a:prstDash val="solid"/>
          </a:ln>
        </p:spPr>
        <p:txBody>
          <a:bodyPr/>
          <a:lstStyle/>
          <a:p>
            <a:endParaRPr lang="fr-BE"/>
          </a:p>
        </p:txBody>
      </p:sp>
      <p:sp>
        <p:nvSpPr>
          <p:cNvPr id="12" name="Shape 10"/>
          <p:cNvSpPr/>
          <p:nvPr/>
        </p:nvSpPr>
        <p:spPr>
          <a:xfrm>
            <a:off x="642442" y="3935313"/>
            <a:ext cx="76200" cy="1520230"/>
          </a:xfrm>
          <a:prstGeom prst="roundRect">
            <a:avLst>
              <a:gd name="adj" fmla="val 195349"/>
            </a:avLst>
          </a:prstGeom>
          <a:solidFill>
            <a:srgbClr val="84C1FA"/>
          </a:solidFill>
          <a:ln/>
        </p:spPr>
        <p:txBody>
          <a:bodyPr/>
          <a:lstStyle/>
          <a:p>
            <a:endParaRPr lang="fr-BE"/>
          </a:p>
        </p:txBody>
      </p:sp>
      <p:sp>
        <p:nvSpPr>
          <p:cNvPr id="13" name="Text 11"/>
          <p:cNvSpPr/>
          <p:nvPr/>
        </p:nvSpPr>
        <p:spPr>
          <a:xfrm>
            <a:off x="902990" y="4119662"/>
            <a:ext cx="2067421"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Vérification du débit</a:t>
            </a:r>
            <a:endParaRPr lang="en-US" sz="2333" dirty="0"/>
          </a:p>
        </p:txBody>
      </p:sp>
      <p:sp>
        <p:nvSpPr>
          <p:cNvPr id="14" name="Text 12"/>
          <p:cNvSpPr/>
          <p:nvPr/>
        </p:nvSpPr>
        <p:spPr>
          <a:xfrm>
            <a:off x="902990" y="4477346"/>
            <a:ext cx="4926013" cy="793849"/>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Vérifier régulièrement le bon écoulement du liquide pour éviter les occlusions et s'assurer que le volume restant diminue conformément au débit prévu.</a:t>
            </a:r>
            <a:endParaRPr lang="en-US" sz="1667" dirty="0"/>
          </a:p>
        </p:txBody>
      </p:sp>
      <p:sp>
        <p:nvSpPr>
          <p:cNvPr id="15" name="Shape 13"/>
          <p:cNvSpPr/>
          <p:nvPr/>
        </p:nvSpPr>
        <p:spPr>
          <a:xfrm>
            <a:off x="6178650" y="3935313"/>
            <a:ext cx="5351859" cy="1520230"/>
          </a:xfrm>
          <a:prstGeom prst="roundRect">
            <a:avLst>
              <a:gd name="adj" fmla="val 6015"/>
            </a:avLst>
          </a:prstGeom>
          <a:solidFill>
            <a:srgbClr val="FFFFFF"/>
          </a:solidFill>
          <a:ln w="22860">
            <a:solidFill>
              <a:srgbClr val="B4CCE3"/>
            </a:solidFill>
            <a:prstDash val="solid"/>
          </a:ln>
        </p:spPr>
        <p:txBody>
          <a:bodyPr/>
          <a:lstStyle/>
          <a:p>
            <a:endParaRPr lang="fr-BE"/>
          </a:p>
        </p:txBody>
      </p:sp>
      <p:sp>
        <p:nvSpPr>
          <p:cNvPr id="16" name="Shape 14"/>
          <p:cNvSpPr/>
          <p:nvPr/>
        </p:nvSpPr>
        <p:spPr>
          <a:xfrm>
            <a:off x="6159599" y="3935313"/>
            <a:ext cx="76200" cy="1520230"/>
          </a:xfrm>
          <a:prstGeom prst="roundRect">
            <a:avLst>
              <a:gd name="adj" fmla="val 195349"/>
            </a:avLst>
          </a:prstGeom>
          <a:solidFill>
            <a:srgbClr val="84C1FA"/>
          </a:solidFill>
          <a:ln/>
        </p:spPr>
        <p:txBody>
          <a:bodyPr/>
          <a:lstStyle/>
          <a:p>
            <a:endParaRPr lang="fr-BE"/>
          </a:p>
        </p:txBody>
      </p:sp>
      <p:sp>
        <p:nvSpPr>
          <p:cNvPr id="17" name="Text 15"/>
          <p:cNvSpPr/>
          <p:nvPr/>
        </p:nvSpPr>
        <p:spPr>
          <a:xfrm>
            <a:off x="6420148" y="4119662"/>
            <a:ext cx="2067421" cy="258465"/>
          </a:xfrm>
          <a:prstGeom prst="rect">
            <a:avLst/>
          </a:prstGeom>
          <a:noFill/>
          <a:ln/>
        </p:spPr>
        <p:txBody>
          <a:bodyPr wrap="none" lIns="0" tIns="0" rIns="0" bIns="0" rtlCol="0" anchor="t"/>
          <a:lstStyle/>
          <a:p>
            <a:pPr>
              <a:lnSpc>
                <a:spcPts val="2000"/>
              </a:lnSpc>
            </a:pPr>
            <a:r>
              <a:rPr lang="en-US" sz="2333" dirty="0">
                <a:solidFill>
                  <a:srgbClr val="1E3063"/>
                </a:solidFill>
                <a:ea typeface="Instrument Sans Semi Bold" pitchFamily="34" charset="-122"/>
                <a:cs typeface="Instrument Sans Semi Bold" pitchFamily="34" charset="-120"/>
              </a:rPr>
              <a:t>Surveillance clinique</a:t>
            </a:r>
            <a:endParaRPr lang="en-US" sz="2333" dirty="0"/>
          </a:p>
        </p:txBody>
      </p:sp>
      <p:sp>
        <p:nvSpPr>
          <p:cNvPr id="18" name="Text 16"/>
          <p:cNvSpPr/>
          <p:nvPr/>
        </p:nvSpPr>
        <p:spPr>
          <a:xfrm>
            <a:off x="6420148" y="4477346"/>
            <a:ext cx="4926013" cy="793849"/>
          </a:xfrm>
          <a:prstGeom prst="rect">
            <a:avLst/>
          </a:prstGeom>
          <a:noFill/>
          <a:ln/>
        </p:spPr>
        <p:txBody>
          <a:bodyPr wrap="square" lIns="0" tIns="0" rIns="0" bIns="0" rtlCol="0" anchor="t"/>
          <a:lstStyle/>
          <a:p>
            <a:pPr>
              <a:lnSpc>
                <a:spcPts val="2083"/>
              </a:lnSpc>
            </a:pPr>
            <a:r>
              <a:rPr lang="en-US" sz="1667" dirty="0">
                <a:solidFill>
                  <a:srgbClr val="1E3063"/>
                </a:solidFill>
                <a:ea typeface="Instrument Sans Medium" pitchFamily="34" charset="-122"/>
                <a:cs typeface="Instrument Sans Medium" pitchFamily="34" charset="-120"/>
              </a:rPr>
              <a:t>Surveiller les signes de réaction au traitement (allergie, rougeur, douleur au point d'insertion, fièvre) et former le patient à reconnaître ces signes.</a:t>
            </a:r>
            <a:endParaRPr lang="en-US" sz="1667"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2122488"/>
            <a:ext cx="6297018" cy="1181298"/>
          </a:xfrm>
          <a:prstGeom prst="rect">
            <a:avLst/>
          </a:prstGeom>
          <a:noFill/>
          <a:ln/>
        </p:spPr>
        <p:txBody>
          <a:bodyPr wrap="square" lIns="0" tIns="0" rIns="0" bIns="0" rtlCol="0" anchor="t"/>
          <a:lstStyle/>
          <a:p>
            <a:pPr>
              <a:lnSpc>
                <a:spcPts val="4625"/>
              </a:lnSpc>
            </a:pPr>
            <a:r>
              <a:rPr lang="en-US" sz="3708" dirty="0">
                <a:solidFill>
                  <a:srgbClr val="3257B8"/>
                </a:solidFill>
                <a:ea typeface="Roboto Slab" pitchFamily="34" charset="-122"/>
                <a:cs typeface="Roboto Slab" pitchFamily="34" charset="-120"/>
              </a:rPr>
              <a:t>Barrières à l'HAD chez les Patients Vulnérables</a:t>
            </a:r>
            <a:endParaRPr lang="en-US" sz="3708" dirty="0"/>
          </a:p>
        </p:txBody>
      </p:sp>
      <p:sp>
        <p:nvSpPr>
          <p:cNvPr id="4" name="Text 1"/>
          <p:cNvSpPr/>
          <p:nvPr/>
        </p:nvSpPr>
        <p:spPr>
          <a:xfrm>
            <a:off x="661492" y="3587254"/>
            <a:ext cx="6297018" cy="604838"/>
          </a:xfrm>
          <a:prstGeom prst="rect">
            <a:avLst/>
          </a:prstGeom>
          <a:noFill/>
          <a:ln/>
        </p:spPr>
        <p:txBody>
          <a:bodyPr wrap="square" lIns="0" tIns="0" rIns="0" bIns="0" rtlCol="0" anchor="t"/>
          <a:lstStyle/>
          <a:p>
            <a:pPr>
              <a:lnSpc>
                <a:spcPts val="2375"/>
              </a:lnSpc>
            </a:pPr>
            <a:r>
              <a:rPr lang="en-US" sz="2000" dirty="0">
                <a:solidFill>
                  <a:srgbClr val="15213F"/>
                </a:solidFill>
                <a:ea typeface="Roboto" pitchFamily="34" charset="-122"/>
                <a:cs typeface="Roboto" pitchFamily="34" charset="-120"/>
              </a:rPr>
              <a:t>Une analyse de cas illustrant les défis d'accès aux soins à domicile pour les populations vulnérables et les solutions possibles.</a:t>
            </a:r>
            <a:endParaRPr lang="en-US" sz="2000" dirty="0"/>
          </a:p>
        </p:txBody>
      </p:sp>
      <p:sp>
        <p:nvSpPr>
          <p:cNvPr id="6" name="Text 3"/>
          <p:cNvSpPr/>
          <p:nvPr/>
        </p:nvSpPr>
        <p:spPr>
          <a:xfrm>
            <a:off x="764779" y="4529336"/>
            <a:ext cx="95746" cy="81260"/>
          </a:xfrm>
          <a:prstGeom prst="rect">
            <a:avLst/>
          </a:prstGeom>
          <a:noFill/>
          <a:ln/>
        </p:spPr>
        <p:txBody>
          <a:bodyPr wrap="none" lIns="0" tIns="0" rIns="0" bIns="0" rtlCol="0" anchor="t"/>
          <a:lstStyle/>
          <a:p>
            <a:pPr algn="ctr">
              <a:lnSpc>
                <a:spcPts val="625"/>
              </a:lnSpc>
            </a:pPr>
            <a:endParaRPr lang="en-US" sz="625"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986235"/>
            <a:ext cx="4725492" cy="590649"/>
          </a:xfrm>
          <a:prstGeom prst="rect">
            <a:avLst/>
          </a:prstGeom>
          <a:noFill/>
          <a:ln/>
        </p:spPr>
        <p:txBody>
          <a:bodyPr wrap="none" lIns="0" tIns="0" rIns="0" bIns="0" rtlCol="0" anchor="t"/>
          <a:lstStyle/>
          <a:p>
            <a:pPr>
              <a:lnSpc>
                <a:spcPts val="4625"/>
              </a:lnSpc>
            </a:pPr>
            <a:r>
              <a:rPr lang="en-US" sz="3708" dirty="0">
                <a:solidFill>
                  <a:srgbClr val="3257B8"/>
                </a:solidFill>
                <a:ea typeface="Roboto Slab" pitchFamily="34" charset="-122"/>
                <a:cs typeface="Roboto Slab" pitchFamily="34" charset="-120"/>
              </a:rPr>
              <a:t>Profil de la Patiente</a:t>
            </a:r>
            <a:endParaRPr lang="en-US" sz="3708" dirty="0"/>
          </a:p>
        </p:txBody>
      </p:sp>
      <p:sp>
        <p:nvSpPr>
          <p:cNvPr id="3" name="Text 1"/>
          <p:cNvSpPr/>
          <p:nvPr/>
        </p:nvSpPr>
        <p:spPr>
          <a:xfrm>
            <a:off x="661492" y="2049363"/>
            <a:ext cx="2362696" cy="295275"/>
          </a:xfrm>
          <a:prstGeom prst="rect">
            <a:avLst/>
          </a:prstGeom>
          <a:noFill/>
          <a:ln/>
        </p:spPr>
        <p:txBody>
          <a:bodyPr wrap="none" lIns="0" tIns="0" rIns="0" bIns="0" rtlCol="0" anchor="t"/>
          <a:lstStyle/>
          <a:p>
            <a:pPr>
              <a:lnSpc>
                <a:spcPts val="2292"/>
              </a:lnSpc>
            </a:pPr>
            <a:r>
              <a:rPr lang="en-US" sz="2333" dirty="0">
                <a:solidFill>
                  <a:srgbClr val="3257B8"/>
                </a:solidFill>
                <a:ea typeface="Roboto Slab" pitchFamily="34" charset="-122"/>
                <a:cs typeface="Roboto Slab" pitchFamily="34" charset="-120"/>
              </a:rPr>
              <a:t>Situation Sociale</a:t>
            </a:r>
            <a:endParaRPr lang="en-US" sz="2333" dirty="0"/>
          </a:p>
        </p:txBody>
      </p:sp>
      <p:sp>
        <p:nvSpPr>
          <p:cNvPr id="4" name="Text 2"/>
          <p:cNvSpPr/>
          <p:nvPr/>
        </p:nvSpPr>
        <p:spPr>
          <a:xfrm>
            <a:off x="661492" y="2533651"/>
            <a:ext cx="5203924" cy="302419"/>
          </a:xfrm>
          <a:prstGeom prst="rect">
            <a:avLst/>
          </a:prstGeom>
          <a:noFill/>
          <a:ln/>
        </p:spPr>
        <p:txBody>
          <a:bodyPr wrap="none" lIns="0" tIns="0" rIns="0" bIns="0" rtlCol="0" anchor="t"/>
          <a:lstStyle/>
          <a:p>
            <a:pPr marL="285739" indent="-285739">
              <a:lnSpc>
                <a:spcPts val="2375"/>
              </a:lnSpc>
              <a:buSzPct val="100000"/>
              <a:buChar char="•"/>
            </a:pPr>
            <a:r>
              <a:rPr lang="en-US" sz="1667" dirty="0">
                <a:solidFill>
                  <a:srgbClr val="15213F"/>
                </a:solidFill>
                <a:ea typeface="Roboto" pitchFamily="34" charset="-122"/>
                <a:cs typeface="Roboto" pitchFamily="34" charset="-120"/>
              </a:rPr>
              <a:t>Femme de 36 ans</a:t>
            </a:r>
            <a:endParaRPr lang="en-US" sz="1667" dirty="0"/>
          </a:p>
        </p:txBody>
      </p:sp>
      <p:sp>
        <p:nvSpPr>
          <p:cNvPr id="5" name="Text 3"/>
          <p:cNvSpPr/>
          <p:nvPr/>
        </p:nvSpPr>
        <p:spPr>
          <a:xfrm>
            <a:off x="661492" y="2902149"/>
            <a:ext cx="5203924" cy="302419"/>
          </a:xfrm>
          <a:prstGeom prst="rect">
            <a:avLst/>
          </a:prstGeom>
          <a:noFill/>
          <a:ln/>
        </p:spPr>
        <p:txBody>
          <a:bodyPr wrap="none" lIns="0" tIns="0" rIns="0" bIns="0" rtlCol="0" anchor="t"/>
          <a:lstStyle/>
          <a:p>
            <a:pPr marL="285739" indent="-285739">
              <a:lnSpc>
                <a:spcPts val="2375"/>
              </a:lnSpc>
              <a:buSzPct val="100000"/>
              <a:buChar char="•"/>
            </a:pPr>
            <a:r>
              <a:rPr lang="en-US" sz="1667" dirty="0">
                <a:solidFill>
                  <a:srgbClr val="15213F"/>
                </a:solidFill>
                <a:ea typeface="Roboto" pitchFamily="34" charset="-122"/>
                <a:cs typeface="Roboto" pitchFamily="34" charset="-120"/>
              </a:rPr>
              <a:t>Statut de réfugiée</a:t>
            </a:r>
            <a:endParaRPr lang="en-US" sz="1667" dirty="0"/>
          </a:p>
        </p:txBody>
      </p:sp>
      <p:sp>
        <p:nvSpPr>
          <p:cNvPr id="6" name="Text 4"/>
          <p:cNvSpPr/>
          <p:nvPr/>
        </p:nvSpPr>
        <p:spPr>
          <a:xfrm>
            <a:off x="661492" y="3270647"/>
            <a:ext cx="5203924" cy="302419"/>
          </a:xfrm>
          <a:prstGeom prst="rect">
            <a:avLst/>
          </a:prstGeom>
          <a:noFill/>
          <a:ln/>
        </p:spPr>
        <p:txBody>
          <a:bodyPr wrap="none" lIns="0" tIns="0" rIns="0" bIns="0" rtlCol="0" anchor="t"/>
          <a:lstStyle/>
          <a:p>
            <a:pPr marL="285739" indent="-285739">
              <a:lnSpc>
                <a:spcPts val="2375"/>
              </a:lnSpc>
              <a:buSzPct val="100000"/>
              <a:buChar char="•"/>
            </a:pPr>
            <a:r>
              <a:rPr lang="en-US" sz="1667" dirty="0">
                <a:solidFill>
                  <a:srgbClr val="15213F"/>
                </a:solidFill>
                <a:ea typeface="Roboto" pitchFamily="34" charset="-122"/>
                <a:cs typeface="Roboto" pitchFamily="34" charset="-120"/>
              </a:rPr>
              <a:t>Hébergement en centre </a:t>
            </a:r>
            <a:r>
              <a:rPr lang="en-US" sz="1667" dirty="0" err="1">
                <a:solidFill>
                  <a:srgbClr val="15213F"/>
                </a:solidFill>
                <a:ea typeface="Roboto" pitchFamily="34" charset="-122"/>
                <a:cs typeface="Roboto" pitchFamily="34" charset="-120"/>
              </a:rPr>
              <a:t>d'accueil</a:t>
            </a:r>
            <a:r>
              <a:rPr lang="en-US" sz="1667" dirty="0">
                <a:solidFill>
                  <a:srgbClr val="15213F"/>
                </a:solidFill>
                <a:ea typeface="Roboto" pitchFamily="34" charset="-122"/>
                <a:cs typeface="Roboto" pitchFamily="34" charset="-120"/>
              </a:rPr>
              <a:t> </a:t>
            </a:r>
            <a:r>
              <a:rPr lang="en-US" sz="1667" dirty="0" err="1">
                <a:solidFill>
                  <a:srgbClr val="15213F"/>
                </a:solidFill>
                <a:ea typeface="Roboto" pitchFamily="34" charset="-122"/>
                <a:cs typeface="Roboto" pitchFamily="34" charset="-120"/>
              </a:rPr>
              <a:t>collectif</a:t>
            </a:r>
            <a:endParaRPr lang="en-US" sz="1667" dirty="0">
              <a:solidFill>
                <a:srgbClr val="15213F"/>
              </a:solidFill>
              <a:ea typeface="Roboto" pitchFamily="34" charset="-122"/>
              <a:cs typeface="Roboto" pitchFamily="34" charset="-120"/>
            </a:endParaRPr>
          </a:p>
          <a:p>
            <a:pPr marL="285739" indent="-285739">
              <a:lnSpc>
                <a:spcPts val="2375"/>
              </a:lnSpc>
              <a:buSzPct val="100000"/>
              <a:buChar char="•"/>
            </a:pPr>
            <a:r>
              <a:rPr lang="en-US" sz="1667" dirty="0" err="1">
                <a:solidFill>
                  <a:srgbClr val="15213F"/>
                </a:solidFill>
                <a:ea typeface="Roboto" pitchFamily="34" charset="-122"/>
              </a:rPr>
              <a:t>Mère</a:t>
            </a:r>
            <a:r>
              <a:rPr lang="en-US" sz="1667" dirty="0">
                <a:solidFill>
                  <a:srgbClr val="15213F"/>
                </a:solidFill>
                <a:ea typeface="Roboto" pitchFamily="34" charset="-122"/>
              </a:rPr>
              <a:t> d’un </a:t>
            </a:r>
            <a:r>
              <a:rPr lang="en-US" sz="1667" dirty="0" err="1">
                <a:solidFill>
                  <a:srgbClr val="15213F"/>
                </a:solidFill>
                <a:ea typeface="Roboto" pitchFamily="34" charset="-122"/>
              </a:rPr>
              <a:t>bébé</a:t>
            </a:r>
            <a:r>
              <a:rPr lang="en-US" sz="1667" dirty="0">
                <a:solidFill>
                  <a:srgbClr val="15213F"/>
                </a:solidFill>
                <a:ea typeface="Roboto" pitchFamily="34" charset="-122"/>
              </a:rPr>
              <a:t> de 3 </a:t>
            </a:r>
            <a:r>
              <a:rPr lang="en-US" sz="1667" dirty="0" err="1">
                <a:solidFill>
                  <a:srgbClr val="15213F"/>
                </a:solidFill>
                <a:ea typeface="Roboto" pitchFamily="34" charset="-122"/>
              </a:rPr>
              <a:t>mois</a:t>
            </a:r>
            <a:endParaRPr lang="en-US" sz="1667" dirty="0">
              <a:solidFill>
                <a:srgbClr val="15213F"/>
              </a:solidFill>
              <a:ea typeface="Roboto" pitchFamily="34" charset="-122"/>
            </a:endParaRPr>
          </a:p>
        </p:txBody>
      </p:sp>
      <p:sp>
        <p:nvSpPr>
          <p:cNvPr id="7" name="Text 5"/>
          <p:cNvSpPr/>
          <p:nvPr/>
        </p:nvSpPr>
        <p:spPr>
          <a:xfrm>
            <a:off x="661492" y="3925920"/>
            <a:ext cx="5203924" cy="302419"/>
          </a:xfrm>
          <a:prstGeom prst="rect">
            <a:avLst/>
          </a:prstGeom>
          <a:noFill/>
          <a:ln/>
        </p:spPr>
        <p:txBody>
          <a:bodyPr wrap="none" lIns="0" tIns="0" rIns="0" bIns="0" rtlCol="0" anchor="t"/>
          <a:lstStyle/>
          <a:p>
            <a:pPr marL="285739" indent="-285739">
              <a:lnSpc>
                <a:spcPts val="2375"/>
              </a:lnSpc>
              <a:buSzPct val="100000"/>
              <a:buChar char="•"/>
            </a:pPr>
            <a:r>
              <a:rPr lang="en-US" sz="1667" dirty="0">
                <a:solidFill>
                  <a:srgbClr val="15213F"/>
                </a:solidFill>
                <a:ea typeface="Roboto" pitchFamily="34" charset="-122"/>
                <a:cs typeface="Roboto" pitchFamily="34" charset="-120"/>
              </a:rPr>
              <a:t>Absence de </a:t>
            </a:r>
            <a:r>
              <a:rPr lang="en-US" sz="1667" dirty="0" err="1">
                <a:solidFill>
                  <a:srgbClr val="15213F"/>
                </a:solidFill>
                <a:ea typeface="Roboto" pitchFamily="34" charset="-122"/>
                <a:cs typeface="Roboto" pitchFamily="34" charset="-120"/>
              </a:rPr>
              <a:t>réseau</a:t>
            </a:r>
            <a:r>
              <a:rPr lang="en-US" sz="1667" dirty="0">
                <a:solidFill>
                  <a:srgbClr val="15213F"/>
                </a:solidFill>
                <a:ea typeface="Roboto" pitchFamily="34" charset="-122"/>
                <a:cs typeface="Roboto" pitchFamily="34" charset="-120"/>
              </a:rPr>
              <a:t> familial</a:t>
            </a:r>
          </a:p>
          <a:p>
            <a:pPr marL="285739" indent="-285739">
              <a:lnSpc>
                <a:spcPts val="2375"/>
              </a:lnSpc>
              <a:buSzPct val="100000"/>
              <a:buChar char="•"/>
            </a:pPr>
            <a:endParaRPr lang="en-US" sz="1667" dirty="0"/>
          </a:p>
        </p:txBody>
      </p:sp>
      <p:sp>
        <p:nvSpPr>
          <p:cNvPr id="8" name="Text 6"/>
          <p:cNvSpPr/>
          <p:nvPr/>
        </p:nvSpPr>
        <p:spPr>
          <a:xfrm>
            <a:off x="661492" y="4294419"/>
            <a:ext cx="5203924" cy="302419"/>
          </a:xfrm>
          <a:prstGeom prst="rect">
            <a:avLst/>
          </a:prstGeom>
          <a:noFill/>
          <a:ln/>
        </p:spPr>
        <p:txBody>
          <a:bodyPr wrap="none" lIns="0" tIns="0" rIns="0" bIns="0" rtlCol="0" anchor="t"/>
          <a:lstStyle/>
          <a:p>
            <a:pPr marL="285739" indent="-285739">
              <a:lnSpc>
                <a:spcPts val="2375"/>
              </a:lnSpc>
              <a:buSzPct val="100000"/>
              <a:buChar char="•"/>
            </a:pPr>
            <a:r>
              <a:rPr lang="en-US" sz="1667" dirty="0">
                <a:solidFill>
                  <a:srgbClr val="15213F"/>
                </a:solidFill>
                <a:ea typeface="Roboto" pitchFamily="34" charset="-122"/>
                <a:cs typeface="Roboto" pitchFamily="34" charset="-120"/>
              </a:rPr>
              <a:t>Isolement social important</a:t>
            </a:r>
            <a:endParaRPr lang="en-US" sz="1667" dirty="0"/>
          </a:p>
        </p:txBody>
      </p:sp>
      <p:pic>
        <p:nvPicPr>
          <p:cNvPr id="9" name="Image 0" descr="preencoded.png"/>
          <p:cNvPicPr>
            <a:picLocks noChangeAspect="1"/>
          </p:cNvPicPr>
          <p:nvPr/>
        </p:nvPicPr>
        <p:blipFill>
          <a:blip r:embed="rId3"/>
          <a:stretch>
            <a:fillRect/>
          </a:stretch>
        </p:blipFill>
        <p:spPr>
          <a:xfrm>
            <a:off x="6332935" y="2072978"/>
            <a:ext cx="5203924" cy="2811264"/>
          </a:xfrm>
          <a:prstGeom prst="rect">
            <a:avLst/>
          </a:prstGeom>
        </p:spPr>
      </p:pic>
      <p:sp>
        <p:nvSpPr>
          <p:cNvPr id="10" name="Text 7"/>
          <p:cNvSpPr/>
          <p:nvPr/>
        </p:nvSpPr>
        <p:spPr>
          <a:xfrm>
            <a:off x="6332935" y="5096868"/>
            <a:ext cx="5203924" cy="604838"/>
          </a:xfrm>
          <a:prstGeom prst="rect">
            <a:avLst/>
          </a:prstGeom>
          <a:noFill/>
          <a:ln/>
        </p:spPr>
        <p:txBody>
          <a:bodyPr wrap="square" lIns="0" tIns="0" rIns="0" bIns="0" rtlCol="0" anchor="t"/>
          <a:lstStyle/>
          <a:p>
            <a:pPr>
              <a:lnSpc>
                <a:spcPts val="2375"/>
              </a:lnSpc>
            </a:pPr>
            <a:r>
              <a:rPr lang="en-US" sz="1667" dirty="0">
                <a:solidFill>
                  <a:srgbClr val="15213F"/>
                </a:solidFill>
                <a:ea typeface="Roboto" pitchFamily="34" charset="-122"/>
                <a:cs typeface="Roboto" pitchFamily="34" charset="-120"/>
              </a:rPr>
              <a:t>L'instabilité logistique complique la mise en place des soins. Sa vulnérabilité sociale représente un obstacle majeur.</a:t>
            </a:r>
            <a:endParaRPr lang="en-US" sz="1667" dirty="0"/>
          </a:p>
        </p:txBody>
      </p:sp>
      <p:sp>
        <p:nvSpPr>
          <p:cNvPr id="11" name="Rectangle 10">
            <a:extLst>
              <a:ext uri="{FF2B5EF4-FFF2-40B4-BE49-F238E27FC236}">
                <a16:creationId xmlns:a16="http://schemas.microsoft.com/office/drawing/2014/main" id="{372BA810-B31A-4083-A619-5BF64F4AD037}"/>
              </a:ext>
            </a:extLst>
          </p:cNvPr>
          <p:cNvSpPr/>
          <p:nvPr/>
        </p:nvSpPr>
        <p:spPr>
          <a:xfrm>
            <a:off x="10594259" y="6464710"/>
            <a:ext cx="1515806" cy="3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5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438969"/>
            <a:ext cx="5294908" cy="516732"/>
          </a:xfrm>
          <a:prstGeom prst="rect">
            <a:avLst/>
          </a:prstGeom>
          <a:noFill/>
          <a:ln/>
        </p:spPr>
        <p:txBody>
          <a:bodyPr wrap="none" lIns="0" tIns="0" rIns="0" bIns="0" rtlCol="0" anchor="t"/>
          <a:lstStyle/>
          <a:p>
            <a:pPr>
              <a:lnSpc>
                <a:spcPts val="4042"/>
              </a:lnSpc>
            </a:pPr>
            <a:r>
              <a:rPr lang="en-US" sz="3250" b="1" dirty="0">
                <a:solidFill>
                  <a:srgbClr val="443728"/>
                </a:solidFill>
                <a:ea typeface="Crimson Pro Bold" pitchFamily="34" charset="-122"/>
                <a:cs typeface="Crimson Pro Bold" pitchFamily="34" charset="-120"/>
              </a:rPr>
              <a:t>Obligations et Responsabilités</a:t>
            </a:r>
            <a:endParaRPr lang="en-US" sz="3250" dirty="0"/>
          </a:p>
        </p:txBody>
      </p:sp>
      <p:sp>
        <p:nvSpPr>
          <p:cNvPr id="3" name="Shape 1"/>
          <p:cNvSpPr/>
          <p:nvPr/>
        </p:nvSpPr>
        <p:spPr>
          <a:xfrm>
            <a:off x="710652" y="2286397"/>
            <a:ext cx="5351859" cy="3132534"/>
          </a:xfrm>
          <a:prstGeom prst="roundRect">
            <a:avLst>
              <a:gd name="adj" fmla="val 2218"/>
            </a:avLst>
          </a:prstGeom>
          <a:solidFill>
            <a:srgbClr val="FFFCFA"/>
          </a:solidFill>
          <a:ln w="22860">
            <a:solidFill>
              <a:srgbClr val="D1C8C6"/>
            </a:solidFill>
            <a:prstDash val="solid"/>
          </a:ln>
        </p:spPr>
        <p:txBody>
          <a:bodyPr/>
          <a:lstStyle/>
          <a:p>
            <a:endParaRPr lang="fr-BE"/>
          </a:p>
        </p:txBody>
      </p:sp>
      <p:sp>
        <p:nvSpPr>
          <p:cNvPr id="4" name="Text 2"/>
          <p:cNvSpPr/>
          <p:nvPr/>
        </p:nvSpPr>
        <p:spPr>
          <a:xfrm>
            <a:off x="845840" y="2470745"/>
            <a:ext cx="2067421"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Obligations de VIVALIA</a:t>
            </a:r>
            <a:endParaRPr lang="en-US" sz="2333" dirty="0"/>
          </a:p>
        </p:txBody>
      </p:sp>
      <p:sp>
        <p:nvSpPr>
          <p:cNvPr id="5" name="Text 3"/>
          <p:cNvSpPr/>
          <p:nvPr/>
        </p:nvSpPr>
        <p:spPr>
          <a:xfrm>
            <a:off x="845840" y="2828429"/>
            <a:ext cx="498316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Sélection des patients selon critères médicaux et sociaux</a:t>
            </a:r>
            <a:endParaRPr lang="en-US" sz="1667" dirty="0"/>
          </a:p>
        </p:txBody>
      </p:sp>
      <p:sp>
        <p:nvSpPr>
          <p:cNvPr id="6" name="Text 4"/>
          <p:cNvSpPr/>
          <p:nvPr/>
        </p:nvSpPr>
        <p:spPr>
          <a:xfrm>
            <a:off x="845840" y="3150890"/>
            <a:ext cx="498316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Fourniture d'informations complètes au prestataire</a:t>
            </a:r>
            <a:endParaRPr lang="en-US" sz="1667" dirty="0"/>
          </a:p>
        </p:txBody>
      </p:sp>
      <p:sp>
        <p:nvSpPr>
          <p:cNvPr id="7" name="Text 5"/>
          <p:cNvSpPr/>
          <p:nvPr/>
        </p:nvSpPr>
        <p:spPr>
          <a:xfrm>
            <a:off x="845840" y="3473351"/>
            <a:ext cx="4983163"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Prescription détaillée du traitement (médicament, dosage, mode d'administration)</a:t>
            </a:r>
            <a:endParaRPr lang="en-US" sz="1667" dirty="0"/>
          </a:p>
        </p:txBody>
      </p:sp>
      <p:sp>
        <p:nvSpPr>
          <p:cNvPr id="8" name="Text 6"/>
          <p:cNvSpPr/>
          <p:nvPr/>
        </p:nvSpPr>
        <p:spPr>
          <a:xfrm>
            <a:off x="845840" y="4060428"/>
            <a:ext cx="498316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Mise à disposition du traitement et matériel nécessaire</a:t>
            </a:r>
            <a:endParaRPr lang="en-US" sz="1667" dirty="0"/>
          </a:p>
        </p:txBody>
      </p:sp>
      <p:sp>
        <p:nvSpPr>
          <p:cNvPr id="9" name="Text 7"/>
          <p:cNvSpPr/>
          <p:nvPr/>
        </p:nvSpPr>
        <p:spPr>
          <a:xfrm>
            <a:off x="845840" y="4382889"/>
            <a:ext cx="498316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Réhospitalisation en cas de complication</a:t>
            </a:r>
            <a:endParaRPr lang="en-US" sz="1667" dirty="0"/>
          </a:p>
        </p:txBody>
      </p:sp>
      <p:sp>
        <p:nvSpPr>
          <p:cNvPr id="10" name="Text 8"/>
          <p:cNvSpPr/>
          <p:nvPr/>
        </p:nvSpPr>
        <p:spPr>
          <a:xfrm>
            <a:off x="845840" y="4705350"/>
            <a:ext cx="498316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Gestion des déchets médicaux</a:t>
            </a:r>
            <a:endParaRPr lang="en-US" sz="1667" dirty="0"/>
          </a:p>
        </p:txBody>
      </p:sp>
      <p:sp>
        <p:nvSpPr>
          <p:cNvPr id="11" name="Shape 9"/>
          <p:cNvSpPr/>
          <p:nvPr/>
        </p:nvSpPr>
        <p:spPr>
          <a:xfrm>
            <a:off x="6178650" y="2286397"/>
            <a:ext cx="5685609" cy="3132534"/>
          </a:xfrm>
          <a:prstGeom prst="roundRect">
            <a:avLst>
              <a:gd name="adj" fmla="val 2218"/>
            </a:avLst>
          </a:prstGeom>
          <a:solidFill>
            <a:srgbClr val="FFFCFA"/>
          </a:solidFill>
          <a:ln w="22860">
            <a:solidFill>
              <a:srgbClr val="D1C8C6"/>
            </a:solidFill>
            <a:prstDash val="solid"/>
          </a:ln>
        </p:spPr>
        <p:txBody>
          <a:bodyPr/>
          <a:lstStyle/>
          <a:p>
            <a:endParaRPr lang="fr-BE"/>
          </a:p>
        </p:txBody>
      </p:sp>
      <p:sp>
        <p:nvSpPr>
          <p:cNvPr id="12" name="Text 10"/>
          <p:cNvSpPr/>
          <p:nvPr/>
        </p:nvSpPr>
        <p:spPr>
          <a:xfrm>
            <a:off x="6362998" y="2470745"/>
            <a:ext cx="2241748" cy="258465"/>
          </a:xfrm>
          <a:prstGeom prst="rect">
            <a:avLst/>
          </a:prstGeom>
          <a:noFill/>
          <a:ln/>
        </p:spPr>
        <p:txBody>
          <a:bodyPr wrap="none" lIns="0" tIns="0" rIns="0" bIns="0" rtlCol="0" anchor="t"/>
          <a:lstStyle/>
          <a:p>
            <a:pPr>
              <a:lnSpc>
                <a:spcPts val="2000"/>
              </a:lnSpc>
            </a:pPr>
            <a:r>
              <a:rPr lang="en-US" sz="2333" b="1" dirty="0">
                <a:solidFill>
                  <a:srgbClr val="443728"/>
                </a:solidFill>
                <a:ea typeface="Crimson Pro Bold" pitchFamily="34" charset="-122"/>
                <a:cs typeface="Crimson Pro Bold" pitchFamily="34" charset="-120"/>
              </a:rPr>
              <a:t>Obligations de l'Infirmier</a:t>
            </a:r>
            <a:endParaRPr lang="en-US" sz="2333" dirty="0"/>
          </a:p>
        </p:txBody>
      </p:sp>
      <p:sp>
        <p:nvSpPr>
          <p:cNvPr id="13" name="Text 11"/>
          <p:cNvSpPr/>
          <p:nvPr/>
        </p:nvSpPr>
        <p:spPr>
          <a:xfrm>
            <a:off x="6362998" y="2828429"/>
            <a:ext cx="498316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Signature de la convention et formation VIVALIA obligatoire</a:t>
            </a:r>
            <a:endParaRPr lang="en-US" sz="1667" dirty="0"/>
          </a:p>
        </p:txBody>
      </p:sp>
      <p:sp>
        <p:nvSpPr>
          <p:cNvPr id="14" name="Text 12"/>
          <p:cNvSpPr/>
          <p:nvPr/>
        </p:nvSpPr>
        <p:spPr>
          <a:xfrm>
            <a:off x="6362998" y="3150890"/>
            <a:ext cx="498316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Respect strict de la procédure de soins établie</a:t>
            </a:r>
            <a:endParaRPr lang="en-US" sz="1667" dirty="0"/>
          </a:p>
        </p:txBody>
      </p:sp>
      <p:sp>
        <p:nvSpPr>
          <p:cNvPr id="15" name="Text 13"/>
          <p:cNvSpPr/>
          <p:nvPr/>
        </p:nvSpPr>
        <p:spPr>
          <a:xfrm>
            <a:off x="6362998" y="3473351"/>
            <a:ext cx="498316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Exécution de la prescription médicale</a:t>
            </a:r>
            <a:endParaRPr lang="en-US" sz="1667" dirty="0"/>
          </a:p>
        </p:txBody>
      </p:sp>
      <p:sp>
        <p:nvSpPr>
          <p:cNvPr id="16" name="Text 14"/>
          <p:cNvSpPr/>
          <p:nvPr/>
        </p:nvSpPr>
        <p:spPr>
          <a:xfrm>
            <a:off x="6362998" y="3795812"/>
            <a:ext cx="4983163"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Communication des problèmes à l'infirmière coordinatrice HAD</a:t>
            </a:r>
            <a:endParaRPr lang="en-US" sz="1667" dirty="0"/>
          </a:p>
        </p:txBody>
      </p:sp>
      <p:sp>
        <p:nvSpPr>
          <p:cNvPr id="17" name="Text 15"/>
          <p:cNvSpPr/>
          <p:nvPr/>
        </p:nvSpPr>
        <p:spPr>
          <a:xfrm>
            <a:off x="6362998" y="4382889"/>
            <a:ext cx="4983163" cy="264617"/>
          </a:xfrm>
          <a:prstGeom prst="rect">
            <a:avLst/>
          </a:prstGeom>
          <a:noFill/>
          <a:ln/>
        </p:spPr>
        <p:txBody>
          <a:bodyPr wrap="non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Notification des soins dans l'interface informatisée</a:t>
            </a:r>
            <a:endParaRPr lang="en-US" sz="1667" dirty="0"/>
          </a:p>
        </p:txBody>
      </p:sp>
      <p:sp>
        <p:nvSpPr>
          <p:cNvPr id="18" name="Text 16"/>
          <p:cNvSpPr/>
          <p:nvPr/>
        </p:nvSpPr>
        <p:spPr>
          <a:xfrm>
            <a:off x="6362998" y="4705350"/>
            <a:ext cx="4983163" cy="529233"/>
          </a:xfrm>
          <a:prstGeom prst="rect">
            <a:avLst/>
          </a:prstGeom>
          <a:noFill/>
          <a:ln/>
        </p:spPr>
        <p:txBody>
          <a:bodyPr wrap="square" lIns="0" tIns="0" rIns="0" bIns="0" rtlCol="0" anchor="t"/>
          <a:lstStyle/>
          <a:p>
            <a:pPr marL="285739" indent="-285739">
              <a:lnSpc>
                <a:spcPts val="2083"/>
              </a:lnSpc>
              <a:buSzPct val="100000"/>
              <a:buChar char="•"/>
            </a:pPr>
            <a:r>
              <a:rPr lang="en-US" sz="1667" dirty="0">
                <a:solidFill>
                  <a:srgbClr val="443728"/>
                </a:solidFill>
                <a:ea typeface="Open Sans" pitchFamily="34" charset="-122"/>
                <a:cs typeface="Open Sans" pitchFamily="34" charset="-120"/>
              </a:rPr>
              <a:t>Couverture par assurance Responsabilité Civile Professionnelle</a:t>
            </a:r>
            <a:endParaRPr lang="en-US" sz="1667" dirty="0"/>
          </a:p>
        </p:txBody>
      </p:sp>
    </p:spTree>
    <p:extLst>
      <p:ext uri="{BB962C8B-B14F-4D97-AF65-F5344CB8AC3E}">
        <p14:creationId xmlns:p14="http://schemas.microsoft.com/office/powerpoint/2010/main" val="4191887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570508"/>
            <a:ext cx="4725492" cy="590649"/>
          </a:xfrm>
          <a:prstGeom prst="rect">
            <a:avLst/>
          </a:prstGeom>
          <a:noFill/>
          <a:ln/>
        </p:spPr>
        <p:txBody>
          <a:bodyPr wrap="none" lIns="0" tIns="0" rIns="0" bIns="0" rtlCol="0" anchor="t"/>
          <a:lstStyle/>
          <a:p>
            <a:pPr>
              <a:lnSpc>
                <a:spcPts val="4625"/>
              </a:lnSpc>
            </a:pPr>
            <a:r>
              <a:rPr lang="en-US" sz="3708" dirty="0">
                <a:solidFill>
                  <a:srgbClr val="3257B8"/>
                </a:solidFill>
                <a:ea typeface="Roboto Slab" pitchFamily="34" charset="-122"/>
                <a:cs typeface="Roboto Slab" pitchFamily="34" charset="-120"/>
              </a:rPr>
              <a:t>Contexte Médical</a:t>
            </a:r>
            <a:endParaRPr lang="en-US" sz="3708" dirty="0"/>
          </a:p>
        </p:txBody>
      </p:sp>
      <p:sp>
        <p:nvSpPr>
          <p:cNvPr id="4" name="Shape 1"/>
          <p:cNvSpPr/>
          <p:nvPr/>
        </p:nvSpPr>
        <p:spPr>
          <a:xfrm>
            <a:off x="661492" y="1444625"/>
            <a:ext cx="425252" cy="425252"/>
          </a:xfrm>
          <a:prstGeom prst="roundRect">
            <a:avLst>
              <a:gd name="adj" fmla="val 6667"/>
            </a:avLst>
          </a:prstGeom>
          <a:solidFill>
            <a:srgbClr val="AFCBF8"/>
          </a:solidFill>
          <a:ln/>
        </p:spPr>
        <p:txBody>
          <a:bodyPr/>
          <a:lstStyle/>
          <a:p>
            <a:endParaRPr lang="fr-BE"/>
          </a:p>
        </p:txBody>
      </p:sp>
      <p:sp>
        <p:nvSpPr>
          <p:cNvPr id="5" name="Text 2"/>
          <p:cNvSpPr/>
          <p:nvPr/>
        </p:nvSpPr>
        <p:spPr>
          <a:xfrm>
            <a:off x="1275755" y="1509514"/>
            <a:ext cx="2362696" cy="295275"/>
          </a:xfrm>
          <a:prstGeom prst="rect">
            <a:avLst/>
          </a:prstGeom>
          <a:noFill/>
          <a:ln/>
        </p:spPr>
        <p:txBody>
          <a:bodyPr wrap="none" lIns="0" tIns="0" rIns="0" bIns="0" rtlCol="0" anchor="t"/>
          <a:lstStyle/>
          <a:p>
            <a:pPr>
              <a:lnSpc>
                <a:spcPts val="2292"/>
              </a:lnSpc>
            </a:pPr>
            <a:r>
              <a:rPr lang="en-US" sz="2333" dirty="0">
                <a:solidFill>
                  <a:srgbClr val="15213F"/>
                </a:solidFill>
                <a:ea typeface="Roboto Slab" pitchFamily="34" charset="-122"/>
                <a:cs typeface="Roboto Slab" pitchFamily="34" charset="-120"/>
              </a:rPr>
              <a:t>Pathologie Complexe</a:t>
            </a:r>
            <a:endParaRPr lang="en-US" sz="2333" dirty="0"/>
          </a:p>
        </p:txBody>
      </p:sp>
      <p:sp>
        <p:nvSpPr>
          <p:cNvPr id="6" name="Text 3"/>
          <p:cNvSpPr/>
          <p:nvPr/>
        </p:nvSpPr>
        <p:spPr>
          <a:xfrm>
            <a:off x="1275756" y="1918196"/>
            <a:ext cx="5682754" cy="302419"/>
          </a:xfrm>
          <a:prstGeom prst="rect">
            <a:avLst/>
          </a:prstGeom>
          <a:noFill/>
          <a:ln/>
        </p:spPr>
        <p:txBody>
          <a:bodyPr wrap="none" lIns="0" tIns="0" rIns="0" bIns="0" rtlCol="0" anchor="t"/>
          <a:lstStyle/>
          <a:p>
            <a:pPr>
              <a:lnSpc>
                <a:spcPts val="2375"/>
              </a:lnSpc>
            </a:pPr>
            <a:r>
              <a:rPr lang="en-US" sz="1667" dirty="0">
                <a:solidFill>
                  <a:srgbClr val="15213F"/>
                </a:solidFill>
                <a:ea typeface="Roboto" pitchFamily="34" charset="-122"/>
                <a:cs typeface="Roboto" pitchFamily="34" charset="-120"/>
              </a:rPr>
              <a:t>Ostéite chronique du tibia post-traumatique avec greffe musculaire.</a:t>
            </a:r>
            <a:endParaRPr lang="en-US" sz="1667" dirty="0"/>
          </a:p>
        </p:txBody>
      </p:sp>
      <p:sp>
        <p:nvSpPr>
          <p:cNvPr id="7" name="Shape 4"/>
          <p:cNvSpPr/>
          <p:nvPr/>
        </p:nvSpPr>
        <p:spPr>
          <a:xfrm>
            <a:off x="661492" y="2598638"/>
            <a:ext cx="425252" cy="425252"/>
          </a:xfrm>
          <a:prstGeom prst="roundRect">
            <a:avLst>
              <a:gd name="adj" fmla="val 6667"/>
            </a:avLst>
          </a:prstGeom>
          <a:solidFill>
            <a:srgbClr val="AFCBF8"/>
          </a:solidFill>
          <a:ln/>
        </p:spPr>
        <p:txBody>
          <a:bodyPr/>
          <a:lstStyle/>
          <a:p>
            <a:endParaRPr lang="fr-BE"/>
          </a:p>
        </p:txBody>
      </p:sp>
      <p:sp>
        <p:nvSpPr>
          <p:cNvPr id="8" name="Text 5"/>
          <p:cNvSpPr/>
          <p:nvPr/>
        </p:nvSpPr>
        <p:spPr>
          <a:xfrm>
            <a:off x="1275755" y="2663528"/>
            <a:ext cx="2455565" cy="295275"/>
          </a:xfrm>
          <a:prstGeom prst="rect">
            <a:avLst/>
          </a:prstGeom>
          <a:noFill/>
          <a:ln/>
        </p:spPr>
        <p:txBody>
          <a:bodyPr wrap="none" lIns="0" tIns="0" rIns="0" bIns="0" rtlCol="0" anchor="t"/>
          <a:lstStyle/>
          <a:p>
            <a:pPr>
              <a:lnSpc>
                <a:spcPts val="2292"/>
              </a:lnSpc>
            </a:pPr>
            <a:r>
              <a:rPr lang="en-US" sz="2333" dirty="0">
                <a:solidFill>
                  <a:srgbClr val="15213F"/>
                </a:solidFill>
                <a:ea typeface="Roboto Slab" pitchFamily="34" charset="-122"/>
                <a:cs typeface="Roboto Slab" pitchFamily="34" charset="-120"/>
              </a:rPr>
              <a:t>Infection Documentée</a:t>
            </a:r>
            <a:endParaRPr lang="en-US" sz="2333" dirty="0"/>
          </a:p>
        </p:txBody>
      </p:sp>
      <p:sp>
        <p:nvSpPr>
          <p:cNvPr id="9" name="Text 6"/>
          <p:cNvSpPr/>
          <p:nvPr/>
        </p:nvSpPr>
        <p:spPr>
          <a:xfrm>
            <a:off x="1275756" y="3072209"/>
            <a:ext cx="5682754" cy="604838"/>
          </a:xfrm>
          <a:prstGeom prst="rect">
            <a:avLst/>
          </a:prstGeom>
          <a:noFill/>
          <a:ln/>
        </p:spPr>
        <p:txBody>
          <a:bodyPr wrap="square" lIns="0" tIns="0" rIns="0" bIns="0" rtlCol="0" anchor="t"/>
          <a:lstStyle/>
          <a:p>
            <a:pPr>
              <a:lnSpc>
                <a:spcPts val="2375"/>
              </a:lnSpc>
            </a:pPr>
            <a:r>
              <a:rPr lang="en-US" sz="1667" dirty="0">
                <a:solidFill>
                  <a:srgbClr val="15213F"/>
                </a:solidFill>
                <a:ea typeface="Roboto" pitchFamily="34" charset="-122"/>
                <a:cs typeface="Roboto" pitchFamily="34" charset="-120"/>
              </a:rPr>
              <a:t>Présence de </a:t>
            </a:r>
            <a:r>
              <a:rPr lang="en-US" sz="1667" i="1" dirty="0">
                <a:solidFill>
                  <a:srgbClr val="15213F"/>
                </a:solidFill>
                <a:ea typeface="Roboto" pitchFamily="34" charset="-122"/>
                <a:cs typeface="Roboto" pitchFamily="34" charset="-120"/>
              </a:rPr>
              <a:t>Serratia marcescens</a:t>
            </a:r>
            <a:r>
              <a:rPr lang="en-US" sz="1667" dirty="0">
                <a:solidFill>
                  <a:srgbClr val="15213F"/>
                </a:solidFill>
                <a:ea typeface="Roboto" pitchFamily="34" charset="-122"/>
                <a:cs typeface="Roboto" pitchFamily="34" charset="-120"/>
              </a:rPr>
              <a:t> nécessitant une antibiothérapie ciblée.</a:t>
            </a:r>
            <a:endParaRPr lang="en-US" sz="1667" dirty="0"/>
          </a:p>
        </p:txBody>
      </p:sp>
      <p:sp>
        <p:nvSpPr>
          <p:cNvPr id="10" name="Shape 7"/>
          <p:cNvSpPr/>
          <p:nvPr/>
        </p:nvSpPr>
        <p:spPr>
          <a:xfrm>
            <a:off x="661492" y="4055070"/>
            <a:ext cx="425252" cy="425252"/>
          </a:xfrm>
          <a:prstGeom prst="roundRect">
            <a:avLst>
              <a:gd name="adj" fmla="val 6667"/>
            </a:avLst>
          </a:prstGeom>
          <a:solidFill>
            <a:srgbClr val="AFCBF8"/>
          </a:solidFill>
          <a:ln/>
        </p:spPr>
        <p:txBody>
          <a:bodyPr/>
          <a:lstStyle/>
          <a:p>
            <a:endParaRPr lang="fr-BE"/>
          </a:p>
        </p:txBody>
      </p:sp>
      <p:sp>
        <p:nvSpPr>
          <p:cNvPr id="11" name="Text 8"/>
          <p:cNvSpPr/>
          <p:nvPr/>
        </p:nvSpPr>
        <p:spPr>
          <a:xfrm>
            <a:off x="1275755" y="4119959"/>
            <a:ext cx="2362696" cy="295275"/>
          </a:xfrm>
          <a:prstGeom prst="rect">
            <a:avLst/>
          </a:prstGeom>
          <a:noFill/>
          <a:ln/>
        </p:spPr>
        <p:txBody>
          <a:bodyPr wrap="none" lIns="0" tIns="0" rIns="0" bIns="0" rtlCol="0" anchor="t"/>
          <a:lstStyle/>
          <a:p>
            <a:pPr>
              <a:lnSpc>
                <a:spcPts val="2292"/>
              </a:lnSpc>
            </a:pPr>
            <a:r>
              <a:rPr lang="en-US" sz="2333" dirty="0">
                <a:solidFill>
                  <a:srgbClr val="15213F"/>
                </a:solidFill>
                <a:ea typeface="Roboto Slab" pitchFamily="34" charset="-122"/>
                <a:cs typeface="Roboto Slab" pitchFamily="34" charset="-120"/>
              </a:rPr>
              <a:t>Traitement Actuel</a:t>
            </a:r>
            <a:endParaRPr lang="en-US" sz="2333" dirty="0"/>
          </a:p>
        </p:txBody>
      </p:sp>
      <p:sp>
        <p:nvSpPr>
          <p:cNvPr id="12" name="Text 9"/>
          <p:cNvSpPr/>
          <p:nvPr/>
        </p:nvSpPr>
        <p:spPr>
          <a:xfrm>
            <a:off x="1275756" y="4528642"/>
            <a:ext cx="5682754" cy="604838"/>
          </a:xfrm>
          <a:prstGeom prst="rect">
            <a:avLst/>
          </a:prstGeom>
          <a:noFill/>
          <a:ln/>
        </p:spPr>
        <p:txBody>
          <a:bodyPr wrap="square" lIns="0" tIns="0" rIns="0" bIns="0" rtlCol="0" anchor="t"/>
          <a:lstStyle/>
          <a:p>
            <a:pPr>
              <a:lnSpc>
                <a:spcPts val="2375"/>
              </a:lnSpc>
            </a:pPr>
            <a:r>
              <a:rPr lang="en-US" sz="1667" dirty="0">
                <a:solidFill>
                  <a:srgbClr val="15213F"/>
                </a:solidFill>
                <a:ea typeface="Roboto" pitchFamily="34" charset="-122"/>
                <a:cs typeface="Roboto" pitchFamily="34" charset="-120"/>
              </a:rPr>
              <a:t>Méropénème par voie intraveineuse avec évolution clinique favorable.</a:t>
            </a:r>
            <a:endParaRPr lang="en-US" sz="1667" dirty="0"/>
          </a:p>
        </p:txBody>
      </p:sp>
      <p:sp>
        <p:nvSpPr>
          <p:cNvPr id="13" name="Shape 10"/>
          <p:cNvSpPr/>
          <p:nvPr/>
        </p:nvSpPr>
        <p:spPr>
          <a:xfrm>
            <a:off x="661492" y="5511502"/>
            <a:ext cx="425252" cy="425252"/>
          </a:xfrm>
          <a:prstGeom prst="roundRect">
            <a:avLst>
              <a:gd name="adj" fmla="val 6667"/>
            </a:avLst>
          </a:prstGeom>
          <a:solidFill>
            <a:srgbClr val="AFCBF8"/>
          </a:solidFill>
          <a:ln/>
        </p:spPr>
        <p:txBody>
          <a:bodyPr/>
          <a:lstStyle/>
          <a:p>
            <a:endParaRPr lang="fr-BE"/>
          </a:p>
        </p:txBody>
      </p:sp>
      <p:sp>
        <p:nvSpPr>
          <p:cNvPr id="14" name="Text 11"/>
          <p:cNvSpPr/>
          <p:nvPr/>
        </p:nvSpPr>
        <p:spPr>
          <a:xfrm>
            <a:off x="1275755" y="5576392"/>
            <a:ext cx="2362696" cy="295275"/>
          </a:xfrm>
          <a:prstGeom prst="rect">
            <a:avLst/>
          </a:prstGeom>
          <a:noFill/>
          <a:ln/>
        </p:spPr>
        <p:txBody>
          <a:bodyPr wrap="none" lIns="0" tIns="0" rIns="0" bIns="0" rtlCol="0" anchor="t"/>
          <a:lstStyle/>
          <a:p>
            <a:pPr>
              <a:lnSpc>
                <a:spcPts val="2292"/>
              </a:lnSpc>
            </a:pPr>
            <a:r>
              <a:rPr lang="en-US" sz="2333" dirty="0">
                <a:solidFill>
                  <a:srgbClr val="15213F"/>
                </a:solidFill>
                <a:ea typeface="Roboto Slab" pitchFamily="34" charset="-122"/>
                <a:cs typeface="Roboto Slab" pitchFamily="34" charset="-120"/>
              </a:rPr>
              <a:t>Intervention Prévue</a:t>
            </a:r>
            <a:endParaRPr lang="en-US" sz="2333" dirty="0"/>
          </a:p>
        </p:txBody>
      </p:sp>
      <p:sp>
        <p:nvSpPr>
          <p:cNvPr id="15" name="Text 12"/>
          <p:cNvSpPr/>
          <p:nvPr/>
        </p:nvSpPr>
        <p:spPr>
          <a:xfrm>
            <a:off x="1275756" y="5985074"/>
            <a:ext cx="5682754" cy="302419"/>
          </a:xfrm>
          <a:prstGeom prst="rect">
            <a:avLst/>
          </a:prstGeom>
          <a:noFill/>
          <a:ln/>
        </p:spPr>
        <p:txBody>
          <a:bodyPr wrap="none" lIns="0" tIns="0" rIns="0" bIns="0" rtlCol="0" anchor="t"/>
          <a:lstStyle/>
          <a:p>
            <a:pPr>
              <a:lnSpc>
                <a:spcPts val="2375"/>
              </a:lnSpc>
            </a:pPr>
            <a:r>
              <a:rPr lang="en-US" sz="1667" dirty="0">
                <a:solidFill>
                  <a:srgbClr val="15213F"/>
                </a:solidFill>
                <a:ea typeface="Roboto" pitchFamily="34" charset="-122"/>
                <a:cs typeface="Roboto" pitchFamily="34" charset="-120"/>
              </a:rPr>
              <a:t>Ablation de ciment, greffe osseuse et ostéosynthèse programmées.</a:t>
            </a:r>
            <a:endParaRPr lang="en-US" sz="1667"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45704" y="428824"/>
            <a:ext cx="4302323" cy="487263"/>
          </a:xfrm>
          <a:prstGeom prst="rect">
            <a:avLst/>
          </a:prstGeom>
          <a:noFill/>
          <a:ln/>
        </p:spPr>
        <p:txBody>
          <a:bodyPr wrap="none" lIns="0" tIns="0" rIns="0" bIns="0" rtlCol="0" anchor="t"/>
          <a:lstStyle/>
          <a:p>
            <a:pPr>
              <a:lnSpc>
                <a:spcPts val="3833"/>
              </a:lnSpc>
            </a:pPr>
            <a:r>
              <a:rPr lang="en-US" sz="3042" dirty="0">
                <a:solidFill>
                  <a:srgbClr val="3257B8"/>
                </a:solidFill>
                <a:ea typeface="Roboto Slab" pitchFamily="34" charset="-122"/>
                <a:cs typeface="Roboto Slab" pitchFamily="34" charset="-120"/>
              </a:rPr>
              <a:t>Critères Médicaux HAD</a:t>
            </a:r>
            <a:endParaRPr lang="en-US" sz="3042" dirty="0"/>
          </a:p>
        </p:txBody>
      </p:sp>
      <p:sp>
        <p:nvSpPr>
          <p:cNvPr id="3" name="Text 1"/>
          <p:cNvSpPr/>
          <p:nvPr/>
        </p:nvSpPr>
        <p:spPr>
          <a:xfrm>
            <a:off x="545704" y="1305819"/>
            <a:ext cx="3268663" cy="292298"/>
          </a:xfrm>
          <a:prstGeom prst="rect">
            <a:avLst/>
          </a:prstGeom>
          <a:noFill/>
          <a:ln/>
        </p:spPr>
        <p:txBody>
          <a:bodyPr wrap="none" lIns="0" tIns="0" rIns="0" bIns="0" rtlCol="0" anchor="t"/>
          <a:lstStyle/>
          <a:p>
            <a:pPr>
              <a:lnSpc>
                <a:spcPts val="2292"/>
              </a:lnSpc>
            </a:pPr>
            <a:r>
              <a:rPr lang="en-US" sz="2333" dirty="0">
                <a:solidFill>
                  <a:srgbClr val="3257B8"/>
                </a:solidFill>
                <a:ea typeface="Roboto Slab" pitchFamily="34" charset="-122"/>
                <a:cs typeface="Roboto Slab" pitchFamily="34" charset="-120"/>
              </a:rPr>
              <a:t>Critères Médicaux Favorables</a:t>
            </a:r>
            <a:endParaRPr lang="en-US" sz="2333" dirty="0"/>
          </a:p>
        </p:txBody>
      </p:sp>
      <p:pic>
        <p:nvPicPr>
          <p:cNvPr id="4" name="Image 0" descr="preencoded.png"/>
          <p:cNvPicPr>
            <a:picLocks noChangeAspect="1"/>
          </p:cNvPicPr>
          <p:nvPr/>
        </p:nvPicPr>
        <p:blipFill>
          <a:blip r:embed="rId3"/>
          <a:stretch>
            <a:fillRect/>
          </a:stretch>
        </p:blipFill>
        <p:spPr>
          <a:xfrm>
            <a:off x="545704" y="1773535"/>
            <a:ext cx="389831" cy="389831"/>
          </a:xfrm>
          <a:prstGeom prst="rect">
            <a:avLst/>
          </a:prstGeom>
        </p:spPr>
      </p:pic>
      <p:sp>
        <p:nvSpPr>
          <p:cNvPr id="5" name="Text 2"/>
          <p:cNvSpPr/>
          <p:nvPr/>
        </p:nvSpPr>
        <p:spPr>
          <a:xfrm>
            <a:off x="545704" y="2358232"/>
            <a:ext cx="1949153" cy="243682"/>
          </a:xfrm>
          <a:prstGeom prst="rect">
            <a:avLst/>
          </a:prstGeom>
          <a:noFill/>
          <a:ln/>
        </p:spPr>
        <p:txBody>
          <a:bodyPr wrap="none" lIns="0" tIns="0" rIns="0" bIns="0" rtlCol="0" anchor="t"/>
          <a:lstStyle/>
          <a:p>
            <a:pPr>
              <a:lnSpc>
                <a:spcPts val="1917"/>
              </a:lnSpc>
            </a:pPr>
            <a:r>
              <a:rPr lang="en-US" sz="2333" dirty="0">
                <a:solidFill>
                  <a:srgbClr val="15213F"/>
                </a:solidFill>
                <a:ea typeface="Roboto Slab" pitchFamily="34" charset="-122"/>
                <a:cs typeface="Roboto Slab" pitchFamily="34" charset="-120"/>
              </a:rPr>
              <a:t>État Clinique</a:t>
            </a:r>
            <a:endParaRPr lang="en-US" sz="2333" dirty="0"/>
          </a:p>
        </p:txBody>
      </p:sp>
      <p:sp>
        <p:nvSpPr>
          <p:cNvPr id="6" name="Text 3"/>
          <p:cNvSpPr/>
          <p:nvPr/>
        </p:nvSpPr>
        <p:spPr>
          <a:xfrm>
            <a:off x="545704" y="2757785"/>
            <a:ext cx="5360094" cy="249535"/>
          </a:xfrm>
          <a:prstGeom prst="rect">
            <a:avLst/>
          </a:prstGeom>
          <a:noFill/>
          <a:ln/>
        </p:spPr>
        <p:txBody>
          <a:bodyPr wrap="none" lIns="0" tIns="0" rIns="0" bIns="0" rtlCol="0" anchor="t"/>
          <a:lstStyle/>
          <a:p>
            <a:pPr>
              <a:lnSpc>
                <a:spcPts val="1958"/>
              </a:lnSpc>
            </a:pPr>
            <a:r>
              <a:rPr lang="en-US" sz="1667" dirty="0">
                <a:solidFill>
                  <a:srgbClr val="15213F"/>
                </a:solidFill>
                <a:ea typeface="Roboto" pitchFamily="34" charset="-122"/>
                <a:cs typeface="Roboto" pitchFamily="34" charset="-120"/>
              </a:rPr>
              <a:t>Patiente stabilisée sans signes systémiques d'infection active.</a:t>
            </a:r>
            <a:endParaRPr lang="en-US" sz="1667" dirty="0"/>
          </a:p>
        </p:txBody>
      </p:sp>
      <p:pic>
        <p:nvPicPr>
          <p:cNvPr id="7" name="Image 1" descr="preencoded.png"/>
          <p:cNvPicPr>
            <a:picLocks noChangeAspect="1"/>
          </p:cNvPicPr>
          <p:nvPr/>
        </p:nvPicPr>
        <p:blipFill>
          <a:blip r:embed="rId4"/>
          <a:stretch>
            <a:fillRect/>
          </a:stretch>
        </p:blipFill>
        <p:spPr>
          <a:xfrm>
            <a:off x="545704" y="3397151"/>
            <a:ext cx="389831" cy="389831"/>
          </a:xfrm>
          <a:prstGeom prst="rect">
            <a:avLst/>
          </a:prstGeom>
        </p:spPr>
      </p:pic>
      <p:sp>
        <p:nvSpPr>
          <p:cNvPr id="8" name="Text 4"/>
          <p:cNvSpPr/>
          <p:nvPr/>
        </p:nvSpPr>
        <p:spPr>
          <a:xfrm>
            <a:off x="545704" y="3981847"/>
            <a:ext cx="1949153" cy="243682"/>
          </a:xfrm>
          <a:prstGeom prst="rect">
            <a:avLst/>
          </a:prstGeom>
          <a:noFill/>
          <a:ln/>
        </p:spPr>
        <p:txBody>
          <a:bodyPr wrap="none" lIns="0" tIns="0" rIns="0" bIns="0" rtlCol="0" anchor="t"/>
          <a:lstStyle/>
          <a:p>
            <a:pPr>
              <a:lnSpc>
                <a:spcPts val="1917"/>
              </a:lnSpc>
            </a:pPr>
            <a:r>
              <a:rPr lang="en-US" sz="2333" dirty="0">
                <a:solidFill>
                  <a:srgbClr val="15213F"/>
                </a:solidFill>
                <a:ea typeface="Roboto Slab" pitchFamily="34" charset="-122"/>
                <a:cs typeface="Roboto Slab" pitchFamily="34" charset="-120"/>
              </a:rPr>
              <a:t>Tolérance</a:t>
            </a:r>
            <a:endParaRPr lang="en-US" sz="2333" dirty="0"/>
          </a:p>
        </p:txBody>
      </p:sp>
      <p:sp>
        <p:nvSpPr>
          <p:cNvPr id="9" name="Text 5"/>
          <p:cNvSpPr/>
          <p:nvPr/>
        </p:nvSpPr>
        <p:spPr>
          <a:xfrm>
            <a:off x="545704" y="4381401"/>
            <a:ext cx="5360094" cy="249535"/>
          </a:xfrm>
          <a:prstGeom prst="rect">
            <a:avLst/>
          </a:prstGeom>
          <a:noFill/>
          <a:ln/>
        </p:spPr>
        <p:txBody>
          <a:bodyPr wrap="none" lIns="0" tIns="0" rIns="0" bIns="0" rtlCol="0" anchor="t"/>
          <a:lstStyle/>
          <a:p>
            <a:pPr>
              <a:lnSpc>
                <a:spcPts val="1958"/>
              </a:lnSpc>
            </a:pPr>
            <a:r>
              <a:rPr lang="en-US" sz="1667" dirty="0">
                <a:solidFill>
                  <a:srgbClr val="15213F"/>
                </a:solidFill>
                <a:ea typeface="Roboto" pitchFamily="34" charset="-122"/>
                <a:cs typeface="Roboto" pitchFamily="34" charset="-120"/>
              </a:rPr>
              <a:t>Antibiothérapie IV bien tolérée avec relais oral envisageable.</a:t>
            </a:r>
            <a:endParaRPr lang="en-US" sz="1667" dirty="0"/>
          </a:p>
        </p:txBody>
      </p:sp>
      <p:pic>
        <p:nvPicPr>
          <p:cNvPr id="10" name="Image 2" descr="preencoded.png"/>
          <p:cNvPicPr>
            <a:picLocks noChangeAspect="1"/>
          </p:cNvPicPr>
          <p:nvPr/>
        </p:nvPicPr>
        <p:blipFill>
          <a:blip r:embed="rId5"/>
          <a:stretch>
            <a:fillRect/>
          </a:stretch>
        </p:blipFill>
        <p:spPr>
          <a:xfrm>
            <a:off x="545704" y="5020767"/>
            <a:ext cx="389831" cy="389831"/>
          </a:xfrm>
          <a:prstGeom prst="rect">
            <a:avLst/>
          </a:prstGeom>
        </p:spPr>
      </p:pic>
      <p:sp>
        <p:nvSpPr>
          <p:cNvPr id="11" name="Text 6"/>
          <p:cNvSpPr/>
          <p:nvPr/>
        </p:nvSpPr>
        <p:spPr>
          <a:xfrm>
            <a:off x="545704" y="5605462"/>
            <a:ext cx="1949153" cy="243682"/>
          </a:xfrm>
          <a:prstGeom prst="rect">
            <a:avLst/>
          </a:prstGeom>
          <a:noFill/>
          <a:ln/>
        </p:spPr>
        <p:txBody>
          <a:bodyPr wrap="none" lIns="0" tIns="0" rIns="0" bIns="0" rtlCol="0" anchor="t"/>
          <a:lstStyle/>
          <a:p>
            <a:pPr>
              <a:lnSpc>
                <a:spcPts val="1917"/>
              </a:lnSpc>
            </a:pPr>
            <a:r>
              <a:rPr lang="en-US" sz="2333" dirty="0">
                <a:solidFill>
                  <a:srgbClr val="15213F"/>
                </a:solidFill>
                <a:ea typeface="Roboto Slab" pitchFamily="34" charset="-122"/>
                <a:cs typeface="Roboto Slab" pitchFamily="34" charset="-120"/>
              </a:rPr>
              <a:t>Suivi</a:t>
            </a:r>
            <a:endParaRPr lang="en-US" sz="2333" dirty="0"/>
          </a:p>
        </p:txBody>
      </p:sp>
      <p:sp>
        <p:nvSpPr>
          <p:cNvPr id="12" name="Text 7"/>
          <p:cNvSpPr/>
          <p:nvPr/>
        </p:nvSpPr>
        <p:spPr>
          <a:xfrm>
            <a:off x="545704" y="6005017"/>
            <a:ext cx="5360094" cy="249535"/>
          </a:xfrm>
          <a:prstGeom prst="rect">
            <a:avLst/>
          </a:prstGeom>
          <a:noFill/>
          <a:ln/>
        </p:spPr>
        <p:txBody>
          <a:bodyPr wrap="none" lIns="0" tIns="0" rIns="0" bIns="0" rtlCol="0" anchor="t"/>
          <a:lstStyle/>
          <a:p>
            <a:pPr>
              <a:lnSpc>
                <a:spcPts val="1958"/>
              </a:lnSpc>
            </a:pPr>
            <a:r>
              <a:rPr lang="en-US" sz="1667" dirty="0">
                <a:solidFill>
                  <a:srgbClr val="15213F"/>
                </a:solidFill>
                <a:ea typeface="Roboto" pitchFamily="34" charset="-122"/>
                <a:cs typeface="Roboto" pitchFamily="34" charset="-120"/>
              </a:rPr>
              <a:t>Protocole clair avec suivi biologique simple et bien organisé.</a:t>
            </a:r>
            <a:endParaRPr lang="en-US" sz="1667" dirty="0"/>
          </a:p>
        </p:txBody>
      </p:sp>
      <p:pic>
        <p:nvPicPr>
          <p:cNvPr id="13" name="Image 3" descr="preencoded.png"/>
          <p:cNvPicPr>
            <a:picLocks noChangeAspect="1"/>
          </p:cNvPicPr>
          <p:nvPr/>
        </p:nvPicPr>
        <p:blipFill>
          <a:blip r:embed="rId6"/>
          <a:stretch>
            <a:fillRect/>
          </a:stretch>
        </p:blipFill>
        <p:spPr>
          <a:xfrm>
            <a:off x="6292553" y="1325364"/>
            <a:ext cx="5360094" cy="2895600"/>
          </a:xfrm>
          <a:prstGeom prst="rect">
            <a:avLst/>
          </a:prstGeom>
        </p:spPr>
      </p:pic>
      <p:sp>
        <p:nvSpPr>
          <p:cNvPr id="14" name="Rectangle 13">
            <a:extLst>
              <a:ext uri="{FF2B5EF4-FFF2-40B4-BE49-F238E27FC236}">
                <a16:creationId xmlns:a16="http://schemas.microsoft.com/office/drawing/2014/main" id="{06703CC0-AAC9-4BC2-8F45-D99F7FE5EB04}"/>
              </a:ext>
            </a:extLst>
          </p:cNvPr>
          <p:cNvSpPr/>
          <p:nvPr/>
        </p:nvSpPr>
        <p:spPr>
          <a:xfrm>
            <a:off x="10594259" y="6464710"/>
            <a:ext cx="1515806" cy="3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5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28353" y="737096"/>
            <a:ext cx="5497909" cy="561082"/>
          </a:xfrm>
          <a:prstGeom prst="rect">
            <a:avLst/>
          </a:prstGeom>
          <a:noFill/>
          <a:ln/>
        </p:spPr>
        <p:txBody>
          <a:bodyPr wrap="none" lIns="0" tIns="0" rIns="0" bIns="0" rtlCol="0" anchor="t"/>
          <a:lstStyle/>
          <a:p>
            <a:pPr>
              <a:lnSpc>
                <a:spcPts val="4416"/>
              </a:lnSpc>
            </a:pPr>
            <a:r>
              <a:rPr lang="en-US" sz="3500" dirty="0">
                <a:solidFill>
                  <a:srgbClr val="3257B8"/>
                </a:solidFill>
                <a:ea typeface="Roboto Slab" pitchFamily="34" charset="-122"/>
                <a:cs typeface="Roboto Slab" pitchFamily="34" charset="-120"/>
              </a:rPr>
              <a:t>Obstacles Psycho-Sociaux</a:t>
            </a:r>
            <a:endParaRPr lang="en-US" sz="3500" dirty="0"/>
          </a:p>
        </p:txBody>
      </p:sp>
      <p:pic>
        <p:nvPicPr>
          <p:cNvPr id="4" name="Image 1" descr="preencoded.png"/>
          <p:cNvPicPr>
            <a:picLocks noChangeAspect="1"/>
          </p:cNvPicPr>
          <p:nvPr/>
        </p:nvPicPr>
        <p:blipFill>
          <a:blip r:embed="rId4"/>
          <a:stretch>
            <a:fillRect/>
          </a:stretch>
        </p:blipFill>
        <p:spPr>
          <a:xfrm>
            <a:off x="628352" y="1567458"/>
            <a:ext cx="897732" cy="1077218"/>
          </a:xfrm>
          <a:prstGeom prst="rect">
            <a:avLst/>
          </a:prstGeom>
        </p:spPr>
      </p:pic>
      <p:sp>
        <p:nvSpPr>
          <p:cNvPr id="5" name="Text 1"/>
          <p:cNvSpPr/>
          <p:nvPr/>
        </p:nvSpPr>
        <p:spPr>
          <a:xfrm>
            <a:off x="1705570" y="1746944"/>
            <a:ext cx="2244328" cy="280492"/>
          </a:xfrm>
          <a:prstGeom prst="rect">
            <a:avLst/>
          </a:prstGeom>
          <a:noFill/>
          <a:ln/>
        </p:spPr>
        <p:txBody>
          <a:bodyPr wrap="none" lIns="0" tIns="0" rIns="0" bIns="0" rtlCol="0" anchor="t"/>
          <a:lstStyle/>
          <a:p>
            <a:pPr>
              <a:lnSpc>
                <a:spcPts val="2208"/>
              </a:lnSpc>
            </a:pPr>
            <a:r>
              <a:rPr lang="en-US" sz="2333" dirty="0">
                <a:solidFill>
                  <a:srgbClr val="15213F"/>
                </a:solidFill>
                <a:ea typeface="Roboto Slab" pitchFamily="34" charset="-122"/>
                <a:cs typeface="Roboto Slab" pitchFamily="34" charset="-120"/>
              </a:rPr>
              <a:t>Structure Inadaptée</a:t>
            </a:r>
            <a:endParaRPr lang="en-US" sz="2333" dirty="0"/>
          </a:p>
        </p:txBody>
      </p:sp>
      <p:sp>
        <p:nvSpPr>
          <p:cNvPr id="6" name="Text 2"/>
          <p:cNvSpPr/>
          <p:nvPr/>
        </p:nvSpPr>
        <p:spPr>
          <a:xfrm>
            <a:off x="1705570" y="2135089"/>
            <a:ext cx="5286078" cy="287338"/>
          </a:xfrm>
          <a:prstGeom prst="rect">
            <a:avLst/>
          </a:prstGeom>
          <a:noFill/>
          <a:ln/>
        </p:spPr>
        <p:txBody>
          <a:bodyPr wrap="none" lIns="0" tIns="0" rIns="0" bIns="0" rtlCol="0" anchor="t"/>
          <a:lstStyle/>
          <a:p>
            <a:pPr>
              <a:lnSpc>
                <a:spcPts val="2250"/>
              </a:lnSpc>
            </a:pPr>
            <a:r>
              <a:rPr lang="en-US" sz="1667" dirty="0">
                <a:solidFill>
                  <a:srgbClr val="15213F"/>
                </a:solidFill>
                <a:ea typeface="Roboto" pitchFamily="34" charset="-122"/>
                <a:cs typeface="Roboto" pitchFamily="34" charset="-120"/>
              </a:rPr>
              <a:t>Centre collectif sans infirmière référente permanente sur place.</a:t>
            </a:r>
            <a:endParaRPr lang="en-US" sz="1667" dirty="0"/>
          </a:p>
        </p:txBody>
      </p:sp>
      <p:pic>
        <p:nvPicPr>
          <p:cNvPr id="7" name="Image 2" descr="preencoded.png"/>
          <p:cNvPicPr>
            <a:picLocks noChangeAspect="1"/>
          </p:cNvPicPr>
          <p:nvPr/>
        </p:nvPicPr>
        <p:blipFill>
          <a:blip r:embed="rId5"/>
          <a:stretch>
            <a:fillRect/>
          </a:stretch>
        </p:blipFill>
        <p:spPr>
          <a:xfrm>
            <a:off x="628352" y="2644676"/>
            <a:ext cx="897732" cy="1321793"/>
          </a:xfrm>
          <a:prstGeom prst="rect">
            <a:avLst/>
          </a:prstGeom>
        </p:spPr>
      </p:pic>
      <p:sp>
        <p:nvSpPr>
          <p:cNvPr id="8" name="Text 3"/>
          <p:cNvSpPr/>
          <p:nvPr/>
        </p:nvSpPr>
        <p:spPr>
          <a:xfrm>
            <a:off x="1705570" y="2824162"/>
            <a:ext cx="2244328" cy="280492"/>
          </a:xfrm>
          <a:prstGeom prst="rect">
            <a:avLst/>
          </a:prstGeom>
          <a:noFill/>
          <a:ln/>
        </p:spPr>
        <p:txBody>
          <a:bodyPr wrap="none" lIns="0" tIns="0" rIns="0" bIns="0" rtlCol="0" anchor="t"/>
          <a:lstStyle/>
          <a:p>
            <a:pPr>
              <a:lnSpc>
                <a:spcPts val="2208"/>
              </a:lnSpc>
            </a:pPr>
            <a:r>
              <a:rPr lang="en-US" sz="2333" dirty="0">
                <a:solidFill>
                  <a:srgbClr val="15213F"/>
                </a:solidFill>
                <a:ea typeface="Roboto Slab" pitchFamily="34" charset="-122"/>
                <a:cs typeface="Roboto Slab" pitchFamily="34" charset="-120"/>
              </a:rPr>
              <a:t>Sécurité Insuffisante</a:t>
            </a:r>
            <a:endParaRPr lang="en-US" sz="2333" dirty="0"/>
          </a:p>
        </p:txBody>
      </p:sp>
      <p:sp>
        <p:nvSpPr>
          <p:cNvPr id="9" name="Text 4"/>
          <p:cNvSpPr/>
          <p:nvPr/>
        </p:nvSpPr>
        <p:spPr>
          <a:xfrm>
            <a:off x="1705570" y="3212307"/>
            <a:ext cx="5286078" cy="574675"/>
          </a:xfrm>
          <a:prstGeom prst="rect">
            <a:avLst/>
          </a:prstGeom>
          <a:noFill/>
          <a:ln/>
        </p:spPr>
        <p:txBody>
          <a:bodyPr wrap="square" lIns="0" tIns="0" rIns="0" bIns="0" rtlCol="0" anchor="t"/>
          <a:lstStyle/>
          <a:p>
            <a:pPr>
              <a:lnSpc>
                <a:spcPts val="2250"/>
              </a:lnSpc>
            </a:pPr>
            <a:r>
              <a:rPr lang="en-US" sz="1667" dirty="0">
                <a:solidFill>
                  <a:srgbClr val="15213F"/>
                </a:solidFill>
                <a:ea typeface="Roboto" pitchFamily="34" charset="-122"/>
                <a:cs typeface="Roboto" pitchFamily="34" charset="-120"/>
              </a:rPr>
              <a:t>Environnement non sécurisé pour l'administration de traitements IV.</a:t>
            </a:r>
            <a:endParaRPr lang="en-US" sz="1667" dirty="0"/>
          </a:p>
        </p:txBody>
      </p:sp>
      <p:pic>
        <p:nvPicPr>
          <p:cNvPr id="10" name="Image 3" descr="preencoded.png"/>
          <p:cNvPicPr>
            <a:picLocks noChangeAspect="1"/>
          </p:cNvPicPr>
          <p:nvPr/>
        </p:nvPicPr>
        <p:blipFill>
          <a:blip r:embed="rId6"/>
          <a:stretch>
            <a:fillRect/>
          </a:stretch>
        </p:blipFill>
        <p:spPr>
          <a:xfrm>
            <a:off x="628352" y="3966469"/>
            <a:ext cx="897732" cy="1077218"/>
          </a:xfrm>
          <a:prstGeom prst="rect">
            <a:avLst/>
          </a:prstGeom>
        </p:spPr>
      </p:pic>
      <p:sp>
        <p:nvSpPr>
          <p:cNvPr id="11" name="Text 5"/>
          <p:cNvSpPr/>
          <p:nvPr/>
        </p:nvSpPr>
        <p:spPr>
          <a:xfrm>
            <a:off x="1705570" y="4145955"/>
            <a:ext cx="2244328" cy="280492"/>
          </a:xfrm>
          <a:prstGeom prst="rect">
            <a:avLst/>
          </a:prstGeom>
          <a:noFill/>
          <a:ln/>
        </p:spPr>
        <p:txBody>
          <a:bodyPr wrap="none" lIns="0" tIns="0" rIns="0" bIns="0" rtlCol="0" anchor="t"/>
          <a:lstStyle/>
          <a:p>
            <a:pPr>
              <a:lnSpc>
                <a:spcPts val="2208"/>
              </a:lnSpc>
            </a:pPr>
            <a:r>
              <a:rPr lang="en-US" sz="2333" dirty="0">
                <a:solidFill>
                  <a:srgbClr val="15213F"/>
                </a:solidFill>
                <a:ea typeface="Roboto Slab" pitchFamily="34" charset="-122"/>
                <a:cs typeface="Roboto Slab" pitchFamily="34" charset="-120"/>
              </a:rPr>
              <a:t>Barrière Linguistique</a:t>
            </a:r>
            <a:endParaRPr lang="en-US" sz="2333" dirty="0"/>
          </a:p>
        </p:txBody>
      </p:sp>
      <p:sp>
        <p:nvSpPr>
          <p:cNvPr id="12" name="Text 6"/>
          <p:cNvSpPr/>
          <p:nvPr/>
        </p:nvSpPr>
        <p:spPr>
          <a:xfrm>
            <a:off x="1705570" y="4534099"/>
            <a:ext cx="5286078" cy="287338"/>
          </a:xfrm>
          <a:prstGeom prst="rect">
            <a:avLst/>
          </a:prstGeom>
          <a:noFill/>
          <a:ln/>
        </p:spPr>
        <p:txBody>
          <a:bodyPr wrap="none" lIns="0" tIns="0" rIns="0" bIns="0" rtlCol="0" anchor="t"/>
          <a:lstStyle/>
          <a:p>
            <a:pPr>
              <a:lnSpc>
                <a:spcPts val="2250"/>
              </a:lnSpc>
            </a:pPr>
            <a:r>
              <a:rPr lang="en-US" sz="1667" dirty="0">
                <a:solidFill>
                  <a:srgbClr val="15213F"/>
                </a:solidFill>
                <a:ea typeface="Roboto" pitchFamily="34" charset="-122"/>
                <a:cs typeface="Roboto" pitchFamily="34" charset="-120"/>
              </a:rPr>
              <a:t>Difficultés de communication limitant la coordination des soins.</a:t>
            </a:r>
            <a:endParaRPr lang="en-US" sz="1667" dirty="0"/>
          </a:p>
        </p:txBody>
      </p:sp>
      <p:pic>
        <p:nvPicPr>
          <p:cNvPr id="13" name="Image 4" descr="preencoded.png"/>
          <p:cNvPicPr>
            <a:picLocks noChangeAspect="1"/>
          </p:cNvPicPr>
          <p:nvPr/>
        </p:nvPicPr>
        <p:blipFill>
          <a:blip r:embed="rId7"/>
          <a:stretch>
            <a:fillRect/>
          </a:stretch>
        </p:blipFill>
        <p:spPr>
          <a:xfrm>
            <a:off x="628352" y="5043686"/>
            <a:ext cx="897732" cy="1077218"/>
          </a:xfrm>
          <a:prstGeom prst="rect">
            <a:avLst/>
          </a:prstGeom>
        </p:spPr>
      </p:pic>
      <p:sp>
        <p:nvSpPr>
          <p:cNvPr id="14" name="Text 7"/>
          <p:cNvSpPr/>
          <p:nvPr/>
        </p:nvSpPr>
        <p:spPr>
          <a:xfrm>
            <a:off x="1705571" y="5223172"/>
            <a:ext cx="2503289" cy="280492"/>
          </a:xfrm>
          <a:prstGeom prst="rect">
            <a:avLst/>
          </a:prstGeom>
          <a:noFill/>
          <a:ln/>
        </p:spPr>
        <p:txBody>
          <a:bodyPr wrap="none" lIns="0" tIns="0" rIns="0" bIns="0" rtlCol="0" anchor="t"/>
          <a:lstStyle/>
          <a:p>
            <a:pPr>
              <a:lnSpc>
                <a:spcPts val="2208"/>
              </a:lnSpc>
            </a:pPr>
            <a:r>
              <a:rPr lang="en-US" sz="2333" dirty="0">
                <a:solidFill>
                  <a:srgbClr val="15213F"/>
                </a:solidFill>
                <a:ea typeface="Roboto Slab" pitchFamily="34" charset="-122"/>
                <a:cs typeface="Roboto Slab" pitchFamily="34" charset="-120"/>
              </a:rPr>
              <a:t>Continuité Compromise</a:t>
            </a:r>
            <a:endParaRPr lang="en-US" sz="2333" dirty="0"/>
          </a:p>
        </p:txBody>
      </p:sp>
      <p:sp>
        <p:nvSpPr>
          <p:cNvPr id="15" name="Text 8"/>
          <p:cNvSpPr/>
          <p:nvPr/>
        </p:nvSpPr>
        <p:spPr>
          <a:xfrm>
            <a:off x="1705570" y="5611317"/>
            <a:ext cx="5286078" cy="287338"/>
          </a:xfrm>
          <a:prstGeom prst="rect">
            <a:avLst/>
          </a:prstGeom>
          <a:noFill/>
          <a:ln/>
        </p:spPr>
        <p:txBody>
          <a:bodyPr wrap="none" lIns="0" tIns="0" rIns="0" bIns="0" rtlCol="0" anchor="t"/>
          <a:lstStyle/>
          <a:p>
            <a:pPr>
              <a:lnSpc>
                <a:spcPts val="2250"/>
              </a:lnSpc>
            </a:pPr>
            <a:r>
              <a:rPr lang="en-US" sz="1667" dirty="0">
                <a:solidFill>
                  <a:srgbClr val="15213F"/>
                </a:solidFill>
                <a:ea typeface="Roboto" pitchFamily="34" charset="-122"/>
                <a:cs typeface="Roboto" pitchFamily="34" charset="-120"/>
              </a:rPr>
              <a:t>Absence de garant pour assurer la continuité des soins.</a:t>
            </a:r>
            <a:endParaRPr lang="en-US" sz="1667"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25153" y="334070"/>
            <a:ext cx="4026893" cy="379611"/>
          </a:xfrm>
          <a:prstGeom prst="rect">
            <a:avLst/>
          </a:prstGeom>
          <a:noFill/>
          <a:ln/>
        </p:spPr>
        <p:txBody>
          <a:bodyPr wrap="none" lIns="0" tIns="0" rIns="0" bIns="0" rtlCol="0" anchor="t"/>
          <a:lstStyle/>
          <a:p>
            <a:pPr>
              <a:lnSpc>
                <a:spcPts val="2958"/>
              </a:lnSpc>
            </a:pPr>
            <a:r>
              <a:rPr lang="en-US" sz="3333" dirty="0">
                <a:solidFill>
                  <a:srgbClr val="3257B8"/>
                </a:solidFill>
                <a:ea typeface="Roboto Slab" pitchFamily="34" charset="-122"/>
                <a:cs typeface="Roboto Slab" pitchFamily="34" charset="-120"/>
              </a:rPr>
              <a:t>Perspectives d'Amélioration</a:t>
            </a:r>
            <a:endParaRPr lang="en-US" sz="3333" dirty="0"/>
          </a:p>
        </p:txBody>
      </p:sp>
      <p:sp>
        <p:nvSpPr>
          <p:cNvPr id="3" name="Text 1"/>
          <p:cNvSpPr/>
          <p:nvPr/>
        </p:nvSpPr>
        <p:spPr>
          <a:xfrm>
            <a:off x="425152" y="1017290"/>
            <a:ext cx="2516882" cy="227807"/>
          </a:xfrm>
          <a:prstGeom prst="rect">
            <a:avLst/>
          </a:prstGeom>
          <a:noFill/>
          <a:ln/>
        </p:spPr>
        <p:txBody>
          <a:bodyPr wrap="none" lIns="0" tIns="0" rIns="0" bIns="0" rtlCol="0" anchor="t"/>
          <a:lstStyle/>
          <a:p>
            <a:pPr>
              <a:lnSpc>
                <a:spcPts val="1792"/>
              </a:lnSpc>
            </a:pPr>
            <a:r>
              <a:rPr lang="en-US" sz="2333" dirty="0">
                <a:solidFill>
                  <a:srgbClr val="3257B8"/>
                </a:solidFill>
                <a:ea typeface="Roboto Slab" pitchFamily="34" charset="-122"/>
                <a:cs typeface="Roboto Slab" pitchFamily="34" charset="-120"/>
              </a:rPr>
              <a:t>Bénéfices Potentiels de l'HAD</a:t>
            </a:r>
            <a:endParaRPr lang="en-US" sz="2333" dirty="0"/>
          </a:p>
        </p:txBody>
      </p:sp>
      <p:sp>
        <p:nvSpPr>
          <p:cNvPr id="4" name="Text 2"/>
          <p:cNvSpPr/>
          <p:nvPr/>
        </p:nvSpPr>
        <p:spPr>
          <a:xfrm>
            <a:off x="437853" y="1755081"/>
            <a:ext cx="5522714" cy="194270"/>
          </a:xfrm>
          <a:prstGeom prst="rect">
            <a:avLst/>
          </a:prstGeom>
          <a:noFill/>
          <a:ln/>
        </p:spPr>
        <p:txBody>
          <a:bodyPr wrap="none" lIns="0" tIns="0" rIns="0" bIns="0" rtlCol="0" anchor="t"/>
          <a:lstStyle/>
          <a:p>
            <a:pPr marL="285739" indent="-285739">
              <a:lnSpc>
                <a:spcPts val="1500"/>
              </a:lnSpc>
              <a:buSzPct val="100000"/>
              <a:buChar char="•"/>
            </a:pPr>
            <a:r>
              <a:rPr lang="en-US" sz="1667" dirty="0">
                <a:solidFill>
                  <a:srgbClr val="15213F"/>
                </a:solidFill>
                <a:ea typeface="Roboto" pitchFamily="34" charset="-122"/>
                <a:cs typeface="Roboto" pitchFamily="34" charset="-120"/>
              </a:rPr>
              <a:t>Sortie précoce de l'hôpital</a:t>
            </a:r>
            <a:endParaRPr lang="en-US" sz="1667" dirty="0"/>
          </a:p>
        </p:txBody>
      </p:sp>
      <p:sp>
        <p:nvSpPr>
          <p:cNvPr id="5" name="Text 3"/>
          <p:cNvSpPr/>
          <p:nvPr/>
        </p:nvSpPr>
        <p:spPr>
          <a:xfrm>
            <a:off x="431503" y="2154436"/>
            <a:ext cx="5522714" cy="194270"/>
          </a:xfrm>
          <a:prstGeom prst="rect">
            <a:avLst/>
          </a:prstGeom>
          <a:noFill/>
          <a:ln/>
        </p:spPr>
        <p:txBody>
          <a:bodyPr wrap="none" lIns="0" tIns="0" rIns="0" bIns="0" rtlCol="0" anchor="t"/>
          <a:lstStyle/>
          <a:p>
            <a:pPr marL="285739" indent="-285739">
              <a:lnSpc>
                <a:spcPts val="1500"/>
              </a:lnSpc>
              <a:buSzPct val="100000"/>
              <a:buChar char="•"/>
            </a:pPr>
            <a:r>
              <a:rPr lang="en-US" sz="1667" dirty="0">
                <a:solidFill>
                  <a:srgbClr val="15213F"/>
                </a:solidFill>
                <a:ea typeface="Roboto" pitchFamily="34" charset="-122"/>
                <a:cs typeface="Roboto" pitchFamily="34" charset="-120"/>
              </a:rPr>
              <a:t>Réduction de la durée de séjour</a:t>
            </a:r>
            <a:endParaRPr lang="en-US" sz="1667" dirty="0"/>
          </a:p>
        </p:txBody>
      </p:sp>
      <p:sp>
        <p:nvSpPr>
          <p:cNvPr id="6" name="Text 4"/>
          <p:cNvSpPr/>
          <p:nvPr/>
        </p:nvSpPr>
        <p:spPr>
          <a:xfrm>
            <a:off x="437853" y="2496927"/>
            <a:ext cx="5522714" cy="194270"/>
          </a:xfrm>
          <a:prstGeom prst="rect">
            <a:avLst/>
          </a:prstGeom>
          <a:noFill/>
          <a:ln/>
        </p:spPr>
        <p:txBody>
          <a:bodyPr wrap="none" lIns="0" tIns="0" rIns="0" bIns="0" rtlCol="0" anchor="t"/>
          <a:lstStyle/>
          <a:p>
            <a:pPr marL="285739" indent="-285739">
              <a:lnSpc>
                <a:spcPts val="1500"/>
              </a:lnSpc>
              <a:buSzPct val="100000"/>
              <a:buChar char="•"/>
            </a:pPr>
            <a:r>
              <a:rPr lang="en-US" sz="1667" dirty="0">
                <a:solidFill>
                  <a:srgbClr val="15213F"/>
                </a:solidFill>
                <a:ea typeface="Roboto" pitchFamily="34" charset="-122"/>
                <a:cs typeface="Roboto" pitchFamily="34" charset="-120"/>
              </a:rPr>
              <a:t>Valorisation du lit hospitalier</a:t>
            </a:r>
            <a:endParaRPr lang="en-US" sz="1667" dirty="0"/>
          </a:p>
        </p:txBody>
      </p:sp>
      <p:sp>
        <p:nvSpPr>
          <p:cNvPr id="7" name="Text 5"/>
          <p:cNvSpPr/>
          <p:nvPr/>
        </p:nvSpPr>
        <p:spPr>
          <a:xfrm>
            <a:off x="600969" y="3048595"/>
            <a:ext cx="5340548" cy="388541"/>
          </a:xfrm>
          <a:prstGeom prst="rect">
            <a:avLst/>
          </a:prstGeom>
          <a:noFill/>
          <a:ln/>
        </p:spPr>
        <p:txBody>
          <a:bodyPr wrap="square" lIns="0" tIns="0" rIns="0" bIns="0" rtlCol="0" anchor="t"/>
          <a:lstStyle/>
          <a:p>
            <a:r>
              <a:rPr lang="en-US" sz="1667" dirty="0">
                <a:solidFill>
                  <a:srgbClr val="15213F"/>
                </a:solidFill>
                <a:ea typeface="Roboto" pitchFamily="34" charset="-122"/>
                <a:cs typeface="Roboto" pitchFamily="34" charset="-120"/>
              </a:rPr>
              <a:t>L'HAD n'est pas qu'une question médicale – c'est un projet de société. Nos patients les plus vulnérables sont aussi ceux qui en auraient le plus besoin.</a:t>
            </a:r>
            <a:endParaRPr lang="en-US" sz="1667" dirty="0"/>
          </a:p>
        </p:txBody>
      </p:sp>
      <p:sp>
        <p:nvSpPr>
          <p:cNvPr id="8" name="Shape 6"/>
          <p:cNvSpPr/>
          <p:nvPr/>
        </p:nvSpPr>
        <p:spPr>
          <a:xfrm>
            <a:off x="425153" y="2170907"/>
            <a:ext cx="12700" cy="388541"/>
          </a:xfrm>
          <a:prstGeom prst="rect">
            <a:avLst/>
          </a:prstGeom>
          <a:solidFill>
            <a:srgbClr val="3257B8"/>
          </a:solidFill>
          <a:ln/>
        </p:spPr>
        <p:txBody>
          <a:bodyPr/>
          <a:lstStyle/>
          <a:p>
            <a:endParaRPr lang="fr-BE"/>
          </a:p>
        </p:txBody>
      </p:sp>
      <p:sp>
        <p:nvSpPr>
          <p:cNvPr id="9" name="Text 7"/>
          <p:cNvSpPr/>
          <p:nvPr/>
        </p:nvSpPr>
        <p:spPr>
          <a:xfrm>
            <a:off x="6250483" y="1017290"/>
            <a:ext cx="1822252" cy="227807"/>
          </a:xfrm>
          <a:prstGeom prst="rect">
            <a:avLst/>
          </a:prstGeom>
          <a:noFill/>
          <a:ln/>
        </p:spPr>
        <p:txBody>
          <a:bodyPr wrap="none" lIns="0" tIns="0" rIns="0" bIns="0" rtlCol="0" anchor="t"/>
          <a:lstStyle/>
          <a:p>
            <a:pPr>
              <a:lnSpc>
                <a:spcPts val="1792"/>
              </a:lnSpc>
            </a:pPr>
            <a:r>
              <a:rPr lang="en-US" sz="2333" dirty="0">
                <a:solidFill>
                  <a:srgbClr val="3257B8"/>
                </a:solidFill>
                <a:ea typeface="Roboto Slab" pitchFamily="34" charset="-122"/>
                <a:cs typeface="Roboto Slab" pitchFamily="34" charset="-120"/>
              </a:rPr>
              <a:t>Recommandations</a:t>
            </a:r>
            <a:endParaRPr lang="en-US" sz="2333" dirty="0"/>
          </a:p>
        </p:txBody>
      </p:sp>
      <p:sp>
        <p:nvSpPr>
          <p:cNvPr id="10" name="Shape 8"/>
          <p:cNvSpPr/>
          <p:nvPr/>
        </p:nvSpPr>
        <p:spPr>
          <a:xfrm>
            <a:off x="6250484" y="1381720"/>
            <a:ext cx="5522714" cy="748407"/>
          </a:xfrm>
          <a:prstGeom prst="roundRect">
            <a:avLst>
              <a:gd name="adj" fmla="val 2435"/>
            </a:avLst>
          </a:prstGeom>
          <a:solidFill>
            <a:srgbClr val="E9ECF2"/>
          </a:solidFill>
          <a:ln/>
        </p:spPr>
        <p:txBody>
          <a:bodyPr/>
          <a:lstStyle/>
          <a:p>
            <a:endParaRPr lang="fr-BE"/>
          </a:p>
        </p:txBody>
      </p:sp>
      <p:sp>
        <p:nvSpPr>
          <p:cNvPr id="11" name="Text 9"/>
          <p:cNvSpPr/>
          <p:nvPr/>
        </p:nvSpPr>
        <p:spPr>
          <a:xfrm>
            <a:off x="6371928" y="1503165"/>
            <a:ext cx="1518543" cy="189806"/>
          </a:xfrm>
          <a:prstGeom prst="rect">
            <a:avLst/>
          </a:prstGeom>
          <a:noFill/>
          <a:ln/>
        </p:spPr>
        <p:txBody>
          <a:bodyPr wrap="none" lIns="0" tIns="0" rIns="0" bIns="0" rtlCol="0" anchor="t"/>
          <a:lstStyle/>
          <a:p>
            <a:pPr>
              <a:lnSpc>
                <a:spcPts val="1458"/>
              </a:lnSpc>
            </a:pPr>
            <a:r>
              <a:rPr lang="en-US" sz="2333" dirty="0">
                <a:solidFill>
                  <a:srgbClr val="15213F"/>
                </a:solidFill>
                <a:ea typeface="Roboto Slab" pitchFamily="34" charset="-122"/>
                <a:cs typeface="Roboto Slab" pitchFamily="34" charset="-120"/>
              </a:rPr>
              <a:t>Extension du Modèle</a:t>
            </a:r>
            <a:endParaRPr lang="en-US" sz="2333" dirty="0"/>
          </a:p>
        </p:txBody>
      </p:sp>
      <p:sp>
        <p:nvSpPr>
          <p:cNvPr id="12" name="Text 10"/>
          <p:cNvSpPr/>
          <p:nvPr/>
        </p:nvSpPr>
        <p:spPr>
          <a:xfrm>
            <a:off x="6371927" y="1814413"/>
            <a:ext cx="5279827" cy="194270"/>
          </a:xfrm>
          <a:prstGeom prst="rect">
            <a:avLst/>
          </a:prstGeom>
          <a:noFill/>
          <a:ln/>
        </p:spPr>
        <p:txBody>
          <a:bodyPr wrap="none" lIns="0" tIns="0" rIns="0" bIns="0" rtlCol="0" anchor="t"/>
          <a:lstStyle/>
          <a:p>
            <a:pPr>
              <a:lnSpc>
                <a:spcPts val="1500"/>
              </a:lnSpc>
            </a:pPr>
            <a:r>
              <a:rPr lang="en-US" sz="1500" dirty="0">
                <a:solidFill>
                  <a:srgbClr val="15213F"/>
                </a:solidFill>
                <a:ea typeface="Roboto" pitchFamily="34" charset="-122"/>
                <a:cs typeface="Roboto" pitchFamily="34" charset="-120"/>
              </a:rPr>
              <a:t>Adapter l'HAD aux structures d'hébergement collectif.</a:t>
            </a:r>
            <a:endParaRPr lang="en-US" sz="1500" dirty="0"/>
          </a:p>
        </p:txBody>
      </p:sp>
      <p:sp>
        <p:nvSpPr>
          <p:cNvPr id="13" name="Shape 11"/>
          <p:cNvSpPr/>
          <p:nvPr/>
        </p:nvSpPr>
        <p:spPr>
          <a:xfrm>
            <a:off x="6250484" y="2251571"/>
            <a:ext cx="5522714" cy="748407"/>
          </a:xfrm>
          <a:prstGeom prst="roundRect">
            <a:avLst>
              <a:gd name="adj" fmla="val 2435"/>
            </a:avLst>
          </a:prstGeom>
          <a:solidFill>
            <a:srgbClr val="E9ECF2"/>
          </a:solidFill>
          <a:ln/>
        </p:spPr>
        <p:txBody>
          <a:bodyPr/>
          <a:lstStyle/>
          <a:p>
            <a:endParaRPr lang="fr-BE"/>
          </a:p>
        </p:txBody>
      </p:sp>
      <p:sp>
        <p:nvSpPr>
          <p:cNvPr id="14" name="Text 12"/>
          <p:cNvSpPr/>
          <p:nvPr/>
        </p:nvSpPr>
        <p:spPr>
          <a:xfrm>
            <a:off x="6371928" y="2373015"/>
            <a:ext cx="1703090" cy="189806"/>
          </a:xfrm>
          <a:prstGeom prst="rect">
            <a:avLst/>
          </a:prstGeom>
          <a:noFill/>
          <a:ln/>
        </p:spPr>
        <p:txBody>
          <a:bodyPr wrap="none" lIns="0" tIns="0" rIns="0" bIns="0" rtlCol="0" anchor="t"/>
          <a:lstStyle/>
          <a:p>
            <a:pPr>
              <a:lnSpc>
                <a:spcPts val="1458"/>
              </a:lnSpc>
            </a:pPr>
            <a:r>
              <a:rPr lang="en-US" sz="2333" dirty="0">
                <a:solidFill>
                  <a:srgbClr val="15213F"/>
                </a:solidFill>
                <a:ea typeface="Roboto Slab" pitchFamily="34" charset="-122"/>
                <a:cs typeface="Roboto Slab" pitchFamily="34" charset="-120"/>
              </a:rPr>
              <a:t>Renforcement Infirmier</a:t>
            </a:r>
            <a:endParaRPr lang="en-US" sz="2333" dirty="0"/>
          </a:p>
        </p:txBody>
      </p:sp>
      <p:sp>
        <p:nvSpPr>
          <p:cNvPr id="15" name="Text 13"/>
          <p:cNvSpPr/>
          <p:nvPr/>
        </p:nvSpPr>
        <p:spPr>
          <a:xfrm>
            <a:off x="6371927" y="2684264"/>
            <a:ext cx="5279827" cy="194270"/>
          </a:xfrm>
          <a:prstGeom prst="rect">
            <a:avLst/>
          </a:prstGeom>
          <a:noFill/>
          <a:ln/>
        </p:spPr>
        <p:txBody>
          <a:bodyPr wrap="none" lIns="0" tIns="0" rIns="0" bIns="0" rtlCol="0" anchor="t"/>
          <a:lstStyle/>
          <a:p>
            <a:pPr>
              <a:lnSpc>
                <a:spcPts val="1500"/>
              </a:lnSpc>
            </a:pPr>
            <a:r>
              <a:rPr lang="en-US" sz="1500" dirty="0">
                <a:solidFill>
                  <a:srgbClr val="15213F"/>
                </a:solidFill>
                <a:ea typeface="Roboto" pitchFamily="34" charset="-122"/>
                <a:cs typeface="Roboto" pitchFamily="34" charset="-120"/>
              </a:rPr>
              <a:t>Développer le volet infirmier communautaire.</a:t>
            </a:r>
            <a:endParaRPr lang="en-US" sz="1500" dirty="0"/>
          </a:p>
        </p:txBody>
      </p:sp>
      <p:sp>
        <p:nvSpPr>
          <p:cNvPr id="16" name="Shape 14"/>
          <p:cNvSpPr/>
          <p:nvPr/>
        </p:nvSpPr>
        <p:spPr>
          <a:xfrm>
            <a:off x="6250484" y="3121422"/>
            <a:ext cx="5522714" cy="748407"/>
          </a:xfrm>
          <a:prstGeom prst="roundRect">
            <a:avLst>
              <a:gd name="adj" fmla="val 2435"/>
            </a:avLst>
          </a:prstGeom>
          <a:solidFill>
            <a:srgbClr val="E9ECF2"/>
          </a:solidFill>
          <a:ln/>
        </p:spPr>
        <p:txBody>
          <a:bodyPr/>
          <a:lstStyle/>
          <a:p>
            <a:endParaRPr lang="fr-BE"/>
          </a:p>
        </p:txBody>
      </p:sp>
      <p:sp>
        <p:nvSpPr>
          <p:cNvPr id="17" name="Text 15"/>
          <p:cNvSpPr/>
          <p:nvPr/>
        </p:nvSpPr>
        <p:spPr>
          <a:xfrm>
            <a:off x="6371928" y="3242866"/>
            <a:ext cx="1518543" cy="189806"/>
          </a:xfrm>
          <a:prstGeom prst="rect">
            <a:avLst/>
          </a:prstGeom>
          <a:noFill/>
          <a:ln/>
        </p:spPr>
        <p:txBody>
          <a:bodyPr wrap="none" lIns="0" tIns="0" rIns="0" bIns="0" rtlCol="0" anchor="t"/>
          <a:lstStyle/>
          <a:p>
            <a:pPr>
              <a:lnSpc>
                <a:spcPts val="1458"/>
              </a:lnSpc>
            </a:pPr>
            <a:r>
              <a:rPr lang="en-US" sz="2333" dirty="0">
                <a:solidFill>
                  <a:srgbClr val="15213F"/>
                </a:solidFill>
                <a:ea typeface="Roboto Slab" pitchFamily="34" charset="-122"/>
                <a:cs typeface="Roboto Slab" pitchFamily="34" charset="-120"/>
              </a:rPr>
              <a:t>Coordination</a:t>
            </a:r>
            <a:endParaRPr lang="en-US" sz="2333" dirty="0"/>
          </a:p>
        </p:txBody>
      </p:sp>
      <p:sp>
        <p:nvSpPr>
          <p:cNvPr id="18" name="Text 16"/>
          <p:cNvSpPr/>
          <p:nvPr/>
        </p:nvSpPr>
        <p:spPr>
          <a:xfrm>
            <a:off x="6299643" y="3554115"/>
            <a:ext cx="5279827" cy="194270"/>
          </a:xfrm>
          <a:prstGeom prst="rect">
            <a:avLst/>
          </a:prstGeom>
          <a:noFill/>
          <a:ln/>
        </p:spPr>
        <p:txBody>
          <a:bodyPr wrap="none" lIns="0" tIns="0" rIns="0" bIns="0" rtlCol="0" anchor="t"/>
          <a:lstStyle/>
          <a:p>
            <a:pPr>
              <a:lnSpc>
                <a:spcPts val="1500"/>
              </a:lnSpc>
            </a:pPr>
            <a:r>
              <a:rPr lang="en-US" sz="1500" dirty="0">
                <a:solidFill>
                  <a:srgbClr val="15213F"/>
                </a:solidFill>
                <a:ea typeface="Roboto" pitchFamily="34" charset="-122"/>
                <a:cs typeface="Roboto" pitchFamily="34" charset="-120"/>
              </a:rPr>
              <a:t>Améliorer l'articulation avec le CPAS et la médecine de première ligne.</a:t>
            </a:r>
            <a:endParaRPr lang="en-US" sz="1500" dirty="0"/>
          </a:p>
        </p:txBody>
      </p:sp>
      <p:sp>
        <p:nvSpPr>
          <p:cNvPr id="20" name="Rectangle 19">
            <a:extLst>
              <a:ext uri="{FF2B5EF4-FFF2-40B4-BE49-F238E27FC236}">
                <a16:creationId xmlns:a16="http://schemas.microsoft.com/office/drawing/2014/main" id="{772CF1DC-2C40-4EF5-AEE7-232AE9CD2EAC}"/>
              </a:ext>
            </a:extLst>
          </p:cNvPr>
          <p:cNvSpPr/>
          <p:nvPr/>
        </p:nvSpPr>
        <p:spPr>
          <a:xfrm>
            <a:off x="10594259" y="6464710"/>
            <a:ext cx="1515806" cy="3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500"/>
          </a:p>
        </p:txBody>
      </p:sp>
      <p:pic>
        <p:nvPicPr>
          <p:cNvPr id="19" name="Image 0" descr="preencoded.png"/>
          <p:cNvPicPr>
            <a:picLocks noChangeAspect="1"/>
          </p:cNvPicPr>
          <p:nvPr/>
        </p:nvPicPr>
        <p:blipFill>
          <a:blip r:embed="rId3"/>
          <a:stretch>
            <a:fillRect/>
          </a:stretch>
        </p:blipFill>
        <p:spPr>
          <a:xfrm>
            <a:off x="6250484" y="3874493"/>
            <a:ext cx="5522714" cy="2983508"/>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2110681"/>
            <a:ext cx="5330428" cy="590649"/>
          </a:xfrm>
          <a:prstGeom prst="rect">
            <a:avLst/>
          </a:prstGeom>
          <a:noFill/>
          <a:ln/>
        </p:spPr>
        <p:txBody>
          <a:bodyPr wrap="none" lIns="0" tIns="0" rIns="0" bIns="0" rtlCol="0" anchor="t"/>
          <a:lstStyle/>
          <a:p>
            <a:pPr>
              <a:lnSpc>
                <a:spcPts val="4625"/>
              </a:lnSpc>
            </a:pPr>
            <a:r>
              <a:rPr lang="en-US" sz="3708" dirty="0">
                <a:solidFill>
                  <a:srgbClr val="3257B8"/>
                </a:solidFill>
                <a:ea typeface="Roboto Slab" pitchFamily="34" charset="-122"/>
                <a:cs typeface="Roboto Slab" pitchFamily="34" charset="-120"/>
              </a:rPr>
              <a:t>Merci de votre attention</a:t>
            </a:r>
            <a:endParaRPr lang="en-US" sz="3708" dirty="0"/>
          </a:p>
        </p:txBody>
      </p:sp>
      <p:sp>
        <p:nvSpPr>
          <p:cNvPr id="4" name="Text 1"/>
          <p:cNvSpPr/>
          <p:nvPr/>
        </p:nvSpPr>
        <p:spPr>
          <a:xfrm>
            <a:off x="944960" y="3197424"/>
            <a:ext cx="6013549" cy="604838"/>
          </a:xfrm>
          <a:prstGeom prst="rect">
            <a:avLst/>
          </a:prstGeom>
          <a:noFill/>
          <a:ln/>
        </p:spPr>
        <p:txBody>
          <a:bodyPr wrap="square" lIns="0" tIns="0" rIns="0" bIns="0" rtlCol="0" anchor="t"/>
          <a:lstStyle/>
          <a:p>
            <a:pPr>
              <a:lnSpc>
                <a:spcPts val="2375"/>
              </a:lnSpc>
            </a:pPr>
            <a:r>
              <a:rPr lang="en-US" sz="1667" dirty="0">
                <a:solidFill>
                  <a:srgbClr val="15213F"/>
                </a:solidFill>
                <a:ea typeface="Roboto" pitchFamily="34" charset="-122"/>
                <a:cs typeface="Roboto" pitchFamily="34" charset="-120"/>
              </a:rPr>
              <a:t>Pour des soins sécurisés et de qualité, du lit hospitalier au domicile du patient</a:t>
            </a:r>
            <a:endParaRPr lang="en-US" sz="1667" dirty="0"/>
          </a:p>
        </p:txBody>
      </p:sp>
      <p:sp>
        <p:nvSpPr>
          <p:cNvPr id="5" name="Shape 2"/>
          <p:cNvSpPr/>
          <p:nvPr/>
        </p:nvSpPr>
        <p:spPr>
          <a:xfrm>
            <a:off x="661492" y="2984798"/>
            <a:ext cx="25400" cy="1030089"/>
          </a:xfrm>
          <a:prstGeom prst="rect">
            <a:avLst/>
          </a:prstGeom>
          <a:solidFill>
            <a:srgbClr val="3257B8"/>
          </a:solidFill>
          <a:ln/>
        </p:spPr>
        <p:txBody>
          <a:bodyPr/>
          <a:lstStyle/>
          <a:p>
            <a:endParaRPr lang="fr-BE"/>
          </a:p>
        </p:txBody>
      </p:sp>
      <p:pic>
        <p:nvPicPr>
          <p:cNvPr id="6" name="Image 1" descr="preencoded.png"/>
          <p:cNvPicPr>
            <a:picLocks noChangeAspect="1"/>
          </p:cNvPicPr>
          <p:nvPr/>
        </p:nvPicPr>
        <p:blipFill>
          <a:blip r:embed="rId4"/>
          <a:stretch>
            <a:fillRect/>
          </a:stretch>
        </p:blipFill>
        <p:spPr>
          <a:xfrm>
            <a:off x="661492" y="4227512"/>
            <a:ext cx="1374577" cy="519807"/>
          </a:xfrm>
          <a:prstGeom prst="rect">
            <a:avLst/>
          </a:prstGeom>
        </p:spPr>
      </p:pic>
      <p:pic>
        <p:nvPicPr>
          <p:cNvPr id="7" name="Image 2" descr="preencoded.png"/>
          <p:cNvPicPr>
            <a:picLocks noChangeAspect="1"/>
          </p:cNvPicPr>
          <p:nvPr/>
        </p:nvPicPr>
        <p:blipFill>
          <a:blip r:embed="rId5"/>
          <a:stretch>
            <a:fillRect/>
          </a:stretch>
        </p:blipFill>
        <p:spPr>
          <a:xfrm>
            <a:off x="2130524" y="4227512"/>
            <a:ext cx="2778125" cy="51980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223367"/>
            <a:ext cx="5983684" cy="516732"/>
          </a:xfrm>
          <a:prstGeom prst="rect">
            <a:avLst/>
          </a:prstGeom>
          <a:noFill/>
          <a:ln/>
        </p:spPr>
        <p:txBody>
          <a:bodyPr wrap="none" lIns="0" tIns="0" rIns="0" bIns="0" rtlCol="0" anchor="t"/>
          <a:lstStyle/>
          <a:p>
            <a:pPr>
              <a:lnSpc>
                <a:spcPts val="4042"/>
              </a:lnSpc>
            </a:pPr>
            <a:r>
              <a:rPr lang="en-US" sz="3250" b="1" dirty="0">
                <a:solidFill>
                  <a:srgbClr val="443728"/>
                </a:solidFill>
                <a:ea typeface="Crimson Pro Bold" pitchFamily="34" charset="-122"/>
                <a:cs typeface="Crimson Pro Bold" pitchFamily="34" charset="-120"/>
              </a:rPr>
              <a:t>Prestations et Modalités Pratiques</a:t>
            </a:r>
            <a:endParaRPr lang="en-US" sz="3250" dirty="0"/>
          </a:p>
        </p:txBody>
      </p:sp>
      <p:sp>
        <p:nvSpPr>
          <p:cNvPr id="3" name="Text 1"/>
          <p:cNvSpPr/>
          <p:nvPr/>
        </p:nvSpPr>
        <p:spPr>
          <a:xfrm>
            <a:off x="661492" y="1988145"/>
            <a:ext cx="2480866" cy="310058"/>
          </a:xfrm>
          <a:prstGeom prst="rect">
            <a:avLst/>
          </a:prstGeom>
          <a:noFill/>
          <a:ln/>
        </p:spPr>
        <p:txBody>
          <a:bodyPr wrap="none" lIns="0" tIns="0" rIns="0" bIns="0" rtlCol="0" anchor="t"/>
          <a:lstStyle/>
          <a:p>
            <a:pPr>
              <a:lnSpc>
                <a:spcPts val="2417"/>
              </a:lnSpc>
            </a:pPr>
            <a:r>
              <a:rPr lang="en-US" sz="2667" b="1" dirty="0">
                <a:solidFill>
                  <a:srgbClr val="443728"/>
                </a:solidFill>
                <a:ea typeface="Crimson Pro Bold" pitchFamily="34" charset="-122"/>
                <a:cs typeface="Crimson Pro Bold" pitchFamily="34" charset="-120"/>
              </a:rPr>
              <a:t>Prestations Techniques</a:t>
            </a:r>
            <a:endParaRPr lang="en-US" sz="2667" dirty="0"/>
          </a:p>
        </p:txBody>
      </p:sp>
      <p:sp>
        <p:nvSpPr>
          <p:cNvPr id="4" name="Text 2"/>
          <p:cNvSpPr/>
          <p:nvPr/>
        </p:nvSpPr>
        <p:spPr>
          <a:xfrm>
            <a:off x="661492" y="2546251"/>
            <a:ext cx="10869018" cy="264617"/>
          </a:xfrm>
          <a:prstGeom prst="rect">
            <a:avLst/>
          </a:prstGeom>
          <a:noFill/>
          <a:ln/>
        </p:spPr>
        <p:txBody>
          <a:bodyPr wrap="none" lIns="0" tIns="0" rIns="0" bIns="0" rtlCol="0" anchor="t"/>
          <a:lstStyle/>
          <a:p>
            <a:pPr marL="285739" indent="-285739">
              <a:lnSpc>
                <a:spcPts val="2083"/>
              </a:lnSpc>
              <a:buSzPct val="100000"/>
              <a:buFont typeface="+mj-lt"/>
              <a:buAutoNum type="arabicPeriod"/>
            </a:pPr>
            <a:r>
              <a:rPr lang="en-US" sz="1667" dirty="0">
                <a:solidFill>
                  <a:srgbClr val="443728"/>
                </a:solidFill>
                <a:ea typeface="Open Sans" pitchFamily="34" charset="-122"/>
                <a:cs typeface="Open Sans" pitchFamily="34" charset="-120"/>
              </a:rPr>
              <a:t>Exécution de la prescription médicale de préparation, administration et surveillance d'une perfusion intraveineuse d'antibiotiques</a:t>
            </a:r>
            <a:endParaRPr lang="en-US" sz="1667" dirty="0"/>
          </a:p>
        </p:txBody>
      </p:sp>
      <p:sp>
        <p:nvSpPr>
          <p:cNvPr id="5" name="Text 3"/>
          <p:cNvSpPr/>
          <p:nvPr/>
        </p:nvSpPr>
        <p:spPr>
          <a:xfrm>
            <a:off x="661492" y="2868712"/>
            <a:ext cx="10869018" cy="264617"/>
          </a:xfrm>
          <a:prstGeom prst="rect">
            <a:avLst/>
          </a:prstGeom>
          <a:noFill/>
          <a:ln/>
        </p:spPr>
        <p:txBody>
          <a:bodyPr wrap="none" lIns="0" tIns="0" rIns="0" bIns="0" rtlCol="0" anchor="t"/>
          <a:lstStyle/>
          <a:p>
            <a:pPr marL="285739" indent="-285739">
              <a:lnSpc>
                <a:spcPts val="2083"/>
              </a:lnSpc>
              <a:buSzPct val="100000"/>
              <a:buFont typeface="+mj-lt"/>
              <a:buAutoNum type="arabicPeriod" startAt="2"/>
            </a:pPr>
            <a:r>
              <a:rPr lang="en-US" sz="1667" dirty="0">
                <a:solidFill>
                  <a:srgbClr val="443728"/>
                </a:solidFill>
                <a:ea typeface="Open Sans" pitchFamily="34" charset="-122"/>
                <a:cs typeface="Open Sans" pitchFamily="34" charset="-120"/>
              </a:rPr>
              <a:t>Préparation, réalisation et surveillance du pansement du PICC LINE/MID LINE selon procédure VIVALIA</a:t>
            </a:r>
            <a:endParaRPr lang="en-US" sz="1667" dirty="0"/>
          </a:p>
        </p:txBody>
      </p:sp>
      <p:sp>
        <p:nvSpPr>
          <p:cNvPr id="6" name="Text 4"/>
          <p:cNvSpPr/>
          <p:nvPr/>
        </p:nvSpPr>
        <p:spPr>
          <a:xfrm>
            <a:off x="661492" y="3381375"/>
            <a:ext cx="2638128" cy="310058"/>
          </a:xfrm>
          <a:prstGeom prst="rect">
            <a:avLst/>
          </a:prstGeom>
          <a:noFill/>
          <a:ln/>
        </p:spPr>
        <p:txBody>
          <a:bodyPr wrap="none" lIns="0" tIns="0" rIns="0" bIns="0" rtlCol="0" anchor="t"/>
          <a:lstStyle/>
          <a:p>
            <a:pPr>
              <a:lnSpc>
                <a:spcPts val="2417"/>
              </a:lnSpc>
            </a:pPr>
            <a:r>
              <a:rPr lang="en-US" sz="2667" b="1" dirty="0">
                <a:solidFill>
                  <a:srgbClr val="443728"/>
                </a:solidFill>
                <a:ea typeface="Crimson Pro Bold" pitchFamily="34" charset="-122"/>
                <a:cs typeface="Crimson Pro Bold" pitchFamily="34" charset="-120"/>
              </a:rPr>
              <a:t>Modalités Contractuelles</a:t>
            </a:r>
            <a:endParaRPr lang="en-US" sz="2667" dirty="0"/>
          </a:p>
        </p:txBody>
      </p:sp>
      <p:sp>
        <p:nvSpPr>
          <p:cNvPr id="7" name="Text 5"/>
          <p:cNvSpPr/>
          <p:nvPr/>
        </p:nvSpPr>
        <p:spPr>
          <a:xfrm>
            <a:off x="661492" y="3939481"/>
            <a:ext cx="10869018" cy="529233"/>
          </a:xfrm>
          <a:prstGeom prst="rect">
            <a:avLst/>
          </a:prstGeom>
          <a:noFill/>
          <a:ln/>
        </p:spPr>
        <p:txBody>
          <a:bodyPr wrap="square" lIns="0" tIns="0" rIns="0" bIns="0" rtlCol="0" anchor="t"/>
          <a:lstStyle/>
          <a:p>
            <a:pPr>
              <a:lnSpc>
                <a:spcPts val="2083"/>
              </a:lnSpc>
            </a:pPr>
            <a:r>
              <a:rPr lang="en-US" sz="1667" b="1" dirty="0">
                <a:solidFill>
                  <a:srgbClr val="443728"/>
                </a:solidFill>
                <a:ea typeface="Open Sans" pitchFamily="34" charset="-122"/>
                <a:cs typeface="Open Sans" pitchFamily="34" charset="-120"/>
              </a:rPr>
              <a:t>Durée :</a:t>
            </a:r>
            <a:r>
              <a:rPr lang="en-US" sz="1667" dirty="0">
                <a:solidFill>
                  <a:srgbClr val="443728"/>
                </a:solidFill>
                <a:ea typeface="Open Sans" pitchFamily="34" charset="-122"/>
                <a:cs typeface="Open Sans" pitchFamily="34" charset="-120"/>
              </a:rPr>
              <a:t> Convention à durée indéterminée avec préavis d'1 mois. L'HAD prend fin à </a:t>
            </a:r>
            <a:r>
              <a:rPr lang="en-US" sz="1667" dirty="0" err="1">
                <a:solidFill>
                  <a:srgbClr val="443728"/>
                </a:solidFill>
                <a:ea typeface="Open Sans" pitchFamily="34" charset="-122"/>
                <a:cs typeface="Open Sans" pitchFamily="34" charset="-120"/>
              </a:rPr>
              <a:t>l’arrêt</a:t>
            </a:r>
            <a:r>
              <a:rPr lang="en-US" sz="1667" dirty="0">
                <a:solidFill>
                  <a:srgbClr val="443728"/>
                </a:solidFill>
                <a:ea typeface="Open Sans" pitchFamily="34" charset="-122"/>
                <a:cs typeface="Open Sans" pitchFamily="34" charset="-120"/>
              </a:rPr>
              <a:t> du traitement prescrit ou si le patient ne satisfait plus aux critères cliniques.</a:t>
            </a:r>
            <a:endParaRPr lang="en-US" sz="1667" dirty="0"/>
          </a:p>
        </p:txBody>
      </p:sp>
      <p:sp>
        <p:nvSpPr>
          <p:cNvPr id="8" name="Text 6"/>
          <p:cNvSpPr/>
          <p:nvPr/>
        </p:nvSpPr>
        <p:spPr>
          <a:xfrm>
            <a:off x="661492" y="4654749"/>
            <a:ext cx="10869018" cy="529233"/>
          </a:xfrm>
          <a:prstGeom prst="rect">
            <a:avLst/>
          </a:prstGeom>
          <a:noFill/>
          <a:ln/>
        </p:spPr>
        <p:txBody>
          <a:bodyPr wrap="square" lIns="0" tIns="0" rIns="0" bIns="0" rtlCol="0" anchor="t"/>
          <a:lstStyle/>
          <a:p>
            <a:pPr>
              <a:lnSpc>
                <a:spcPts val="2083"/>
              </a:lnSpc>
            </a:pPr>
            <a:r>
              <a:rPr lang="en-US" sz="1667" b="1" dirty="0">
                <a:solidFill>
                  <a:srgbClr val="443728"/>
                </a:solidFill>
                <a:ea typeface="Open Sans" pitchFamily="34" charset="-122"/>
                <a:cs typeface="Open Sans" pitchFamily="34" charset="-120"/>
              </a:rPr>
              <a:t>Responsabilité :</a:t>
            </a:r>
            <a:r>
              <a:rPr lang="en-US" sz="1667" dirty="0">
                <a:solidFill>
                  <a:srgbClr val="443728"/>
                </a:solidFill>
                <a:ea typeface="Open Sans" pitchFamily="34" charset="-122"/>
                <a:cs typeface="Open Sans" pitchFamily="34" charset="-120"/>
              </a:rPr>
              <a:t> Le patient demeure sous responsabilité VIVALIA jusqu'à la fin de l'hospitalisation à domicile. VIVALIA n'est pas responsable des soins réalisés par l'infirmier.</a:t>
            </a:r>
            <a:endParaRPr lang="en-US" sz="1667" dirty="0"/>
          </a:p>
        </p:txBody>
      </p:sp>
      <p:sp>
        <p:nvSpPr>
          <p:cNvPr id="9" name="Text 7"/>
          <p:cNvSpPr/>
          <p:nvPr/>
        </p:nvSpPr>
        <p:spPr>
          <a:xfrm>
            <a:off x="661492" y="5370017"/>
            <a:ext cx="10869018" cy="264617"/>
          </a:xfrm>
          <a:prstGeom prst="rect">
            <a:avLst/>
          </a:prstGeom>
          <a:noFill/>
          <a:ln/>
        </p:spPr>
        <p:txBody>
          <a:bodyPr wrap="none" lIns="0" tIns="0" rIns="0" bIns="0" rtlCol="0" anchor="t"/>
          <a:lstStyle/>
          <a:p>
            <a:pPr>
              <a:lnSpc>
                <a:spcPts val="2083"/>
              </a:lnSpc>
            </a:pPr>
            <a:r>
              <a:rPr lang="en-US" sz="1667" b="1" dirty="0">
                <a:solidFill>
                  <a:srgbClr val="443728"/>
                </a:solidFill>
                <a:ea typeface="Open Sans" pitchFamily="34" charset="-122"/>
                <a:cs typeface="Open Sans" pitchFamily="34" charset="-120"/>
              </a:rPr>
              <a:t>Confidentialité :</a:t>
            </a:r>
            <a:r>
              <a:rPr lang="en-US" sz="1667" dirty="0">
                <a:solidFill>
                  <a:srgbClr val="443728"/>
                </a:solidFill>
                <a:ea typeface="Open Sans" pitchFamily="34" charset="-122"/>
                <a:cs typeface="Open Sans" pitchFamily="34" charset="-120"/>
              </a:rPr>
              <a:t> Toutes données et informations strictement confidentielles, couvertes par le secret professionnel.</a:t>
            </a:r>
            <a:endParaRPr lang="en-US" sz="1667" dirty="0"/>
          </a:p>
        </p:txBody>
      </p:sp>
    </p:spTree>
    <p:extLst>
      <p:ext uri="{BB962C8B-B14F-4D97-AF65-F5344CB8AC3E}">
        <p14:creationId xmlns:p14="http://schemas.microsoft.com/office/powerpoint/2010/main" val="4179375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2523629"/>
            <a:ext cx="6297018" cy="1033463"/>
          </a:xfrm>
          <a:prstGeom prst="rect">
            <a:avLst/>
          </a:prstGeom>
          <a:noFill/>
          <a:ln/>
        </p:spPr>
        <p:txBody>
          <a:bodyPr wrap="square" lIns="0" tIns="0" rIns="0" bIns="0" rtlCol="0" anchor="t"/>
          <a:lstStyle/>
          <a:p>
            <a:pPr>
              <a:lnSpc>
                <a:spcPts val="4042"/>
              </a:lnSpc>
            </a:pPr>
            <a:r>
              <a:rPr lang="en-US" sz="3667" b="1" dirty="0">
                <a:solidFill>
                  <a:srgbClr val="443728"/>
                </a:solidFill>
                <a:ea typeface="Crimson Pro Bold" pitchFamily="34" charset="-122"/>
                <a:cs typeface="Crimson Pro Bold" pitchFamily="34" charset="-120"/>
              </a:rPr>
              <a:t>Coordination des soins en Hospitalisation à Domicile</a:t>
            </a:r>
            <a:endParaRPr lang="en-US" sz="3667" dirty="0"/>
          </a:p>
        </p:txBody>
      </p:sp>
      <p:sp>
        <p:nvSpPr>
          <p:cNvPr id="4" name="Text 1"/>
          <p:cNvSpPr/>
          <p:nvPr/>
        </p:nvSpPr>
        <p:spPr>
          <a:xfrm>
            <a:off x="661492" y="3805139"/>
            <a:ext cx="6297018" cy="529233"/>
          </a:xfrm>
          <a:prstGeom prst="rect">
            <a:avLst/>
          </a:prstGeom>
          <a:noFill/>
          <a:ln/>
        </p:spPr>
        <p:txBody>
          <a:bodyPr wrap="square" lIns="0" tIns="0" rIns="0" bIns="0" rtlCol="0" anchor="t"/>
          <a:lstStyle/>
          <a:p>
            <a:r>
              <a:rPr lang="en-US" sz="2667" dirty="0">
                <a:solidFill>
                  <a:srgbClr val="443728"/>
                </a:solidFill>
                <a:ea typeface="Open Sans" pitchFamily="34" charset="-122"/>
                <a:cs typeface="Open Sans" pitchFamily="34" charset="-120"/>
              </a:rPr>
              <a:t>Synthèse des rôles et responsabilités des intervenants dans la prise en charge HAD, de la promotion au suivi thérapeutique à domicile.</a:t>
            </a:r>
            <a:endParaRPr lang="en-US" sz="2667" dirty="0"/>
          </a:p>
        </p:txBody>
      </p:sp>
    </p:spTree>
    <p:extLst>
      <p:ext uri="{BB962C8B-B14F-4D97-AF65-F5344CB8AC3E}">
        <p14:creationId xmlns:p14="http://schemas.microsoft.com/office/powerpoint/2010/main" val="1703098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4BD235D-AD46-43B4-A144-457173D23385}"/>
              </a:ext>
            </a:extLst>
          </p:cNvPr>
          <p:cNvPicPr>
            <a:picLocks noChangeAspect="1"/>
          </p:cNvPicPr>
          <p:nvPr/>
        </p:nvPicPr>
        <p:blipFill>
          <a:blip r:embed="rId2"/>
          <a:stretch>
            <a:fillRect/>
          </a:stretch>
        </p:blipFill>
        <p:spPr>
          <a:xfrm>
            <a:off x="1153998" y="0"/>
            <a:ext cx="9884004" cy="6858000"/>
          </a:xfrm>
          <a:prstGeom prst="rect">
            <a:avLst/>
          </a:prstGeom>
        </p:spPr>
      </p:pic>
    </p:spTree>
    <p:extLst>
      <p:ext uri="{BB962C8B-B14F-4D97-AF65-F5344CB8AC3E}">
        <p14:creationId xmlns:p14="http://schemas.microsoft.com/office/powerpoint/2010/main" val="14163931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1BA813107F264892F7BDFCF250EC09" ma:contentTypeVersion="13" ma:contentTypeDescription="Crée un document." ma:contentTypeScope="" ma:versionID="fdac3c09df9fed45b205d0b130b95a4c">
  <xsd:schema xmlns:xsd="http://www.w3.org/2001/XMLSchema" xmlns:xs="http://www.w3.org/2001/XMLSchema" xmlns:p="http://schemas.microsoft.com/office/2006/metadata/properties" xmlns:ns2="06cc1f97-1552-4130-ae95-a1888916c468" xmlns:ns3="ea6d2a6c-b280-4fa1-8703-21671086e983" targetNamespace="http://schemas.microsoft.com/office/2006/metadata/properties" ma:root="true" ma:fieldsID="b2f0e283fd5b6cf37919c2e73b8f2315" ns2:_="" ns3:_="">
    <xsd:import namespace="06cc1f97-1552-4130-ae95-a1888916c468"/>
    <xsd:import namespace="ea6d2a6c-b280-4fa1-8703-21671086e98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cc1f97-1552-4130-ae95-a1888916c4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dc77e6bf-0110-4bc9-afb3-4fab833f447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6d2a6c-b280-4fa1-8703-21671086e98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9251010-e380-4b75-bd04-01962b30f37e}" ma:internalName="TaxCatchAll" ma:showField="CatchAllData" ma:web="ea6d2a6c-b280-4fa1-8703-21671086e9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cc1f97-1552-4130-ae95-a1888916c468">
      <Terms xmlns="http://schemas.microsoft.com/office/infopath/2007/PartnerControls"/>
    </lcf76f155ced4ddcb4097134ff3c332f>
    <TaxCatchAll xmlns="ea6d2a6c-b280-4fa1-8703-21671086e983" xsi:nil="true"/>
  </documentManagement>
</p:properties>
</file>

<file path=customXml/itemProps1.xml><?xml version="1.0" encoding="utf-8"?>
<ds:datastoreItem xmlns:ds="http://schemas.openxmlformats.org/officeDocument/2006/customXml" ds:itemID="{68E40CF1-8F9E-4936-9F5E-49329BC57E6B}"/>
</file>

<file path=customXml/itemProps2.xml><?xml version="1.0" encoding="utf-8"?>
<ds:datastoreItem xmlns:ds="http://schemas.openxmlformats.org/officeDocument/2006/customXml" ds:itemID="{5A5CA5A2-4A07-4B7A-A6FF-A83A7975FA77}"/>
</file>

<file path=customXml/itemProps3.xml><?xml version="1.0" encoding="utf-8"?>
<ds:datastoreItem xmlns:ds="http://schemas.openxmlformats.org/officeDocument/2006/customXml" ds:itemID="{F727C479-CA0E-4034-8276-02A3C111D4A9}"/>
</file>

<file path=docProps/app.xml><?xml version="1.0" encoding="utf-8"?>
<Properties xmlns="http://schemas.openxmlformats.org/officeDocument/2006/extended-properties" xmlns:vt="http://schemas.openxmlformats.org/officeDocument/2006/docPropsVTypes">
  <TotalTime>6107</TotalTime>
  <Words>5015</Words>
  <Application>Microsoft Office PowerPoint</Application>
  <PresentationFormat>Grand écran</PresentationFormat>
  <Paragraphs>709</Paragraphs>
  <Slides>64</Slides>
  <Notes>62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64</vt:i4>
      </vt:variant>
    </vt:vector>
  </HeadingPairs>
  <TitlesOfParts>
    <vt:vector size="74" baseType="lpstr">
      <vt:lpstr>Arial</vt:lpstr>
      <vt:lpstr>Calibri</vt:lpstr>
      <vt:lpstr>Calibri Light</vt:lpstr>
      <vt:lpstr>Crimson Pro Bold</vt:lpstr>
      <vt:lpstr>Instrument Sans Medium</vt:lpstr>
      <vt:lpstr>Instrument Sans Semi Bold</vt:lpstr>
      <vt:lpstr>Open Sans</vt:lpstr>
      <vt:lpstr>Roboto</vt:lpstr>
      <vt:lpstr>Roboto Slab</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Lefèvre Philippe</dc:creator>
  <cp:lastModifiedBy>Odile Dams</cp:lastModifiedBy>
  <cp:revision>4</cp:revision>
  <dcterms:created xsi:type="dcterms:W3CDTF">2025-08-25T09:29:47Z</dcterms:created>
  <dcterms:modified xsi:type="dcterms:W3CDTF">2025-11-13T14:50:23Z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0x010100731BA813107F264892F7BDFCF250EC09</vt:lpwstr>
  </property>
  <property fmtid="{D5CDD505-2E9C-101B-9397-08002B2CF9AE}" pid="3" name="MediaServiceImageTags">
    <vt:lpwstr/>
  </property>
</Properties>
</file>